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24" r:id="rId3"/>
    <p:sldId id="274" r:id="rId4"/>
    <p:sldId id="330" r:id="rId5"/>
    <p:sldId id="302" r:id="rId6"/>
    <p:sldId id="332" r:id="rId7"/>
    <p:sldId id="313" r:id="rId8"/>
    <p:sldId id="292" r:id="rId9"/>
    <p:sldId id="276" r:id="rId10"/>
    <p:sldId id="333" r:id="rId11"/>
    <p:sldId id="298" r:id="rId12"/>
    <p:sldId id="296" r:id="rId13"/>
    <p:sldId id="300" r:id="rId14"/>
    <p:sldId id="325" r:id="rId15"/>
    <p:sldId id="326" r:id="rId16"/>
    <p:sldId id="327" r:id="rId17"/>
    <p:sldId id="331" r:id="rId18"/>
    <p:sldId id="329" r:id="rId19"/>
    <p:sldId id="305" r:id="rId20"/>
    <p:sldId id="314" r:id="rId21"/>
    <p:sldId id="311" r:id="rId22"/>
    <p:sldId id="315" r:id="rId23"/>
    <p:sldId id="316" r:id="rId24"/>
    <p:sldId id="317" r:id="rId25"/>
    <p:sldId id="318" r:id="rId26"/>
    <p:sldId id="319" r:id="rId27"/>
    <p:sldId id="337" r:id="rId28"/>
    <p:sldId id="334" r:id="rId29"/>
    <p:sldId id="335" r:id="rId30"/>
    <p:sldId id="312" r:id="rId31"/>
    <p:sldId id="336" r:id="rId32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572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недостаточный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Черемховская ООШ</c:v>
                </c:pt>
                <c:pt idx="1">
                  <c:v>Травянская СОШ</c:v>
                </c:pt>
                <c:pt idx="2">
                  <c:v>Покровская СОШ</c:v>
                </c:pt>
                <c:pt idx="3">
                  <c:v>Колчеданская СОШ</c:v>
                </c:pt>
                <c:pt idx="4">
                  <c:v>Клевакинская СОШ</c:v>
                </c:pt>
                <c:pt idx="5">
                  <c:v>Все ОО КГО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0</c:v>
                </c:pt>
                <c:pt idx="1">
                  <c:v>0.5</c:v>
                </c:pt>
                <c:pt idx="2">
                  <c:v>0.42400000000000032</c:v>
                </c:pt>
                <c:pt idx="3">
                  <c:v>0.20700000000000021</c:v>
                </c:pt>
                <c:pt idx="4">
                  <c:v>0.2</c:v>
                </c:pt>
                <c:pt idx="5" formatCode="General">
                  <c:v>32.1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EB8-4723-AD1E-00CCD02A348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низкий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Черемховская ООШ</c:v>
                </c:pt>
                <c:pt idx="1">
                  <c:v>Травянская СОШ</c:v>
                </c:pt>
                <c:pt idx="2">
                  <c:v>Покровская СОШ</c:v>
                </c:pt>
                <c:pt idx="3">
                  <c:v>Колчеданская СОШ</c:v>
                </c:pt>
                <c:pt idx="4">
                  <c:v>Клевакинская СОШ</c:v>
                </c:pt>
                <c:pt idx="5">
                  <c:v>Все ОО КГО</c:v>
                </c:pt>
              </c:strCache>
            </c:strRef>
          </c:cat>
          <c:val>
            <c:numRef>
              <c:f>Лист1!$C$2:$C$7</c:f>
              <c:numCache>
                <c:formatCode>0.00%</c:formatCode>
                <c:ptCount val="6"/>
                <c:pt idx="0">
                  <c:v>0</c:v>
                </c:pt>
                <c:pt idx="1">
                  <c:v>0.29200000000000031</c:v>
                </c:pt>
                <c:pt idx="2">
                  <c:v>0.39400000000000152</c:v>
                </c:pt>
                <c:pt idx="3">
                  <c:v>0.44800000000000001</c:v>
                </c:pt>
                <c:pt idx="4">
                  <c:v>0.35000000000000031</c:v>
                </c:pt>
                <c:pt idx="5" formatCode="General">
                  <c:v>33.9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EB8-4723-AD1E-00CCD02A348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средний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Черемховская ООШ</c:v>
                </c:pt>
                <c:pt idx="1">
                  <c:v>Травянская СОШ</c:v>
                </c:pt>
                <c:pt idx="2">
                  <c:v>Покровская СОШ</c:v>
                </c:pt>
                <c:pt idx="3">
                  <c:v>Колчеданская СОШ</c:v>
                </c:pt>
                <c:pt idx="4">
                  <c:v>Клевакинская СОШ</c:v>
                </c:pt>
                <c:pt idx="5">
                  <c:v>Все ОО КГО</c:v>
                </c:pt>
              </c:strCache>
            </c:strRef>
          </c:cat>
          <c:val>
            <c:numRef>
              <c:f>Лист1!$D$2:$D$7</c:f>
              <c:numCache>
                <c:formatCode>0.00%</c:formatCode>
                <c:ptCount val="6"/>
                <c:pt idx="0">
                  <c:v>0.5</c:v>
                </c:pt>
                <c:pt idx="1">
                  <c:v>0.16700000000000001</c:v>
                </c:pt>
                <c:pt idx="2">
                  <c:v>0.15200000000000041</c:v>
                </c:pt>
                <c:pt idx="3">
                  <c:v>0.24100000000000021</c:v>
                </c:pt>
                <c:pt idx="4">
                  <c:v>0.30000000000000032</c:v>
                </c:pt>
                <c:pt idx="5" formatCode="General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EB8-4723-AD1E-00CCD02A348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повышенный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Черемховская ООШ</c:v>
                </c:pt>
                <c:pt idx="1">
                  <c:v>Травянская СОШ</c:v>
                </c:pt>
                <c:pt idx="2">
                  <c:v>Покровская СОШ</c:v>
                </c:pt>
                <c:pt idx="3">
                  <c:v>Колчеданская СОШ</c:v>
                </c:pt>
                <c:pt idx="4">
                  <c:v>Клевакинская СОШ</c:v>
                </c:pt>
                <c:pt idx="5">
                  <c:v>Все ОО КГО</c:v>
                </c:pt>
              </c:strCache>
            </c:strRef>
          </c:cat>
          <c:val>
            <c:numRef>
              <c:f>Лист1!$E$2:$E$7</c:f>
              <c:numCache>
                <c:formatCode>0.00%</c:formatCode>
                <c:ptCount val="6"/>
                <c:pt idx="0">
                  <c:v>0.5</c:v>
                </c:pt>
                <c:pt idx="1">
                  <c:v>4.1000000000000002E-2</c:v>
                </c:pt>
                <c:pt idx="2">
                  <c:v>9.0000000000000024E-2</c:v>
                </c:pt>
                <c:pt idx="3">
                  <c:v>0.10400000000000002</c:v>
                </c:pt>
                <c:pt idx="4">
                  <c:v>0.1</c:v>
                </c:pt>
                <c:pt idx="5" formatCode="General">
                  <c:v>8.1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EB8-4723-AD1E-00CCD02A3485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высокий</c:v>
                </c:pt>
              </c:strCache>
            </c:strRef>
          </c:tx>
          <c:invertIfNegative val="0"/>
          <c:dLbls>
            <c:dLbl>
              <c:idx val="4"/>
              <c:layout>
                <c:manualLayout>
                  <c:x val="3.206841261357582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EB8-4723-AD1E-00CCD02A348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Черемховская ООШ</c:v>
                </c:pt>
                <c:pt idx="1">
                  <c:v>Травянская СОШ</c:v>
                </c:pt>
                <c:pt idx="2">
                  <c:v>Покровская СОШ</c:v>
                </c:pt>
                <c:pt idx="3">
                  <c:v>Колчеданская СОШ</c:v>
                </c:pt>
                <c:pt idx="4">
                  <c:v>Клевакинская СОШ</c:v>
                </c:pt>
                <c:pt idx="5">
                  <c:v>Все ОО КГО</c:v>
                </c:pt>
              </c:strCache>
            </c:strRef>
          </c:cat>
          <c:val>
            <c:numRef>
              <c:f>Лист1!$F$2:$F$7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 formatCode="0%">
                  <c:v>0.05</c:v>
                </c:pt>
                <c:pt idx="5">
                  <c:v>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EB8-4723-AD1E-00CCD02A34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7253760"/>
        <c:axId val="27259648"/>
        <c:axId val="0"/>
      </c:bar3DChart>
      <c:catAx>
        <c:axId val="2725376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27259648"/>
        <c:crosses val="autoZero"/>
        <c:auto val="1"/>
        <c:lblAlgn val="ctr"/>
        <c:lblOffset val="100"/>
        <c:noMultiLvlLbl val="0"/>
      </c:catAx>
      <c:valAx>
        <c:axId val="27259648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2725376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607C42-5FAE-49DB-A7CE-60D1AB8E3587}" type="doc">
      <dgm:prSet loTypeId="urn:microsoft.com/office/officeart/2005/8/layout/arrow2" loCatId="process" qsTypeId="urn:microsoft.com/office/officeart/2005/8/quickstyle/3d1" qsCatId="3D" csTypeId="urn:microsoft.com/office/officeart/2005/8/colors/accent5_1" csCatId="accent5" phldr="1"/>
      <dgm:spPr/>
    </dgm:pt>
    <dgm:pt modelId="{47CBA5C4-CC2A-438E-B682-00D83CE8EFAC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ru-RU" sz="1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РЕЗУЛЬТАТИВНОСТЬ</a:t>
          </a:r>
        </a:p>
      </dgm:t>
    </dgm:pt>
    <dgm:pt modelId="{ECC8D829-27D5-43BA-9366-59DA90E14E21}" type="parTrans" cxnId="{3463E818-3858-4CB1-A166-01E173BD9BA4}">
      <dgm:prSet/>
      <dgm:spPr/>
      <dgm:t>
        <a:bodyPr/>
        <a:lstStyle/>
        <a:p>
          <a:endParaRPr lang="ru-RU"/>
        </a:p>
      </dgm:t>
    </dgm:pt>
    <dgm:pt modelId="{AA5E6AE2-4DD1-47D7-BFA9-370536228C16}" type="sibTrans" cxnId="{3463E818-3858-4CB1-A166-01E173BD9BA4}">
      <dgm:prSet/>
      <dgm:spPr/>
      <dgm:t>
        <a:bodyPr/>
        <a:lstStyle/>
        <a:p>
          <a:endParaRPr lang="ru-RU"/>
        </a:p>
      </dgm:t>
    </dgm:pt>
    <dgm:pt modelId="{FF48804F-371D-40AB-B827-FA0A3B9C6304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ru-RU" sz="1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СОТРУДНИЧЕСТВО</a:t>
          </a:r>
        </a:p>
      </dgm:t>
    </dgm:pt>
    <dgm:pt modelId="{8E71EAD5-B709-4E06-99F0-D4C31FF59669}" type="parTrans" cxnId="{2C97C921-A451-45F0-B764-FD36003D8697}">
      <dgm:prSet/>
      <dgm:spPr/>
      <dgm:t>
        <a:bodyPr/>
        <a:lstStyle/>
        <a:p>
          <a:endParaRPr lang="ru-RU"/>
        </a:p>
      </dgm:t>
    </dgm:pt>
    <dgm:pt modelId="{10C36D30-735F-4E17-8E47-0D51D4687D0F}" type="sibTrans" cxnId="{2C97C921-A451-45F0-B764-FD36003D8697}">
      <dgm:prSet/>
      <dgm:spPr/>
      <dgm:t>
        <a:bodyPr/>
        <a:lstStyle/>
        <a:p>
          <a:endParaRPr lang="ru-RU"/>
        </a:p>
      </dgm:t>
    </dgm:pt>
    <dgm:pt modelId="{0064EE5B-D26F-4783-A893-FBC78D009C1D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ru-RU" sz="1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ТВОРЧЕСТВО</a:t>
          </a:r>
        </a:p>
      </dgm:t>
    </dgm:pt>
    <dgm:pt modelId="{69920BA5-FBFF-40B0-95AD-22EF08491AAD}" type="parTrans" cxnId="{5E30149C-7E93-40FD-A8F6-B1CD29F4B8FB}">
      <dgm:prSet/>
      <dgm:spPr/>
      <dgm:t>
        <a:bodyPr/>
        <a:lstStyle/>
        <a:p>
          <a:endParaRPr lang="ru-RU"/>
        </a:p>
      </dgm:t>
    </dgm:pt>
    <dgm:pt modelId="{BAD58B0E-505F-4E0F-BCA8-D2372EC5499D}" type="sibTrans" cxnId="{5E30149C-7E93-40FD-A8F6-B1CD29F4B8FB}">
      <dgm:prSet/>
      <dgm:spPr/>
      <dgm:t>
        <a:bodyPr/>
        <a:lstStyle/>
        <a:p>
          <a:endParaRPr lang="ru-RU"/>
        </a:p>
      </dgm:t>
    </dgm:pt>
    <dgm:pt modelId="{D8E919E1-9A53-40AE-A789-0F00C20C380A}" type="pres">
      <dgm:prSet presAssocID="{FB607C42-5FAE-49DB-A7CE-60D1AB8E3587}" presName="arrowDiagram" presStyleCnt="0">
        <dgm:presLayoutVars>
          <dgm:chMax val="5"/>
          <dgm:dir/>
          <dgm:resizeHandles val="exact"/>
        </dgm:presLayoutVars>
      </dgm:prSet>
      <dgm:spPr/>
    </dgm:pt>
    <dgm:pt modelId="{3B5FE38E-C686-4C5D-B397-B77C94EC1E8E}" type="pres">
      <dgm:prSet presAssocID="{FB607C42-5FAE-49DB-A7CE-60D1AB8E3587}" presName="arrow" presStyleLbl="bgShp" presStyleIdx="0" presStyleCnt="1" custScaleY="153470" custLinFactNeighborX="-12685" custLinFactNeighborY="-1"/>
      <dgm:spPr>
        <a:solidFill>
          <a:schemeClr val="accent2"/>
        </a:solidFill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</dgm:pt>
    <dgm:pt modelId="{3B9DDEF7-F7AE-46BB-BA24-5903E3DA0D36}" type="pres">
      <dgm:prSet presAssocID="{FB607C42-5FAE-49DB-A7CE-60D1AB8E3587}" presName="arrowDiagram3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3B2280FF-251A-409C-9E74-4F43D13D8BD7}" type="pres">
      <dgm:prSet presAssocID="{47CBA5C4-CC2A-438E-B682-00D83CE8EFAC}" presName="bullet3a" presStyleLbl="node1" presStyleIdx="0" presStyleCnt="3" custLinFactX="22548" custLinFactNeighborX="100000" custLinFactNeighborY="52985"/>
      <dgm:spPr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</dgm:pt>
    <dgm:pt modelId="{7F01D7D0-6E3C-4162-B7F5-BAC37FE69CBF}" type="pres">
      <dgm:prSet presAssocID="{47CBA5C4-CC2A-438E-B682-00D83CE8EFAC}" presName="textBox3a" presStyleLbl="revTx" presStyleIdx="0" presStyleCnt="3" custScaleX="262769" custScaleY="104237" custLinFactNeighborX="57880" custLinFactNeighborY="364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720C2C-EF11-45C4-AEBB-D8B92DE3CD27}" type="pres">
      <dgm:prSet presAssocID="{FF48804F-371D-40AB-B827-FA0A3B9C6304}" presName="bullet3b" presStyleLbl="node1" presStyleIdx="1" presStyleCnt="3" custLinFactX="17594" custLinFactY="-100000" custLinFactNeighborX="100000" custLinFactNeighborY="-117161"/>
      <dgm:spPr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</dgm:pt>
    <dgm:pt modelId="{2835FE8B-9478-4C0B-93AF-F8201FAD55E5}" type="pres">
      <dgm:prSet presAssocID="{FF48804F-371D-40AB-B827-FA0A3B9C6304}" presName="textBox3b" presStyleLbl="revTx" presStyleIdx="1" presStyleCnt="3" custFlipVert="0" custScaleX="250260" custScaleY="80073" custLinFactNeighborX="62857" custLinFactNeighborY="-288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4901BC-28FE-4171-8FFC-D5F3605E5839}" type="pres">
      <dgm:prSet presAssocID="{0064EE5B-D26F-4783-A893-FBC78D009C1D}" presName="bullet3c" presStyleLbl="node1" presStyleIdx="2" presStyleCnt="3" custLinFactY="-100000" custLinFactNeighborX="24866" custLinFactNeighborY="-117768"/>
      <dgm:spPr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</dgm:pt>
    <dgm:pt modelId="{E039B386-655F-426D-B7E7-E09F69C00DAA}" type="pres">
      <dgm:prSet presAssocID="{0064EE5B-D26F-4783-A893-FBC78D009C1D}" presName="textBox3c" presStyleLbl="revTx" presStyleIdx="2" presStyleCnt="3" custScaleX="192511" custScaleY="24827" custLinFactNeighborX="-8236" custLinFactNeighborY="-635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97C921-A451-45F0-B764-FD36003D8697}" srcId="{FB607C42-5FAE-49DB-A7CE-60D1AB8E3587}" destId="{FF48804F-371D-40AB-B827-FA0A3B9C6304}" srcOrd="1" destOrd="0" parTransId="{8E71EAD5-B709-4E06-99F0-D4C31FF59669}" sibTransId="{10C36D30-735F-4E17-8E47-0D51D4687D0F}"/>
    <dgm:cxn modelId="{3463E818-3858-4CB1-A166-01E173BD9BA4}" srcId="{FB607C42-5FAE-49DB-A7CE-60D1AB8E3587}" destId="{47CBA5C4-CC2A-438E-B682-00D83CE8EFAC}" srcOrd="0" destOrd="0" parTransId="{ECC8D829-27D5-43BA-9366-59DA90E14E21}" sibTransId="{AA5E6AE2-4DD1-47D7-BFA9-370536228C16}"/>
    <dgm:cxn modelId="{5E30149C-7E93-40FD-A8F6-B1CD29F4B8FB}" srcId="{FB607C42-5FAE-49DB-A7CE-60D1AB8E3587}" destId="{0064EE5B-D26F-4783-A893-FBC78D009C1D}" srcOrd="2" destOrd="0" parTransId="{69920BA5-FBFF-40B0-95AD-22EF08491AAD}" sibTransId="{BAD58B0E-505F-4E0F-BCA8-D2372EC5499D}"/>
    <dgm:cxn modelId="{C2C08228-08B4-415F-83EA-F8C0EDA67691}" type="presOf" srcId="{FB607C42-5FAE-49DB-A7CE-60D1AB8E3587}" destId="{D8E919E1-9A53-40AE-A789-0F00C20C380A}" srcOrd="0" destOrd="0" presId="urn:microsoft.com/office/officeart/2005/8/layout/arrow2"/>
    <dgm:cxn modelId="{03428920-AC81-4F72-AC3F-3CE5A640FE99}" type="presOf" srcId="{FF48804F-371D-40AB-B827-FA0A3B9C6304}" destId="{2835FE8B-9478-4C0B-93AF-F8201FAD55E5}" srcOrd="0" destOrd="0" presId="urn:microsoft.com/office/officeart/2005/8/layout/arrow2"/>
    <dgm:cxn modelId="{DB71BB45-9657-4FD7-999F-69EC179EEA09}" type="presOf" srcId="{47CBA5C4-CC2A-438E-B682-00D83CE8EFAC}" destId="{7F01D7D0-6E3C-4162-B7F5-BAC37FE69CBF}" srcOrd="0" destOrd="0" presId="urn:microsoft.com/office/officeart/2005/8/layout/arrow2"/>
    <dgm:cxn modelId="{B6F667B2-EDC2-4334-A7DC-6E604510805C}" type="presOf" srcId="{0064EE5B-D26F-4783-A893-FBC78D009C1D}" destId="{E039B386-655F-426D-B7E7-E09F69C00DAA}" srcOrd="0" destOrd="0" presId="urn:microsoft.com/office/officeart/2005/8/layout/arrow2"/>
    <dgm:cxn modelId="{DE1B831D-A152-4184-B7AF-73C61B4BEFBA}" type="presParOf" srcId="{D8E919E1-9A53-40AE-A789-0F00C20C380A}" destId="{3B5FE38E-C686-4C5D-B397-B77C94EC1E8E}" srcOrd="0" destOrd="0" presId="urn:microsoft.com/office/officeart/2005/8/layout/arrow2"/>
    <dgm:cxn modelId="{51A39414-93EF-4E2B-AB87-8C41E8C16FC8}" type="presParOf" srcId="{D8E919E1-9A53-40AE-A789-0F00C20C380A}" destId="{3B9DDEF7-F7AE-46BB-BA24-5903E3DA0D36}" srcOrd="1" destOrd="0" presId="urn:microsoft.com/office/officeart/2005/8/layout/arrow2"/>
    <dgm:cxn modelId="{0CD0629D-A50C-46B0-93E5-118E1D4708FB}" type="presParOf" srcId="{3B9DDEF7-F7AE-46BB-BA24-5903E3DA0D36}" destId="{3B2280FF-251A-409C-9E74-4F43D13D8BD7}" srcOrd="0" destOrd="0" presId="urn:microsoft.com/office/officeart/2005/8/layout/arrow2"/>
    <dgm:cxn modelId="{2F4FAD9F-E58D-41C8-B825-0CD3EC3E8C87}" type="presParOf" srcId="{3B9DDEF7-F7AE-46BB-BA24-5903E3DA0D36}" destId="{7F01D7D0-6E3C-4162-B7F5-BAC37FE69CBF}" srcOrd="1" destOrd="0" presId="urn:microsoft.com/office/officeart/2005/8/layout/arrow2"/>
    <dgm:cxn modelId="{EDA5801D-9868-48AB-9BC5-E82507D2047D}" type="presParOf" srcId="{3B9DDEF7-F7AE-46BB-BA24-5903E3DA0D36}" destId="{76720C2C-EF11-45C4-AEBB-D8B92DE3CD27}" srcOrd="2" destOrd="0" presId="urn:microsoft.com/office/officeart/2005/8/layout/arrow2"/>
    <dgm:cxn modelId="{091BF27E-5BE3-4FC7-B9B0-AB9794F2A8C6}" type="presParOf" srcId="{3B9DDEF7-F7AE-46BB-BA24-5903E3DA0D36}" destId="{2835FE8B-9478-4C0B-93AF-F8201FAD55E5}" srcOrd="3" destOrd="0" presId="urn:microsoft.com/office/officeart/2005/8/layout/arrow2"/>
    <dgm:cxn modelId="{6C563DF0-4801-4DBE-8DFC-EC7AD46EDE21}" type="presParOf" srcId="{3B9DDEF7-F7AE-46BB-BA24-5903E3DA0D36}" destId="{1D4901BC-28FE-4171-8FFC-D5F3605E5839}" srcOrd="4" destOrd="0" presId="urn:microsoft.com/office/officeart/2005/8/layout/arrow2"/>
    <dgm:cxn modelId="{4DD59F23-1943-4107-A45F-981A09B94487}" type="presParOf" srcId="{3B9DDEF7-F7AE-46BB-BA24-5903E3DA0D36}" destId="{E039B386-655F-426D-B7E7-E09F69C00DAA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5FE38E-C686-4C5D-B397-B77C94EC1E8E}">
      <dsp:nvSpPr>
        <dsp:cNvPr id="0" name=""/>
        <dsp:cNvSpPr/>
      </dsp:nvSpPr>
      <dsp:spPr>
        <a:xfrm>
          <a:off x="0" y="214288"/>
          <a:ext cx="3500430" cy="3357568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/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3B2280FF-251A-409C-9E74-4F43D13D8BD7}">
      <dsp:nvSpPr>
        <dsp:cNvPr id="0" name=""/>
        <dsp:cNvSpPr/>
      </dsp:nvSpPr>
      <dsp:spPr>
        <a:xfrm>
          <a:off x="614916" y="2357430"/>
          <a:ext cx="91011" cy="9101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01D7D0-6E3C-4162-B7F5-BAC37FE69CBF}">
      <dsp:nvSpPr>
        <dsp:cNvPr id="0" name=""/>
        <dsp:cNvSpPr/>
      </dsp:nvSpPr>
      <dsp:spPr>
        <a:xfrm>
          <a:off x="357186" y="2571742"/>
          <a:ext cx="2143144" cy="659054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25" tIns="0" rIns="0" bIns="0" numCol="1" spcCol="1270" anchor="t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РЕЗУЛЬТАТИВНОСТЬ</a:t>
          </a:r>
        </a:p>
      </dsp:txBody>
      <dsp:txXfrm>
        <a:off x="357186" y="2571742"/>
        <a:ext cx="2143144" cy="659054"/>
      </dsp:txXfrm>
    </dsp:sp>
    <dsp:sp modelId="{76720C2C-EF11-45C4-AEBB-D8B92DE3CD27}">
      <dsp:nvSpPr>
        <dsp:cNvPr id="0" name=""/>
        <dsp:cNvSpPr/>
      </dsp:nvSpPr>
      <dsp:spPr>
        <a:xfrm>
          <a:off x="1500198" y="1357299"/>
          <a:ext cx="164520" cy="16452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35FE8B-9478-4C0B-93AF-F8201FAD55E5}">
      <dsp:nvSpPr>
        <dsp:cNvPr id="0" name=""/>
        <dsp:cNvSpPr/>
      </dsp:nvSpPr>
      <dsp:spPr>
        <a:xfrm>
          <a:off x="1285886" y="1571615"/>
          <a:ext cx="2102442" cy="952985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176" tIns="0" rIns="0" bIns="0" numCol="1" spcCol="1270" anchor="t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СОТРУДНИЧЕСТВО</a:t>
          </a:r>
        </a:p>
      </dsp:txBody>
      <dsp:txXfrm>
        <a:off x="1285886" y="1571615"/>
        <a:ext cx="2102442" cy="952985"/>
      </dsp:txXfrm>
    </dsp:sp>
    <dsp:sp modelId="{1D4901BC-28FE-4171-8FFC-D5F3605E5839}">
      <dsp:nvSpPr>
        <dsp:cNvPr id="0" name=""/>
        <dsp:cNvSpPr/>
      </dsp:nvSpPr>
      <dsp:spPr>
        <a:xfrm>
          <a:off x="2329428" y="857233"/>
          <a:ext cx="227527" cy="22752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39B386-655F-426D-B7E7-E09F69C00DAA}">
      <dsp:nvSpPr>
        <dsp:cNvPr id="0" name=""/>
        <dsp:cNvSpPr/>
      </dsp:nvSpPr>
      <dsp:spPr>
        <a:xfrm>
          <a:off x="1928830" y="1071553"/>
          <a:ext cx="1617291" cy="377494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562" tIns="0" rIns="0" bIns="0" numCol="1" spcCol="1270" anchor="t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ТВОРЧЕСТВО</a:t>
          </a:r>
        </a:p>
      </dsp:txBody>
      <dsp:txXfrm>
        <a:off x="1928830" y="1071553"/>
        <a:ext cx="1617291" cy="3774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Relationship Id="rId9" Type="http://schemas.openxmlformats.org/officeDocument/2006/relationships/image" Target="../media/image6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214281" y="642918"/>
            <a:ext cx="8677480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0" y="1000108"/>
            <a:ext cx="528638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ПРОБЛЕМЫ и ПЕРСПЕКТИВЫ</a:t>
            </a:r>
          </a:p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ШКОЛЫ</a:t>
            </a:r>
          </a:p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500+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5429256" y="0"/>
          <a:ext cx="3500430" cy="3786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Овал 10"/>
          <p:cNvSpPr/>
          <p:nvPr/>
        </p:nvSpPr>
        <p:spPr>
          <a:xfrm>
            <a:off x="6357950" y="1857364"/>
            <a:ext cx="164520" cy="164520"/>
          </a:xfrm>
          <a:prstGeom prst="ellipse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accent5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Прямоугольник 11"/>
          <p:cNvSpPr/>
          <p:nvPr/>
        </p:nvSpPr>
        <p:spPr>
          <a:xfrm>
            <a:off x="6286512" y="2000240"/>
            <a:ext cx="1714512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ОТКРЫТОСТЬ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0" y="0"/>
            <a:ext cx="9144000" cy="6429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Муниципальное автономное общеобразовательное учреждение </a:t>
            </a:r>
          </a:p>
          <a:p>
            <a:pPr algn="ctr"/>
            <a:r>
              <a:rPr lang="ru-RU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«Покровская средняя общеобразовательная школа»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514599" y="4286256"/>
            <a:ext cx="6038834" cy="15388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Сохраняя традиции, </a:t>
            </a:r>
          </a:p>
          <a:p>
            <a:pPr algn="ctr"/>
            <a:r>
              <a:rPr lang="ru-RU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мы  </a:t>
            </a:r>
            <a:r>
              <a: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ИЗМЕНЯЕМСЯ…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429256" y="5643578"/>
            <a:ext cx="3429024" cy="92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510785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РИСКОВЫЙ ПРОФИЛЬ ШКОЛЫ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sch663151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1.	Недостаточная предметная и методическая компетентность педагогических работников  - Высокая </a:t>
            </a:r>
          </a:p>
          <a:p>
            <a:pPr marL="0" indent="0">
              <a:buNone/>
            </a:pPr>
            <a:r>
              <a:rPr lang="ru-RU" dirty="0"/>
              <a:t>2.	 Высокая доля обучающихся с рисками учебной </a:t>
            </a:r>
            <a:r>
              <a:rPr lang="ru-RU" dirty="0" err="1"/>
              <a:t>неуспешности</a:t>
            </a:r>
            <a:r>
              <a:rPr lang="ru-RU" dirty="0"/>
              <a:t> – Высокая.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1285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Это важно понять </a:t>
            </a:r>
          </a:p>
        </p:txBody>
      </p:sp>
      <p:pic>
        <p:nvPicPr>
          <p:cNvPr id="4" name="Объект 3" descr="ФГОС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52296"/>
            <a:ext cx="8229600" cy="442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642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548680"/>
            <a:ext cx="8352928" cy="432048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006600"/>
                </a:solidFill>
              </a:rPr>
              <a:t>Результаты мониторинга в 4-х классах</a:t>
            </a:r>
          </a:p>
        </p:txBody>
      </p:sp>
      <p:pic>
        <p:nvPicPr>
          <p:cNvPr id="9" name="Содержимое 8" descr="4ФГ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117998"/>
            <a:ext cx="7992888" cy="1939541"/>
          </a:xfrm>
        </p:spPr>
      </p:pic>
      <p:graphicFrame>
        <p:nvGraphicFramePr>
          <p:cNvPr id="10" name="Диаграмма 9"/>
          <p:cNvGraphicFramePr/>
          <p:nvPr/>
        </p:nvGraphicFramePr>
        <p:xfrm>
          <a:off x="539552" y="3284984"/>
          <a:ext cx="7776864" cy="3046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06735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95840" y="1664815"/>
            <a:ext cx="5094720" cy="4834588"/>
          </a:xfrm>
        </p:spPr>
        <p:txBody>
          <a:bodyPr/>
          <a:lstStyle/>
          <a:p>
            <a:pPr marL="0" indent="0" algn="just" eaLnBrk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altLang="ru-RU" sz="1500">
                <a:latin typeface="Times New Roman" pitchFamily="18" charset="0"/>
              </a:rPr>
              <a:t>		</a:t>
            </a:r>
            <a:r>
              <a:rPr lang="ru-RU" altLang="ru-RU" sz="2200" i="1">
                <a:solidFill>
                  <a:srgbClr val="000066"/>
                </a:solidFill>
                <a:latin typeface="Monotype Corsiva" pitchFamily="66" charset="0"/>
              </a:rPr>
              <a:t>	</a:t>
            </a:r>
            <a:endParaRPr lang="ru-RU" altLang="ru-RU" sz="2200" i="1">
              <a:solidFill>
                <a:srgbClr val="000066"/>
              </a:solidFill>
              <a:latin typeface="Times New Roman" pitchFamily="18" charset="0"/>
            </a:endParaRPr>
          </a:p>
        </p:txBody>
      </p:sp>
      <p:pic>
        <p:nvPicPr>
          <p:cNvPr id="26627" name="Picture 8" descr="4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80" y="881374"/>
            <a:ext cx="622080" cy="812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9" descr="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71592"/>
            <a:ext cx="1215016" cy="886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1194"/>
            <a:ext cx="4896544" cy="640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384" y="936297"/>
            <a:ext cx="3697912" cy="502189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256937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Documents\8. УО КГО (Норм.док, МЕРОПРИЯТИЯ, ПЛАНЫ)\2021\Августовская конференция 2021\Для доклада\картинки в презентацию\kurs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7802" y="2276872"/>
            <a:ext cx="2113885" cy="1584176"/>
          </a:xfrm>
          <a:prstGeom prst="rect">
            <a:avLst/>
          </a:prstGeom>
          <a:noFill/>
        </p:spPr>
      </p:pic>
      <p:pic>
        <p:nvPicPr>
          <p:cNvPr id="8193" name="Picture 1" descr="D:\Documents\8. УО КГО (Норм.док, МЕРОПРИЯТИЯ, ПЛАНЫ)\2021\Августовская конференция 2021\Для доклада\картинки в презентацию\mon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948264" y="3933056"/>
            <a:ext cx="1512168" cy="1512168"/>
          </a:xfrm>
          <a:prstGeom prst="rect">
            <a:avLst/>
          </a:prstGeom>
          <a:noFill/>
        </p:spPr>
      </p:pic>
      <p:pic>
        <p:nvPicPr>
          <p:cNvPr id="1030" name="Picture 6" descr="D:\Documents\8. УО КГО (Норм.док, МЕРОПРИЯТИЯ, ПЛАНЫ)\2021\Августовская конференция 2021\Для доклада\картинки в презентацию\F2E9B8C2-65CC-4B1E-A896-F27508AD1776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1571612"/>
            <a:ext cx="2088232" cy="1305145"/>
          </a:xfrm>
          <a:prstGeom prst="rect">
            <a:avLst/>
          </a:prstGeom>
          <a:noFill/>
        </p:spPr>
      </p:pic>
      <p:pic>
        <p:nvPicPr>
          <p:cNvPr id="1026" name="Picture 2" descr="D:\Documents\8. УО КГО (Норм.док, МЕРОПРИЯТИЯ, ПЛАНЫ)\2021\Августовская конференция 2021\Для доклада\картинки в презентацию\digital-partnering-thumbnai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916832"/>
            <a:ext cx="1224136" cy="7920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1993" y="396413"/>
            <a:ext cx="86440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6600"/>
                </a:solidFill>
              </a:rPr>
              <a:t>Система обеспечения повышения квалификации педагогических и руководящих работников</a:t>
            </a:r>
          </a:p>
          <a:p>
            <a:pPr algn="ctr"/>
            <a:r>
              <a:rPr lang="ru-RU" sz="2800" b="1" dirty="0">
                <a:solidFill>
                  <a:srgbClr val="006600"/>
                </a:solidFill>
              </a:rPr>
              <a:t>МАОУ «Покровская СОШ»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>(адресность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>индивидуальные  маршруты педагогов)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51520" y="2876757"/>
            <a:ext cx="20162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Наставничество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796136" y="2643182"/>
            <a:ext cx="33478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Распространение лучших практик  и педагогических инноваций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499992" y="5301208"/>
            <a:ext cx="41044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/>
              <a:t>Проведение мониторинга </a:t>
            </a:r>
          </a:p>
          <a:p>
            <a:pPr algn="r"/>
            <a:r>
              <a:rPr lang="ru-RU" sz="2000" dirty="0"/>
              <a:t>и анализа показателей системы повышения квалификации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419872" y="3573016"/>
            <a:ext cx="24482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Направление на обучение по программам                                профессиональной подготовки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39552" y="4293096"/>
            <a:ext cx="23762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Выявление профессиональных дефицитов  </a:t>
            </a:r>
          </a:p>
          <a:p>
            <a:r>
              <a:rPr lang="ru-RU" sz="2000" dirty="0"/>
              <a:t>педагогов</a:t>
            </a:r>
          </a:p>
        </p:txBody>
      </p:sp>
      <p:pic>
        <p:nvPicPr>
          <p:cNvPr id="2050" name="Picture 2" descr="D:\Documents\8. УО КГО (Норм.док, МЕРОПРИЯТИЯ, ПЛАНЫ)\2021\Августовская конференция 2021\Для доклада\картинки в презентацию\diagnostika_profzatrudnenii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013176"/>
            <a:ext cx="2160240" cy="1232998"/>
          </a:xfrm>
          <a:prstGeom prst="rect">
            <a:avLst/>
          </a:prstGeom>
          <a:noFill/>
        </p:spPr>
      </p:pic>
      <p:cxnSp>
        <p:nvCxnSpPr>
          <p:cNvPr id="23" name="Прямая со стрелкой 22"/>
          <p:cNvCxnSpPr/>
          <p:nvPr/>
        </p:nvCxnSpPr>
        <p:spPr>
          <a:xfrm flipH="1">
            <a:off x="2411760" y="1772816"/>
            <a:ext cx="1008112" cy="504056"/>
          </a:xfrm>
          <a:prstGeom prst="straightConnector1">
            <a:avLst/>
          </a:prstGeom>
          <a:ln w="317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2699792" y="1916832"/>
            <a:ext cx="1008112" cy="2376264"/>
          </a:xfrm>
          <a:prstGeom prst="straightConnector1">
            <a:avLst/>
          </a:prstGeom>
          <a:ln w="317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572000" y="1916832"/>
            <a:ext cx="0" cy="648072"/>
          </a:xfrm>
          <a:prstGeom prst="straightConnector1">
            <a:avLst/>
          </a:prstGeom>
          <a:ln w="317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6156176" y="1700808"/>
            <a:ext cx="504056" cy="432048"/>
          </a:xfrm>
          <a:prstGeom prst="straightConnector1">
            <a:avLst/>
          </a:prstGeom>
          <a:ln w="317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5364088" y="1916832"/>
            <a:ext cx="1512168" cy="3384376"/>
          </a:xfrm>
          <a:prstGeom prst="straightConnector1">
            <a:avLst/>
          </a:prstGeom>
          <a:ln w="317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3746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базы наставников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7950" y="1700213"/>
            <a:ext cx="2087563" cy="13684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/>
              <a:t>Семь опытных учителей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43438" y="1700213"/>
            <a:ext cx="2376487" cy="165735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Кураторы – старшеклассники (представители совета старшеклассников)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388" y="3284538"/>
            <a:ext cx="2016125" cy="13684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/>
              <a:t>Классные руководители</a:t>
            </a:r>
          </a:p>
          <a:p>
            <a:pPr algn="ctr">
              <a:defRPr/>
            </a:pPr>
            <a:endParaRPr lang="ru-RU" sz="20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0825" y="5013325"/>
            <a:ext cx="2017713" cy="122396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Председатель общешкольного родительского комитета</a:t>
            </a:r>
          </a:p>
        </p:txBody>
      </p:sp>
      <p:pic>
        <p:nvPicPr>
          <p:cNvPr id="25604" name="Picture 4" descr="C:\Users\пользователь\Desktop\IMG_20210429_1415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700808"/>
            <a:ext cx="1728192" cy="12931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5" name="Picture 5" descr="C:\Users\пользователь\Desktop\_hVKlOBIpO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1772816"/>
            <a:ext cx="1763688" cy="13205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6" name="Picture 6" descr="C:\Users\пользователь\Desktop\CqpsUvAp4R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5013176"/>
            <a:ext cx="1840441" cy="11679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7" name="Picture 7" descr="C:\Users\пользователь\Desktop\IMG_20210429_1344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3356992"/>
            <a:ext cx="1728192" cy="12931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8" name="Picture 8" descr="C:\Users\пользователь\Desktop\IMG_20210429_16432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3645024"/>
            <a:ext cx="1800200" cy="24002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9" name="Picture 9" descr="C:\Users\пользователь\Desktop\IMG_20210429_16430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20272" y="3645024"/>
            <a:ext cx="1800200" cy="24002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9379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наставнических пар</a:t>
            </a:r>
            <a:endParaRPr lang="ru-RU" dirty="0"/>
          </a:p>
        </p:txBody>
      </p:sp>
      <p:pic>
        <p:nvPicPr>
          <p:cNvPr id="64514" name="Picture 2" descr="C:\Users\пользователь\Desktop\IMG_20200824_0934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3936437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4515" name="Picture 3" descr="C:\Users\пользователь\Desktop\IMG_20210429_1344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84984"/>
            <a:ext cx="4156348" cy="31100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4516" name="Picture 4" descr="C:\Users\пользователь\Desktop\IMG_20210429_1347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556792"/>
            <a:ext cx="2016224" cy="15086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2250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работы наставнических пар</a:t>
            </a:r>
            <a:endParaRPr lang="ru-RU" dirty="0"/>
          </a:p>
        </p:txBody>
      </p:sp>
      <p:pic>
        <p:nvPicPr>
          <p:cNvPr id="65538" name="Picture 2" descr="C:\Users\пользователь\Desktop\IMG_20210429_1512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4348910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5540" name="Picture 4" descr="C:\Users\пользователь\Desktop\IMG_20210429_1544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412776"/>
            <a:ext cx="2345585" cy="23607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5539" name="Picture 3" descr="C:\Users\пользователь\Desktop\IMG_20210429_1443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4653136"/>
            <a:ext cx="2664296" cy="19936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5541" name="Picture 5" descr="C:\Users\пользователь\Desktop\IMG_20210429_1657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933056"/>
            <a:ext cx="3664547" cy="27415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0639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C:\Users\пользователь\Desktop\нагрождения 29.04.21_page-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059" y="609814"/>
            <a:ext cx="4104456" cy="29020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6563" name="Picture 3" descr="C:\Users\пользователь\Desktop\нагрождения 29.04.21_page-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60648"/>
            <a:ext cx="3512742" cy="24836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6564" name="Picture 4" descr="C:\Users\пользователь\Desktop\нагрождения 29.04.21_page-0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429000"/>
            <a:ext cx="3628484" cy="25655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2034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5976664" cy="6120680"/>
          </a:xfrm>
          <a:prstGeom prst="rect">
            <a:avLst/>
          </a:prstGeom>
          <a:noFill/>
        </p:spPr>
      </p:pic>
      <p:pic>
        <p:nvPicPr>
          <p:cNvPr id="3993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4664"/>
            <a:ext cx="2808312" cy="3643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8705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7224" y="2000240"/>
            <a:ext cx="75724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rgbClr val="006600"/>
                </a:solidFill>
              </a:rPr>
              <a:t> </a:t>
            </a:r>
            <a:r>
              <a:rPr lang="ru-RU" sz="4400" dirty="0"/>
              <a:t>«Управление школьной системой образования в условиях обновлений 500+»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071934" y="6215082"/>
            <a:ext cx="1037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2021 год</a:t>
            </a:r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285884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dirty="0">
                <a:solidFill>
                  <a:srgbClr val="008000"/>
                </a:solidFill>
              </a:rPr>
              <a:t/>
            </a:r>
            <a:br>
              <a:rPr lang="ru-RU" sz="3200" b="1" dirty="0">
                <a:solidFill>
                  <a:srgbClr val="008000"/>
                </a:solidFill>
              </a:rPr>
            </a:br>
            <a:r>
              <a:rPr lang="ru-RU" sz="3200" b="1" dirty="0">
                <a:solidFill>
                  <a:srgbClr val="008000"/>
                </a:solidFill>
              </a:rPr>
              <a:t/>
            </a:r>
            <a:br>
              <a:rPr lang="ru-RU" sz="3200" b="1" dirty="0">
                <a:solidFill>
                  <a:srgbClr val="008000"/>
                </a:solidFill>
              </a:rPr>
            </a:br>
            <a:r>
              <a:rPr lang="ru-RU" sz="3200" b="1" dirty="0"/>
              <a:t>Педсовет на тему</a:t>
            </a:r>
            <a:endParaRPr lang="ru-RU" sz="2400" b="1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857752" y="4123898"/>
            <a:ext cx="4143404" cy="187687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b="1" dirty="0"/>
              <a:t>Орлова Н.В., директор школы </a:t>
            </a:r>
          </a:p>
          <a:p>
            <a:pPr>
              <a:buNone/>
            </a:pPr>
            <a:r>
              <a:rPr lang="ru-RU" sz="2000" b="1" dirty="0"/>
              <a:t>Ведерникова Н.Н., заместитель директора по УВР, </a:t>
            </a:r>
          </a:p>
          <a:p>
            <a:pPr>
              <a:buNone/>
            </a:pPr>
            <a:r>
              <a:rPr lang="ru-RU" sz="2000" b="1" dirty="0"/>
              <a:t>Сомова М.Б., заместитель директора по содержанию образования</a:t>
            </a:r>
          </a:p>
          <a:p>
            <a:pPr>
              <a:buNone/>
            </a:pPr>
            <a:endParaRPr lang="ru-RU" sz="2000" b="1" dirty="0">
              <a:solidFill>
                <a:srgbClr val="008000"/>
              </a:solidFill>
            </a:endParaRPr>
          </a:p>
          <a:p>
            <a:pPr>
              <a:buNone/>
            </a:pPr>
            <a:endParaRPr lang="ru-RU" sz="20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15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Фото для презентации\IMG_20200824_1013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9"/>
            <a:ext cx="355239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Фото для презентации\IMG_20200824_1123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276872"/>
            <a:ext cx="5256584" cy="394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7056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85720" y="642918"/>
            <a:ext cx="8643966" cy="607223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sz="3600" b="1" u="sng" dirty="0"/>
          </a:p>
          <a:p>
            <a:pPr>
              <a:buNone/>
            </a:pPr>
            <a:r>
              <a:rPr lang="ru-RU" sz="3600" b="1" dirty="0"/>
              <a:t>	</a:t>
            </a:r>
            <a:r>
              <a:rPr lang="ru-RU" sz="3600" b="1" u="sng" dirty="0">
                <a:solidFill>
                  <a:srgbClr val="006600"/>
                </a:solidFill>
              </a:rPr>
              <a:t>Механизмы управления качеством образовательных результатов</a:t>
            </a:r>
            <a:endParaRPr lang="ru-RU" sz="3600" b="1" dirty="0">
              <a:solidFill>
                <a:srgbClr val="00660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3600" i="1" dirty="0"/>
              <a:t>Система оценки качества подготовки обучающихся</a:t>
            </a:r>
            <a:endParaRPr lang="ru-RU" sz="3600" dirty="0"/>
          </a:p>
          <a:p>
            <a:pPr algn="just">
              <a:buFont typeface="Wingdings" pitchFamily="2" charset="2"/>
              <a:buChar char="Ø"/>
            </a:pPr>
            <a:r>
              <a:rPr lang="ru-RU" sz="3600" b="1" i="1" dirty="0">
                <a:solidFill>
                  <a:schemeClr val="accent6">
                    <a:lumMod val="75000"/>
                  </a:schemeClr>
                </a:solidFill>
              </a:rPr>
              <a:t>Система выявления, поддержки и развития способностей и талантов у детей и молодежи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3600" i="1" dirty="0"/>
              <a:t>Система работы по самоопределению и профессиональной ориентации обучающихся</a:t>
            </a:r>
            <a:endParaRPr lang="ru-RU" sz="3600" dirty="0"/>
          </a:p>
          <a:p>
            <a:pPr algn="just">
              <a:buNone/>
            </a:pPr>
            <a:r>
              <a:rPr lang="ru-RU" sz="3600" i="1" dirty="0"/>
              <a:t> </a:t>
            </a:r>
            <a:endParaRPr lang="ru-RU" sz="3600" b="1" u="sng" dirty="0"/>
          </a:p>
          <a:p>
            <a:pPr>
              <a:buNone/>
            </a:pPr>
            <a:endParaRPr lang="ru-RU" sz="3600" b="1" u="sng" dirty="0"/>
          </a:p>
          <a:p>
            <a:pPr>
              <a:buNone/>
            </a:pPr>
            <a:r>
              <a:rPr lang="ru-RU" sz="3600" b="1" dirty="0"/>
              <a:t>	</a:t>
            </a:r>
            <a:r>
              <a:rPr lang="ru-RU" sz="3600" b="1" u="sng" dirty="0">
                <a:solidFill>
                  <a:srgbClr val="006600"/>
                </a:solidFill>
              </a:rPr>
              <a:t>Механизмы управления качеством образовательной деятельности</a:t>
            </a:r>
            <a:endParaRPr lang="ru-RU" sz="3600" b="1" dirty="0">
              <a:solidFill>
                <a:srgbClr val="00660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3600" i="1" dirty="0"/>
              <a:t>Система мониторинга эффективности руководителей всех образовательных организаций</a:t>
            </a:r>
            <a:endParaRPr lang="ru-RU" sz="3600" dirty="0"/>
          </a:p>
          <a:p>
            <a:pPr algn="just">
              <a:buFont typeface="Wingdings" pitchFamily="2" charset="2"/>
              <a:buChar char="Ø"/>
            </a:pPr>
            <a:r>
              <a:rPr lang="ru-RU" sz="3600" i="1" dirty="0"/>
              <a:t>Система обеспечения профессионального развития педагогических кадров</a:t>
            </a:r>
            <a:endParaRPr lang="ru-RU" sz="3600" dirty="0"/>
          </a:p>
          <a:p>
            <a:pPr algn="just">
              <a:buFont typeface="Wingdings" pitchFamily="2" charset="2"/>
              <a:buChar char="Ø"/>
            </a:pPr>
            <a:r>
              <a:rPr lang="ru-RU" sz="3600" i="1" dirty="0"/>
              <a:t>Система организации воспитания обучающихся</a:t>
            </a:r>
            <a:endParaRPr lang="ru-RU" sz="3600" dirty="0"/>
          </a:p>
          <a:p>
            <a:pPr algn="just">
              <a:buFont typeface="Wingdings" pitchFamily="2" charset="2"/>
              <a:buChar char="Ø"/>
            </a:pPr>
            <a:r>
              <a:rPr lang="ru-RU" sz="3600" i="1" dirty="0"/>
              <a:t>Система мониторинга качества  образования</a:t>
            </a:r>
            <a:r>
              <a:rPr lang="ru-RU" sz="3600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74109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 наставничества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«Ученик –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ученик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8915" name="Picture 4" descr="https://im0-tub-ru.yandex.net/i?id=365343302101259dcb55e6fe5a582ce0&amp;n=13&amp;exp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557338"/>
            <a:ext cx="5832475" cy="485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594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Совет старшеклассников «Лидер»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F:\вектор\Команда Лидер\Фильм визитка\Портфолио Киры\Вектор успеха\liiZ4GhlN_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1902467" y="1825625"/>
            <a:ext cx="5339065" cy="4351338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3229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49238"/>
            <a:ext cx="7886700" cy="9826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Проект «Лидер в тебе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9218" name="Picture 2" descr="F:\вектор\Команда Лидер\Лидер в тебе\5xYzBRMLGLo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93861" y="1420328"/>
            <a:ext cx="2259922" cy="18820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19" name="Picture 3" descr="F:\вектор\Команда Лидер\Лидер в тебе\C5oV-ALl5d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/>
          </a:blip>
          <a:srcRect/>
          <a:stretch>
            <a:fillRect/>
          </a:stretch>
        </p:blipFill>
        <p:spPr>
          <a:xfrm>
            <a:off x="2659115" y="1329644"/>
            <a:ext cx="1972776" cy="1972776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20" name="Picture 4" descr="F:\вектор\Команда Лидер\Лидер в тебе\n5qORE2QRKY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4730698" y="1277138"/>
            <a:ext cx="2025282" cy="20252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21" name="Picture 5" descr="F:\вектор\Команда Лидер\Лидер в тебе\JVx9EmZ9-5U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6833361" y="1191413"/>
            <a:ext cx="2111007" cy="21110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23" name="Picture 7" descr="F:\вектор\Команда Лидер\Лидер в тебе\oU01MIFbX1M.jpg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2354393" y="3908825"/>
            <a:ext cx="2376305" cy="23763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24" name="Picture 8" descr="F:\вектор\Команда Лидер\Лидер в тебе\nUlVyEZyBWs.jpg"/>
          <p:cNvPicPr>
            <a:picLocks noChangeAspect="1" noChangeArrowheads="1"/>
          </p:cNvPicPr>
          <p:nvPr/>
        </p:nvPicPr>
        <p:blipFill>
          <a:blip r:embed="rId7" cstate="print">
            <a:extLst/>
          </a:blip>
          <a:srcRect/>
          <a:stretch>
            <a:fillRect/>
          </a:stretch>
        </p:blipFill>
        <p:spPr bwMode="auto">
          <a:xfrm>
            <a:off x="4730698" y="3908825"/>
            <a:ext cx="1984090" cy="2480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25" name="Picture 9" descr="F:\вектор\Команда Лидер\Лидер в тебе\xn1Vff3apX8.jpg"/>
          <p:cNvPicPr>
            <a:picLocks noChangeAspect="1" noChangeArrowheads="1"/>
          </p:cNvPicPr>
          <p:nvPr/>
        </p:nvPicPr>
        <p:blipFill>
          <a:blip r:embed="rId8" cstate="print">
            <a:extLst/>
          </a:blip>
          <a:srcRect/>
          <a:stretch>
            <a:fillRect/>
          </a:stretch>
        </p:blipFill>
        <p:spPr bwMode="auto">
          <a:xfrm>
            <a:off x="106290" y="3846642"/>
            <a:ext cx="2205668" cy="2438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26" name="Picture 10" descr="F:\вектор\Команда Лидер\Лидер в тебе\Z6HDFrUu3PM.jpg"/>
          <p:cNvPicPr>
            <a:picLocks noChangeAspect="1" noChangeArrowheads="1"/>
          </p:cNvPicPr>
          <p:nvPr/>
        </p:nvPicPr>
        <p:blipFill>
          <a:blip r:embed="rId9" cstate="print">
            <a:extLst/>
          </a:blip>
          <a:srcRect/>
          <a:stretch>
            <a:fillRect/>
          </a:stretch>
        </p:blipFill>
        <p:spPr bwMode="auto">
          <a:xfrm>
            <a:off x="6755980" y="4066033"/>
            <a:ext cx="2219097" cy="22190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7889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1463"/>
            <a:ext cx="7886700" cy="11191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Проект «Лидер в тебе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074" name="Picture 2" descr="F:\вектор\На творческий конкурс Точка опоры Покровская СОШ\Живые уроки\вебинар\1--4xmHBgZc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61975" y="1339481"/>
            <a:ext cx="3050521" cy="22878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 descr="F:\вектор\На творческий конкурс Точка опоры Покровская СОШ\Живые уроки\вебинар\YUMVh27cd6w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/>
          </a:blip>
          <a:srcRect/>
          <a:stretch>
            <a:fillRect/>
          </a:stretch>
        </p:blipFill>
        <p:spPr>
          <a:xfrm>
            <a:off x="3468673" y="1339481"/>
            <a:ext cx="3170771" cy="2372612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F:\вектор\На творческий конкурс Точка опоры Покровская СОШ\Живые уроки\вебинар\36x7lzYyqDs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6798251" y="1105843"/>
            <a:ext cx="1964353" cy="26191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7" name="Picture 5" descr="F:\вектор\На творческий конкурс Точка опоры Покровская СОШ\Живые уроки\вебинар\Fj5pGBp44J0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310108" y="3987725"/>
            <a:ext cx="2954253" cy="2217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8" name="Picture 6" descr="F:\вектор\На творческий конкурс Точка опоры Покровская СОШ\Живые уроки\вебинар\RyxKn-g2ODk.jpg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3486307" y="3903655"/>
            <a:ext cx="3066253" cy="23016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9" name="Picture 7" descr="F:\вектор\На творческий конкурс Точка опоры Покровская СОШ\Живые уроки\вебинар\8ZtlgMOPU5A.jpg"/>
          <p:cNvPicPr>
            <a:picLocks noChangeAspect="1" noChangeArrowheads="1"/>
          </p:cNvPicPr>
          <p:nvPr/>
        </p:nvPicPr>
        <p:blipFill>
          <a:blip r:embed="rId7" cstate="print">
            <a:extLst/>
          </a:blip>
          <a:srcRect/>
          <a:stretch>
            <a:fillRect/>
          </a:stretch>
        </p:blipFill>
        <p:spPr bwMode="auto">
          <a:xfrm>
            <a:off x="6798251" y="3903655"/>
            <a:ext cx="1903190" cy="2537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0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вектор\Команда Лидер\Награды Лидер 2020\img471.jpgе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179512" y="282849"/>
            <a:ext cx="1993243" cy="2841329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3" name="Picture 3" descr="F:\вектор\Команда Лидер\Награды Лидер 2020\img472.jpgмм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473124" y="437782"/>
            <a:ext cx="1980252" cy="28079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4" name="Picture 4" descr="F:\вектор\Команда Лидер\Награды Лидер 2020\img496.jpgоо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4666349" y="332656"/>
            <a:ext cx="2040152" cy="28834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5" name="Picture 5" descr="F:\вектор\Команда Лидер\Награды Лидер 2020\img564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6874877" y="332656"/>
            <a:ext cx="1985901" cy="28187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6" name="Picture 6" descr="F:\вектор\Команда Лидер\Награды Лидер 2020\img639.jpg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179512" y="3573016"/>
            <a:ext cx="1968447" cy="27859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7" name="Picture 7" descr="F:\вектор\Команда Лидер\Награды Лидер 2020\img416.jpg"/>
          <p:cNvPicPr>
            <a:picLocks noChangeAspect="1" noChangeArrowheads="1"/>
          </p:cNvPicPr>
          <p:nvPr/>
        </p:nvPicPr>
        <p:blipFill>
          <a:blip r:embed="rId7" cstate="print">
            <a:extLst/>
          </a:blip>
          <a:srcRect/>
          <a:stretch>
            <a:fillRect/>
          </a:stretch>
        </p:blipFill>
        <p:spPr bwMode="auto">
          <a:xfrm>
            <a:off x="2457883" y="3593053"/>
            <a:ext cx="1995493" cy="27458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8" name="Picture 8" descr="F:\вектор\Команда Лидер\Награды Лидер 2020\ZBmnE-rtbks.jpg"/>
          <p:cNvPicPr>
            <a:picLocks noChangeAspect="1" noChangeArrowheads="1"/>
          </p:cNvPicPr>
          <p:nvPr/>
        </p:nvPicPr>
        <p:blipFill>
          <a:blip r:embed="rId8" cstate="print">
            <a:extLst/>
          </a:blip>
          <a:srcRect/>
          <a:stretch>
            <a:fillRect/>
          </a:stretch>
        </p:blipFill>
        <p:spPr bwMode="auto">
          <a:xfrm>
            <a:off x="4712831" y="3573016"/>
            <a:ext cx="1947188" cy="29207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9" name="Picture 9" descr="F:\вектор\Команда Лидер\Награды Лидер 2020\ZpbqCUl3jTQ.jpg"/>
          <p:cNvPicPr>
            <a:picLocks noChangeAspect="1" noChangeArrowheads="1"/>
          </p:cNvPicPr>
          <p:nvPr/>
        </p:nvPicPr>
        <p:blipFill>
          <a:blip r:embed="rId9" cstate="print">
            <a:extLst/>
          </a:blip>
          <a:srcRect/>
          <a:stretch>
            <a:fillRect/>
          </a:stretch>
        </p:blipFill>
        <p:spPr bwMode="auto">
          <a:xfrm>
            <a:off x="6964533" y="3593053"/>
            <a:ext cx="1871932" cy="28078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880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ИННОВАЦИОННЫЕ ПЛОЩАДКИ                                                    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          Института изучения детства, семьи и воспитания Российской академии образования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                                           </a:t>
            </a:r>
            <a:endParaRPr lang="ru-RU" dirty="0" smtClean="0"/>
          </a:p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/>
              <a:t>13</a:t>
            </a:r>
            <a:r>
              <a:rPr lang="ru-RU" b="1" dirty="0"/>
              <a:t>, 14 и 16 декабря 2021 года</a:t>
            </a:r>
            <a:r>
              <a:rPr lang="ru-RU" dirty="0"/>
              <a:t> проводит бесплатный марафон</a:t>
            </a:r>
          </a:p>
          <a:p>
            <a:pPr marL="0" indent="0" algn="ctr">
              <a:buNone/>
            </a:pPr>
            <a:r>
              <a:rPr lang="ru-RU" b="1" dirty="0"/>
              <a:t>для педагогов по теме «ПРОФИЛАКТИКА АГРЕССИВНОГО ПОВЕДЕНИЯ В ШКОЛЕ».</a:t>
            </a:r>
            <a:endParaRPr lang="ru-RU" dirty="0"/>
          </a:p>
          <a:p>
            <a:pPr algn="ctr"/>
            <a:r>
              <a:rPr lang="ru-RU" dirty="0"/>
              <a:t> </a:t>
            </a:r>
          </a:p>
        </p:txBody>
      </p:sp>
      <p:pic>
        <p:nvPicPr>
          <p:cNvPr id="5" name="Picture 2" descr="C:\Users\123\Desktop\image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7704856" cy="142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44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123\AppData\Local\Temp\Rar$DI84.376\20210826_1124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7150"/>
            <a:ext cx="9144000" cy="624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7009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123\AppData\Local\Temp\Rar$DI75.672\20210826_1123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9"/>
            <a:ext cx="9144000" cy="685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382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88640"/>
            <a:ext cx="7416824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Задачи школы </a:t>
            </a:r>
          </a:p>
          <a:p>
            <a:r>
              <a:rPr lang="ru-RU" dirty="0"/>
              <a:t>• </a:t>
            </a:r>
            <a:r>
              <a:rPr lang="ru-RU" b="1" u="sng" dirty="0">
                <a:solidFill>
                  <a:srgbClr val="C00000"/>
                </a:solidFill>
              </a:rPr>
              <a:t>Объективная самооценка</a:t>
            </a:r>
            <a:r>
              <a:rPr lang="ru-RU" dirty="0"/>
              <a:t>: система самооценки, которая позволит школе «видеть» свои дефициты и разрабатывать меры их компенсации. ИС МЭДК содержит результаты стартовой диагностики – рисковый профиль школы. Школе, при поддержке куратора, предстоит выбрать актуальные риски, которые формируют направления для тех задач развития, которые призваны вывести школу из зоны риска. </a:t>
            </a:r>
          </a:p>
          <a:p>
            <a:r>
              <a:rPr lang="ru-RU" b="1" u="sng" dirty="0">
                <a:solidFill>
                  <a:srgbClr val="C00000"/>
                </a:solidFill>
              </a:rPr>
              <a:t>• Целеполагание</a:t>
            </a:r>
            <a:r>
              <a:rPr lang="ru-RU" dirty="0"/>
              <a:t>. Чем объективнее школа оценит свое состояние, тем более последовательными будут меры, которые она выберет. Последовательность – главное условие эффективной антикризисной работы. </a:t>
            </a:r>
          </a:p>
          <a:p>
            <a:r>
              <a:rPr lang="ru-RU" sz="2800" b="1" u="sng" dirty="0">
                <a:solidFill>
                  <a:srgbClr val="C00000"/>
                </a:solidFill>
              </a:rPr>
              <a:t>ФУНКЦИИ школы </a:t>
            </a:r>
          </a:p>
          <a:p>
            <a:r>
              <a:rPr lang="ru-RU" sz="2000" dirty="0"/>
              <a:t>формирование и реализация программы развития школы, дорожной карты по реализации предусмотренных мер, формирование </a:t>
            </a:r>
            <a:r>
              <a:rPr lang="ru-RU" sz="2000" dirty="0" err="1"/>
              <a:t>внутришкольных</a:t>
            </a:r>
            <a:r>
              <a:rPr lang="ru-RU" sz="2000" dirty="0"/>
              <a:t> механизмов преодоления факторов риска и проблемных зон, включение школьного коллектива в совместную деятельность по преодолению рисков</a:t>
            </a:r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70688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368972"/>
              </p:ext>
            </p:extLst>
          </p:nvPr>
        </p:nvGraphicFramePr>
        <p:xfrm>
          <a:off x="683568" y="1700808"/>
          <a:ext cx="8280920" cy="45259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886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5259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</a:rPr>
                        <a:t>Ожидаемые конечные результаты реализации Среднесрочной программы</a:t>
                      </a:r>
                      <a:endParaRPr lang="ru-RU" sz="900" dirty="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67351" marR="67351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Созданные  управленческие, социально – педагогические условия  повысили качество образования по результатам оценочных процедур 2021 года </a:t>
                      </a:r>
                      <a:r>
                        <a:rPr lang="ru-RU" sz="3600" b="1" dirty="0">
                          <a:solidFill>
                            <a:srgbClr val="FF0000"/>
                          </a:solidFill>
                          <a:effectLst/>
                        </a:rPr>
                        <a:t>на 7%.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C00000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Наставничество: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C00000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«ученик – ученик» - 70%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C00000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«педагог – педагог» - 70%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C00000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«родитель– родитель» -7%</a:t>
                      </a:r>
                      <a:endParaRPr lang="ru-RU" sz="2600" b="1" dirty="0">
                        <a:solidFill>
                          <a:srgbClr val="C0000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67351" marR="67351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95851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497297"/>
              </p:ext>
            </p:extLst>
          </p:nvPr>
        </p:nvGraphicFramePr>
        <p:xfrm>
          <a:off x="683568" y="1700808"/>
          <a:ext cx="8280920" cy="45259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886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5259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 smtClean="0">
                          <a:effectLst/>
                        </a:rPr>
                        <a:t> Промежуточные результаты </a:t>
                      </a:r>
                      <a:r>
                        <a:rPr lang="ru-RU" sz="2600" dirty="0">
                          <a:effectLst/>
                        </a:rPr>
                        <a:t>реализации Среднесрочной программы</a:t>
                      </a:r>
                      <a:endParaRPr lang="ru-RU" sz="900" dirty="0"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67351" marR="67351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ВПР </a:t>
                      </a:r>
                      <a:r>
                        <a:rPr lang="ru-RU" sz="2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– 7,3%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6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ФГ </a:t>
                      </a:r>
                      <a:r>
                        <a:rPr lang="ru-RU" sz="2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(4 класс) – 8,1%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600" b="1" dirty="0" smtClean="0">
                        <a:solidFill>
                          <a:srgbClr val="C0000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C00000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Наставничество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C00000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Ученик – ученик</a:t>
                      </a:r>
                      <a:r>
                        <a:rPr lang="ru-RU" sz="2600" b="1" baseline="0" dirty="0" smtClean="0">
                          <a:solidFill>
                            <a:srgbClr val="C00000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600" b="1" dirty="0" smtClean="0">
                          <a:solidFill>
                            <a:srgbClr val="C00000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– 54% (70%)</a:t>
                      </a:r>
                      <a:endParaRPr lang="ru-RU" sz="2600" b="1" dirty="0">
                        <a:solidFill>
                          <a:srgbClr val="C0000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 smtClean="0">
                          <a:solidFill>
                            <a:srgbClr val="C00000"/>
                          </a:solidFill>
                          <a:effectLst/>
                          <a:latin typeface="Liberation Serif"/>
                          <a:ea typeface="Calibri"/>
                          <a:cs typeface="Times New Roman"/>
                        </a:rPr>
                        <a:t>«Педагог – педагог» – 98,7%</a:t>
                      </a:r>
                      <a:endParaRPr lang="ru-RU" sz="900" b="1" dirty="0">
                        <a:solidFill>
                          <a:srgbClr val="C00000"/>
                        </a:solidFill>
                        <a:effectLst/>
                        <a:latin typeface="Liberation Serif"/>
                        <a:ea typeface="Calibri"/>
                        <a:cs typeface="Times New Roman"/>
                      </a:endParaRPr>
                    </a:p>
                  </a:txBody>
                  <a:tcPr marL="67351" marR="67351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462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85720" y="571480"/>
            <a:ext cx="8501122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660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solidFill>
                <a:srgbClr val="006600"/>
              </a:solidFill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совершенствовать механизмы управления качеством образования на основе мониторингов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 системы образования по 8 направлениям;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800" b="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2000" b="1" dirty="0"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беспечить формирование цифровой образовательной среды</a:t>
            </a:r>
            <a:r>
              <a:rPr lang="ru-RU" sz="2000" dirty="0">
                <a:ea typeface="Calibri" pitchFamily="34" charset="0"/>
                <a:cs typeface="Times New Roman" pitchFamily="18" charset="0"/>
              </a:rPr>
              <a:t>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800" b="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2000" b="1" dirty="0"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беспечить единство подходов к воспитанию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, учитывая, что воспитание является приоритетной национальной целью</a:t>
            </a:r>
            <a:r>
              <a:rPr lang="ru-RU" sz="2000" dirty="0">
                <a:ea typeface="Calibri" pitchFamily="34" charset="0"/>
                <a:cs typeface="Times New Roman" pitchFamily="18" charset="0"/>
              </a:rPr>
              <a:t>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800" b="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2000" b="1" dirty="0"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беспечить создание условий для профессионального развития педагогов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, эффективно используя все ресурсы, предлагаемые нам на федеральном и региональном уровнях;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800" b="0" i="0" u="none" strike="noStrike" cap="none" normalizeH="0" baseline="0" dirty="0">
              <a:ln>
                <a:noFill/>
              </a:ln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2000" b="1" dirty="0"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беспечить внедрение эффективных образовательных технологий обучения школьников, учитывая принцип индивидуальности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2000" b="0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</p:txBody>
      </p:sp>
      <p:pic>
        <p:nvPicPr>
          <p:cNvPr id="2050" name="Picture 2" descr="https://hsto.org/getpro/habr/upload_files/2a8/aaf/509/2a8aaf5091bfb345aa16c2da5dade54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4833923"/>
            <a:ext cx="2500330" cy="2024077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НЕОХОДИМО: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91927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Аудит нормативно – правовой документации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88840"/>
            <a:ext cx="5275172" cy="3430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5761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</a:rPr>
              <a:t>Цель</a:t>
            </a:r>
            <a:r>
              <a:rPr lang="ru-RU" sz="1800" b="1" dirty="0">
                <a:solidFill>
                  <a:srgbClr val="C00000"/>
                </a:solidFill>
              </a:rPr>
              <a:t>:</a:t>
            </a:r>
            <a:r>
              <a:rPr lang="ru-RU" sz="1800" b="1" dirty="0"/>
              <a:t>   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</a:rPr>
              <a:t>создание условий для  обеспечения равенства возможностей детей в получении качественного образования, независимо от социально  - экономического контекста,  путем  создания   эффективно функционирующей школьной системы     ВСОКО. </a:t>
            </a:r>
            <a:br>
              <a:rPr lang="ru-RU" sz="18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800" b="1" dirty="0">
                <a:solidFill>
                  <a:srgbClr val="C00000"/>
                </a:solidFill>
              </a:rPr>
              <a:t>    </a:t>
            </a:r>
            <a:r>
              <a:rPr lang="ru-RU" sz="1800" b="1" dirty="0" smtClean="0">
                <a:solidFill>
                  <a:srgbClr val="C00000"/>
                </a:solidFill>
              </a:rPr>
              <a:t>Миссия </a:t>
            </a:r>
            <a:r>
              <a:rPr lang="ru-RU" sz="1800" b="1" dirty="0">
                <a:solidFill>
                  <a:srgbClr val="C00000"/>
                </a:solidFill>
              </a:rPr>
              <a:t>нашей </a:t>
            </a:r>
            <a:r>
              <a:rPr lang="ru-RU" sz="1800" b="1" dirty="0" smtClean="0">
                <a:solidFill>
                  <a:srgbClr val="C00000"/>
                </a:solidFill>
              </a:rPr>
              <a:t>школы:  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создание 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</a:rPr>
              <a:t>оптимальных условий 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для  РАЗВИТИЯ личности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</a:rPr>
              <a:t>, способной к успешной социализации в современном обществе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,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48880"/>
            <a:ext cx="7787208" cy="3777283"/>
          </a:xfrm>
        </p:spPr>
        <p:txBody>
          <a:bodyPr>
            <a:normAutofit lnSpcReduction="10000"/>
          </a:bodyPr>
          <a:lstStyle/>
          <a:p>
            <a:r>
              <a:rPr lang="ru-RU" sz="18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при этом:</a:t>
            </a:r>
          </a:p>
          <a:p>
            <a:r>
              <a:rPr lang="ru-RU" sz="18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1)   образовательная система школы рассчитана на все категории учащихся, педагогов, родителей, наш слоган </a:t>
            </a:r>
            <a:r>
              <a:rPr lang="ru-RU" sz="1800" dirty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«Мы  - «ШКОЛА </a:t>
            </a:r>
            <a:r>
              <a:rPr lang="ru-RU" sz="1800" dirty="0" err="1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РОСТа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для </a:t>
            </a:r>
            <a:r>
              <a:rPr lang="ru-RU" sz="1800" dirty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КАЖДОГО»;</a:t>
            </a:r>
          </a:p>
          <a:p>
            <a:r>
              <a:rPr lang="ru-RU" sz="18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2)  целью образовательного взаимодействия является создание условий, с одной стороны,  для учебной и социальной успешности каждого ученика, а с другой  – для  самореализации каждого педагога, по возможности и родителя; </a:t>
            </a:r>
          </a:p>
          <a:p>
            <a:r>
              <a:rPr lang="ru-RU" sz="18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3)   главным условием успешности развития школы является сочетание профессионализма учителей и внутренней мотивации учащихся; </a:t>
            </a:r>
          </a:p>
          <a:p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4) одним из  социальных контекстов формирования ценностей саморазвития и самообразования выступает   реализация целевой модели «Наставничество </a:t>
            </a:r>
            <a:r>
              <a:rPr lang="ru-RU" sz="1800" b="1" dirty="0" err="1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РОСТа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2787988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Нормативный ресурс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/>
              <a:t>СРЕДНЕСРОЧНАЯ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997839"/>
            <a:ext cx="813690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</a:t>
            </a:r>
            <a:endParaRPr lang="ru-RU" dirty="0"/>
          </a:p>
          <a:p>
            <a:pPr algn="ctr"/>
            <a:r>
              <a:rPr lang="ru-RU" sz="2800" b="1" dirty="0"/>
              <a:t>ПРОГРАММА</a:t>
            </a:r>
            <a:endParaRPr lang="ru-RU" sz="2800" dirty="0"/>
          </a:p>
          <a:p>
            <a:pPr algn="ctr"/>
            <a:r>
              <a:rPr lang="ru-RU" sz="2800" b="1" dirty="0"/>
              <a:t>РАЗВИТИЯ </a:t>
            </a:r>
            <a:endParaRPr lang="ru-RU" sz="2800" dirty="0"/>
          </a:p>
          <a:p>
            <a:pPr algn="ctr"/>
            <a:r>
              <a:rPr lang="ru-RU" sz="2800" dirty="0"/>
              <a:t> </a:t>
            </a:r>
          </a:p>
          <a:p>
            <a:pPr algn="ctr"/>
            <a:r>
              <a:rPr lang="ru-RU" sz="2800" b="1" dirty="0"/>
              <a:t>муниципального  автономного общеобразовательного учреждения</a:t>
            </a:r>
            <a:endParaRPr lang="ru-RU" sz="2800" dirty="0"/>
          </a:p>
          <a:p>
            <a:pPr algn="ctr"/>
            <a:r>
              <a:rPr lang="ru-RU" sz="2800" b="1" dirty="0"/>
              <a:t>«Покровская средняя общеобразовательная школа»</a:t>
            </a:r>
            <a:endParaRPr lang="ru-RU" sz="2800" dirty="0"/>
          </a:p>
          <a:p>
            <a:pPr algn="ctr"/>
            <a:r>
              <a:rPr lang="ru-RU" sz="2800" dirty="0"/>
              <a:t> </a:t>
            </a:r>
          </a:p>
          <a:p>
            <a:pPr algn="ctr"/>
            <a:r>
              <a:rPr lang="ru-RU" sz="2800" b="1" dirty="0"/>
              <a:t>на 2021 ГОД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43797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51"/>
            <a:ext cx="8568952" cy="58479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8417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568952" cy="60486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29890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</TotalTime>
  <Words>588</Words>
  <Application>Microsoft Office PowerPoint</Application>
  <PresentationFormat>Экран (4:3)</PresentationFormat>
  <Paragraphs>119</Paragraphs>
  <Slides>31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Презентация PowerPoint</vt:lpstr>
      <vt:lpstr>  Педсовет на тему</vt:lpstr>
      <vt:lpstr>Презентация PowerPoint</vt:lpstr>
      <vt:lpstr>НЕОХОДИМО:</vt:lpstr>
      <vt:lpstr>Аудит нормативно – правовой документации</vt:lpstr>
      <vt:lpstr>Цель:   создание условий для  обеспечения равенства возможностей детей в получении качественного образования, независимо от социально  - экономического контекста,  путем  создания   эффективно функционирующей школьной системы     ВСОКО.      Миссия нашей школы:  создание оптимальных условий для  РАЗВИТИЯ личности, способной к успешной социализации в современном обществе, </vt:lpstr>
      <vt:lpstr>Нормативный ресурс</vt:lpstr>
      <vt:lpstr>Презентация PowerPoint</vt:lpstr>
      <vt:lpstr>Презентация PowerPoint</vt:lpstr>
      <vt:lpstr>РИСКОВЫЙ ПРОФИЛЬ ШКОЛЫ sch663151</vt:lpstr>
      <vt:lpstr>Это важно понять </vt:lpstr>
      <vt:lpstr>Результаты мониторинга в 4-х классах</vt:lpstr>
      <vt:lpstr>Презентация PowerPoint</vt:lpstr>
      <vt:lpstr>Презентация PowerPoint</vt:lpstr>
      <vt:lpstr>Формирование базы наставников</vt:lpstr>
      <vt:lpstr>Формирование наставнических пар</vt:lpstr>
      <vt:lpstr>Организация работы наставнических пар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Форма наставничества  «Ученик – ученик»</vt:lpstr>
      <vt:lpstr>Совет старшеклассников «Лидер»</vt:lpstr>
      <vt:lpstr>Проект «Лидер в тебе»</vt:lpstr>
      <vt:lpstr>Проект «Лидер в тебе»</vt:lpstr>
      <vt:lpstr>Презентация PowerPoint</vt:lpstr>
      <vt:lpstr>ИННОВАЦИОННЫЕ ПЛОЩАДКИ                                                               Института изучения детства, семьи и воспитания Российской академии образования</vt:lpstr>
      <vt:lpstr>Презентация PowerPoint</vt:lpstr>
      <vt:lpstr>Презентация PowerPoint</vt:lpstr>
      <vt:lpstr>РЕЗУЛЬТАТ</vt:lpstr>
      <vt:lpstr>РЕЗУЛЬТАТ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</dc:creator>
  <cp:lastModifiedBy>123</cp:lastModifiedBy>
  <cp:revision>48</cp:revision>
  <cp:lastPrinted>2021-12-07T06:20:14Z</cp:lastPrinted>
  <dcterms:created xsi:type="dcterms:W3CDTF">2021-11-23T07:31:35Z</dcterms:created>
  <dcterms:modified xsi:type="dcterms:W3CDTF">2021-12-07T08:58:03Z</dcterms:modified>
</cp:coreProperties>
</file>