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67" r:id="rId3"/>
    <p:sldId id="369" r:id="rId4"/>
    <p:sldId id="282" r:id="rId5"/>
    <p:sldId id="300" r:id="rId6"/>
    <p:sldId id="325" r:id="rId7"/>
    <p:sldId id="327" r:id="rId8"/>
    <p:sldId id="328" r:id="rId9"/>
    <p:sldId id="329" r:id="rId10"/>
    <p:sldId id="330" r:id="rId11"/>
    <p:sldId id="333" r:id="rId12"/>
    <p:sldId id="334" r:id="rId13"/>
    <p:sldId id="335" r:id="rId14"/>
    <p:sldId id="348" r:id="rId15"/>
    <p:sldId id="309" r:id="rId16"/>
    <p:sldId id="340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2406BA-3B68-4C3B-B18F-8A1461F33212}"/>
              </a:ext>
            </a:extLst>
          </p:cNvPr>
          <p:cNvSpPr/>
          <p:nvPr userDrawn="1"/>
        </p:nvSpPr>
        <p:spPr>
          <a:xfrm>
            <a:off x="16214" y="-1"/>
            <a:ext cx="958736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75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BFA9A10-FC2D-4372-9632-06C057DF1A24}"/>
              </a:ext>
            </a:extLst>
          </p:cNvPr>
          <p:cNvSpPr txBox="1"/>
          <p:nvPr userDrawn="1"/>
        </p:nvSpPr>
        <p:spPr>
          <a:xfrm>
            <a:off x="156825" y="6411299"/>
            <a:ext cx="688064" cy="242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fld id="{FB1A55BF-77AF-4C63-AB53-5C8F80F96F41}" type="slidenum">
              <a:rPr lang="ru-RU" sz="1577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57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du.gov.ru/application/frontend/skin/default/assets/images/logo.png">
            <a:extLst>
              <a:ext uri="{FF2B5EF4-FFF2-40B4-BE49-F238E27FC236}">
                <a16:creationId xmlns:a16="http://schemas.microsoft.com/office/drawing/2014/main" id="{F7E785BB-5729-4023-BF62-86227CA81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3" y="204075"/>
            <a:ext cx="658404" cy="6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1A19472-3E5F-4206-B855-D607B56A1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5263"/>
          <a:stretch/>
        </p:blipFill>
        <p:spPr>
          <a:xfrm>
            <a:off x="10842060" y="89104"/>
            <a:ext cx="1292526" cy="10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gif"/><Relationship Id="rId7" Type="http://schemas.openxmlformats.org/officeDocument/2006/relationships/image" Target="../media/image29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Создание </a:t>
            </a:r>
            <a:r>
              <a:rPr dirty="0" err="1"/>
              <a:t>Центров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r>
              <a:rPr lang="ru-RU" dirty="0"/>
              <a:t>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 smtClean="0"/>
              <a:t>»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</a:t>
            </a:r>
            <a:r>
              <a:rPr lang="ru-RU" sz="1600" b="0" dirty="0" smtClean="0">
                <a:solidFill>
                  <a:srgbClr val="FF0000"/>
                </a:solidFill>
              </a:rPr>
              <a:t>2022</a:t>
            </a:r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0655"/>
            <a:ext cx="8053614" cy="917575"/>
          </a:xfrm>
        </p:spPr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</a:t>
            </a:r>
            <a:r>
              <a:rPr lang="ru-RU" sz="2000" dirty="0" err="1"/>
              <a:t>общеинтеллектуальной</a:t>
            </a:r>
            <a:r>
              <a:rPr lang="ru-RU" sz="2000" dirty="0"/>
              <a:t> направленности с использованием средств обучения и воспитания Центра «Точка роста» (человек) </a:t>
            </a:r>
          </a:p>
          <a:p>
            <a:pPr algn="just"/>
            <a:r>
              <a:rPr lang="ru-RU" sz="2000" dirty="0"/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44287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03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направленностей*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DFE18-4BAC-42F5-A261-334375A839AA}"/>
              </a:ext>
            </a:extLst>
          </p:cNvPr>
          <p:cNvSpPr txBox="1"/>
          <p:nvPr/>
        </p:nvSpPr>
        <p:spPr>
          <a:xfrm>
            <a:off x="1338309" y="6262042"/>
            <a:ext cx="887988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Для малокомплектной общеобразовательной организации или организации, имеющей объективные условия, препятствующие получению лицензии на дополнительное образование детей,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 отсутствие программ дополнительного образования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510787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35887-51C2-9E4F-A8AB-532E86D1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Нормативные и финансовые условия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D1F4F6-0DA4-3B4F-9911-BEAF08AFDDB8}"/>
              </a:ext>
            </a:extLst>
          </p:cNvPr>
          <p:cNvCxnSpPr>
            <a:cxnSpLocks/>
          </p:cNvCxnSpPr>
          <p:nvPr/>
        </p:nvCxnSpPr>
        <p:spPr>
          <a:xfrm>
            <a:off x="845160" y="1828006"/>
            <a:ext cx="0" cy="42285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2">
            <a:extLst>
              <a:ext uri="{FF2B5EF4-FFF2-40B4-BE49-F238E27FC236}">
                <a16:creationId xmlns:a16="http://schemas.microsoft.com/office/drawing/2014/main" id="{7D3DAA43-A136-4E9B-AF8A-A18D2BA247B6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При создании центра «Точка роста» не является обязательным выделять в общеобразовательной организации отдельное структурное подразделение.</a:t>
            </a:r>
          </a:p>
          <a:p>
            <a:pPr algn="just"/>
            <a:r>
              <a:rPr lang="ru-RU" sz="2000" dirty="0"/>
              <a:t>Внесение изменений в Устав общеобразовательной организации не предусмотрена, если иных требований не предусматривает учредитель.</a:t>
            </a:r>
          </a:p>
          <a:p>
            <a:pPr algn="just"/>
            <a:r>
              <a:rPr lang="ru-RU" sz="2000" dirty="0"/>
              <a:t> Положение о центре «Точка роста» определяет цели, задачи и функции центра на уровне общеобразовательной организации.</a:t>
            </a:r>
          </a:p>
          <a:p>
            <a:pPr algn="just"/>
            <a:r>
              <a:rPr lang="ru-RU" sz="2000" dirty="0"/>
              <a:t>Выделение отдельных штатных единиц в штатном расписании не является обязательным при создании центра «Точка роста». Доплаты и надбавки сотрудникам, работающим в центре «Точка роста» устанавливаются в рамках ФОТ в соответствии с Положением об оплате труда. </a:t>
            </a:r>
          </a:p>
          <a:p>
            <a:pPr algn="just"/>
            <a:r>
              <a:rPr lang="ru-RU" sz="2000" dirty="0"/>
              <a:t>При создании центра «Точка роста» целесообразна корректировка государственного/муниципального задания с учетом требований к выполнению показателей деятельности «Точка роста».</a:t>
            </a:r>
          </a:p>
        </p:txBody>
      </p:sp>
    </p:spTree>
    <p:extLst>
      <p:ext uri="{BB962C8B-B14F-4D97-AF65-F5344CB8AC3E}">
        <p14:creationId xmlns:p14="http://schemas.microsoft.com/office/powerpoint/2010/main" val="42614872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51387-8CA3-934A-8F4A-F191C294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FAE10E-4A22-E640-A881-8E721CFA9829}"/>
              </a:ext>
            </a:extLst>
          </p:cNvPr>
          <p:cNvSpPr/>
          <p:nvPr/>
        </p:nvSpPr>
        <p:spPr>
          <a:xfrm>
            <a:off x="717143" y="1573955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A69A60-024E-EC41-A4DD-47A9D0620A1E}"/>
              </a:ext>
            </a:extLst>
          </p:cNvPr>
          <p:cNvSpPr/>
          <p:nvPr/>
        </p:nvSpPr>
        <p:spPr>
          <a:xfrm>
            <a:off x="1090691" y="1839803"/>
            <a:ext cx="3551907" cy="9144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Методические материалы</a:t>
            </a:r>
            <a: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Федерального оператора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8F0803-F150-BB4C-9134-540EA240F7E1}"/>
              </a:ext>
            </a:extLst>
          </p:cNvPr>
          <p:cNvSpPr/>
          <p:nvPr/>
        </p:nvSpPr>
        <p:spPr>
          <a:xfrm>
            <a:off x="5987556" y="1573955"/>
            <a:ext cx="4903709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491E3A-C16A-4F41-9C71-309EB71FA7AB}"/>
              </a:ext>
            </a:extLst>
          </p:cNvPr>
          <p:cNvSpPr/>
          <p:nvPr/>
        </p:nvSpPr>
        <p:spPr>
          <a:xfrm>
            <a:off x="6279656" y="3449507"/>
            <a:ext cx="3916803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Использование инфраструктуры, созданной в рамках НПО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сопровождения Центров «Точка роста»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A43067-1BCC-1346-85C0-375EA91BC6E0}"/>
              </a:ext>
            </a:extLst>
          </p:cNvPr>
          <p:cNvSpPr/>
          <p:nvPr/>
        </p:nvSpPr>
        <p:spPr>
          <a:xfrm>
            <a:off x="717143" y="3291244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F1590B-1481-3246-9DFD-D294E7166EE2}"/>
              </a:ext>
            </a:extLst>
          </p:cNvPr>
          <p:cNvSpPr/>
          <p:nvPr/>
        </p:nvSpPr>
        <p:spPr>
          <a:xfrm>
            <a:off x="1083846" y="3392356"/>
            <a:ext cx="3551908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Школьные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Кванториумы</a:t>
            </a: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 и детские технопарки – </a:t>
            </a:r>
            <a:r>
              <a:rPr lang="ru-RU" sz="1400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ресурс проектной деятельности обучающихся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FA8BC4-1F6A-4541-9D52-1BC3C3C3EC77}"/>
              </a:ext>
            </a:extLst>
          </p:cNvPr>
          <p:cNvSpPr/>
          <p:nvPr/>
        </p:nvSpPr>
        <p:spPr>
          <a:xfrm>
            <a:off x="5987556" y="3288448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F06689-3154-1940-910E-988753BFD524}"/>
              </a:ext>
            </a:extLst>
          </p:cNvPr>
          <p:cNvSpPr/>
          <p:nvPr/>
        </p:nvSpPr>
        <p:spPr>
          <a:xfrm>
            <a:off x="6279657" y="1607110"/>
            <a:ext cx="3976820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Тематические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вебинары</a:t>
            </a:r>
            <a: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региональных координаторов, педагогов и руководителей Центров «Точка роста»</a:t>
            </a:r>
            <a:endParaRPr lang="ru-RU" kern="0" dirty="0">
              <a:solidFill>
                <a:srgbClr val="00346E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939BDD-7CC0-9D4C-BCC6-97A36609D9F7}"/>
              </a:ext>
            </a:extLst>
          </p:cNvPr>
          <p:cNvSpPr/>
          <p:nvPr/>
        </p:nvSpPr>
        <p:spPr>
          <a:xfrm>
            <a:off x="5986708" y="4971600"/>
            <a:ext cx="491110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2BB104-D252-FB4C-A205-3988BC4E52A6}"/>
              </a:ext>
            </a:extLst>
          </p:cNvPr>
          <p:cNvSpPr/>
          <p:nvPr/>
        </p:nvSpPr>
        <p:spPr>
          <a:xfrm>
            <a:off x="6240956" y="5048054"/>
            <a:ext cx="3792203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Информационная поддержка мероприятий с участием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FCF4BB-A2B1-B341-9866-EB5950037ECF}"/>
              </a:ext>
            </a:extLst>
          </p:cNvPr>
          <p:cNvSpPr/>
          <p:nvPr/>
        </p:nvSpPr>
        <p:spPr>
          <a:xfrm>
            <a:off x="717143" y="4968804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EE73A9-5496-974C-B723-4157C0DD1DAE}"/>
              </a:ext>
            </a:extLst>
          </p:cNvPr>
          <p:cNvSpPr/>
          <p:nvPr/>
        </p:nvSpPr>
        <p:spPr>
          <a:xfrm>
            <a:off x="1104900" y="5054025"/>
            <a:ext cx="3674901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Проведение образовательных мероприятий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обучающихся и педагогов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BFF647-F5D1-B449-9F83-1172079CB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830207" y="51644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ниги со сплошной заливкой">
            <a:extLst>
              <a:ext uri="{FF2B5EF4-FFF2-40B4-BE49-F238E27FC236}">
                <a16:creationId xmlns:a16="http://schemas.microsoft.com/office/drawing/2014/main" id="{90A044CF-03CE-1B47-9F6B-F9F2A457B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66647" y="1781552"/>
            <a:ext cx="914400" cy="914400"/>
          </a:xfrm>
          <a:prstGeom prst="rect">
            <a:avLst/>
          </a:prstGeom>
        </p:spPr>
      </p:pic>
      <p:pic>
        <p:nvPicPr>
          <p:cNvPr id="18" name="Рисунок 17" descr="Монитор со сплошной заливкой">
            <a:extLst>
              <a:ext uri="{FF2B5EF4-FFF2-40B4-BE49-F238E27FC236}">
                <a16:creationId xmlns:a16="http://schemas.microsoft.com/office/drawing/2014/main" id="{40D7492B-92E6-854E-92BB-F0AC98FB4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16190" y="1772679"/>
            <a:ext cx="914400" cy="914400"/>
          </a:xfrm>
          <a:prstGeom prst="rect">
            <a:avLst/>
          </a:prstGeom>
        </p:spPr>
      </p:pic>
      <p:pic>
        <p:nvPicPr>
          <p:cNvPr id="19" name="Рисунок 18" descr="Собрание со сплошной заливкой">
            <a:extLst>
              <a:ext uri="{FF2B5EF4-FFF2-40B4-BE49-F238E27FC236}">
                <a16:creationId xmlns:a16="http://schemas.microsoft.com/office/drawing/2014/main" id="{F5D4C5CC-75E3-A74E-8D8D-6587AF8CFB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69314" y="3463045"/>
            <a:ext cx="914400" cy="914400"/>
          </a:xfrm>
          <a:prstGeom prst="rect">
            <a:avLst/>
          </a:prstGeom>
        </p:spPr>
      </p:pic>
      <p:pic>
        <p:nvPicPr>
          <p:cNvPr id="20" name="Рисунок 19" descr="Сервер со сплошной заливкой">
            <a:extLst>
              <a:ext uri="{FF2B5EF4-FFF2-40B4-BE49-F238E27FC236}">
                <a16:creationId xmlns:a16="http://schemas.microsoft.com/office/drawing/2014/main" id="{9A03D74D-B264-E74F-BE6F-F3CD0A5C41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07251" y="3541827"/>
            <a:ext cx="914400" cy="914400"/>
          </a:xfrm>
          <a:prstGeom prst="rect">
            <a:avLst/>
          </a:prstGeom>
        </p:spPr>
      </p:pic>
      <p:pic>
        <p:nvPicPr>
          <p:cNvPr id="21" name="Рисунок 20" descr="Школьный класс со сплошной заливкой">
            <a:extLst>
              <a:ext uri="{FF2B5EF4-FFF2-40B4-BE49-F238E27FC236}">
                <a16:creationId xmlns:a16="http://schemas.microsoft.com/office/drawing/2014/main" id="{DA798FA9-254D-AE43-BC5B-26322A1971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626714" y="516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24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83710" y="296176"/>
            <a:ext cx="10069854" cy="33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«Стандартный комплект»*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16703" y="838499"/>
            <a:ext cx="37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8960EC-5B7B-44BB-97D8-F5AC361DDA22}"/>
              </a:ext>
            </a:extLst>
          </p:cNvPr>
          <p:cNvSpPr txBox="1"/>
          <p:nvPr/>
        </p:nvSpPr>
        <p:spPr>
          <a:xfrm>
            <a:off x="716703" y="1540431"/>
            <a:ext cx="240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Общее оборудование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729578" y="2477698"/>
            <a:ext cx="37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Биология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2834991"/>
          <a:ext cx="3653592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25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01335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17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влажных препаратов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гербариев демонстрационный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коллекций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5B7915D-F4A6-46EC-AC70-2DDD2090B8BC}"/>
              </a:ext>
            </a:extLst>
          </p:cNvPr>
          <p:cNvSpPr txBox="1"/>
          <p:nvPr/>
        </p:nvSpPr>
        <p:spPr>
          <a:xfrm>
            <a:off x="716703" y="4126144"/>
            <a:ext cx="3645090" cy="34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Химия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4093AAD6-BEF3-4FE4-9278-F79E8DC373E7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4480196"/>
          <a:ext cx="3653592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4174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11846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Демонстрационное оборудование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химических реактивов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коллекций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729578" y="5124795"/>
            <a:ext cx="37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Физика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AACDD64E-EBD0-4EC1-A281-809973D4C51A}"/>
              </a:ext>
            </a:extLst>
          </p:cNvPr>
          <p:cNvGraphicFramePr>
            <a:graphicFrameLocks noGrp="1"/>
          </p:cNvGraphicFramePr>
          <p:nvPr/>
        </p:nvGraphicFramePr>
        <p:xfrm>
          <a:off x="900013" y="5485807"/>
          <a:ext cx="3594466" cy="1085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112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33339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94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демонстрационных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лабораторных работ и ученических опытов (на базе комплектов для ОГЭ)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A26B774-CB80-4CC7-9A7B-847C7348165E}"/>
              </a:ext>
            </a:extLst>
          </p:cNvPr>
          <p:cNvGraphicFramePr>
            <a:graphicFrameLocks noGrp="1"/>
          </p:cNvGraphicFramePr>
          <p:nvPr/>
        </p:nvGraphicFramePr>
        <p:xfrm>
          <a:off x="908265" y="1848390"/>
          <a:ext cx="3599091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57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25517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цифровая (единая для всех предметов)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Посуда и оборудование для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ABADF223-F404-4B60-80A7-1852A6B97589}"/>
              </a:ext>
            </a:extLst>
          </p:cNvPr>
          <p:cNvSpPr txBox="1"/>
          <p:nvPr/>
        </p:nvSpPr>
        <p:spPr>
          <a:xfrm>
            <a:off x="4558632" y="837643"/>
            <a:ext cx="350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1870269"/>
          <a:ext cx="3238208" cy="15125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738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5082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11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76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набор по механике, мехатронике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7C21EA4-250B-4220-BFAE-2AFF2AF20FA3}"/>
              </a:ext>
            </a:extLst>
          </p:cNvPr>
          <p:cNvSpPr txBox="1"/>
          <p:nvPr/>
        </p:nvSpPr>
        <p:spPr>
          <a:xfrm>
            <a:off x="4550130" y="3595826"/>
            <a:ext cx="316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24FA544C-34C7-4DEB-AC28-B04FFD7F94C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4343862"/>
          <a:ext cx="2894750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5660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048F7B4-F2F2-47AC-94FA-4099194010A4}"/>
              </a:ext>
            </a:extLst>
          </p:cNvPr>
          <p:cNvSpPr txBox="1"/>
          <p:nvPr/>
        </p:nvSpPr>
        <p:spPr>
          <a:xfrm>
            <a:off x="4662790" y="6077078"/>
            <a:ext cx="693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9835A6-CD7A-413C-8B63-D00796E1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247" y="2461698"/>
            <a:ext cx="3764383" cy="35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14170" y="1112716"/>
            <a:ext cx="4008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Стандартный комплект поставляется единым комплектом и не подлежит доукомплектованию за счет дополнительного оборудования профильного комплекта.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079" y="1222888"/>
            <a:ext cx="595264" cy="5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26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</a:p>
        </p:txBody>
      </p:sp>
    </p:spTree>
    <p:extLst>
      <p:ext uri="{BB962C8B-B14F-4D97-AF65-F5344CB8AC3E}">
        <p14:creationId xmlns:p14="http://schemas.microsoft.com/office/powerpoint/2010/main" val="29757308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dirty="0">
                <a:hlinkClick r:id="rId5"/>
              </a:rPr>
              <a:t>http://vcht.center/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университет Российского движения 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https://rdsh.education/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09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>
            <a:extLst>
              <a:ext uri="{FF2B5EF4-FFF2-40B4-BE49-F238E27FC236}">
                <a16:creationId xmlns:a16="http://schemas.microsoft.com/office/drawing/2014/main" id="{D40DAD62-AEE8-4C86-9341-8B19C2B6BC66}"/>
              </a:ext>
            </a:extLst>
          </p:cNvPr>
          <p:cNvSpPr txBox="1">
            <a:spLocks/>
          </p:cNvSpPr>
          <p:nvPr/>
        </p:nvSpPr>
        <p:spPr>
          <a:xfrm>
            <a:off x="1133928" y="2137549"/>
            <a:ext cx="2694956" cy="107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Национальная цель </a:t>
            </a:r>
            <a:b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развития Российской Федерации на период </a:t>
            </a:r>
            <a:b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2030 года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4F6862E3-D18B-470D-9B6F-9D25AA358220}"/>
              </a:ext>
            </a:extLst>
          </p:cNvPr>
          <p:cNvSpPr txBox="1">
            <a:spLocks/>
          </p:cNvSpPr>
          <p:nvPr/>
        </p:nvSpPr>
        <p:spPr>
          <a:xfrm>
            <a:off x="1133928" y="4701135"/>
            <a:ext cx="2388238" cy="487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Целевые показатели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E8CB5BB-F638-4315-A78F-7E60DF8EA309}"/>
              </a:ext>
            </a:extLst>
          </p:cNvPr>
          <p:cNvCxnSpPr>
            <a:cxnSpLocks/>
          </p:cNvCxnSpPr>
          <p:nvPr/>
        </p:nvCxnSpPr>
        <p:spPr>
          <a:xfrm>
            <a:off x="3675524" y="2137549"/>
            <a:ext cx="0" cy="10766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5FDDFA4-1132-440B-B75E-B847D7DA75AA}"/>
              </a:ext>
            </a:extLst>
          </p:cNvPr>
          <p:cNvCxnSpPr>
            <a:cxnSpLocks/>
          </p:cNvCxnSpPr>
          <p:nvPr/>
        </p:nvCxnSpPr>
        <p:spPr>
          <a:xfrm>
            <a:off x="3675524" y="3564293"/>
            <a:ext cx="0" cy="30673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2">
            <a:extLst>
              <a:ext uri="{FF2B5EF4-FFF2-40B4-BE49-F238E27FC236}">
                <a16:creationId xmlns:a16="http://schemas.microsoft.com/office/drawing/2014/main" id="{312162F5-6B0A-405D-B468-3A2B3CADFA31}"/>
              </a:ext>
            </a:extLst>
          </p:cNvPr>
          <p:cNvSpPr txBox="1">
            <a:spLocks/>
          </p:cNvSpPr>
          <p:nvPr/>
        </p:nvSpPr>
        <p:spPr>
          <a:xfrm>
            <a:off x="4176371" y="2223803"/>
            <a:ext cx="6106278" cy="99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Возможность для самореализации </a:t>
            </a:r>
            <a:b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и развития талантов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0F1BABCB-D0ED-47A1-AEA3-D9AE48FF4CEC}"/>
              </a:ext>
            </a:extLst>
          </p:cNvPr>
          <p:cNvSpPr txBox="1">
            <a:spLocks/>
          </p:cNvSpPr>
          <p:nvPr/>
        </p:nvSpPr>
        <p:spPr>
          <a:xfrm>
            <a:off x="4176372" y="3564293"/>
            <a:ext cx="7681800" cy="2288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Вхождение Российской Федерации десятку ведущих стран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мира по качеству общего образования</a:t>
            </a:r>
          </a:p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Формирование эффективной системы выявления, поддержки и развития способностей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</a:p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личности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основе духовно-нравственных ценностей народов Российской Федерации, исторических и национально-культурных традиций</a:t>
            </a:r>
          </a:p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Увеличение доли граждан, занимающихся волонтерской (добровольческой) деятельностью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или вовлеченных в деятельность волонтерских (добровольческих) организаций, </a:t>
            </a: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15 процентов.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4A9D823A-F2D0-4BA6-AD4B-614167451862}"/>
              </a:ext>
            </a:extLst>
          </p:cNvPr>
          <p:cNvSpPr txBox="1">
            <a:spLocks/>
          </p:cNvSpPr>
          <p:nvPr/>
        </p:nvSpPr>
        <p:spPr>
          <a:xfrm>
            <a:off x="3828884" y="3604439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6D247672-A749-42F0-92E6-BD066987E227}"/>
              </a:ext>
            </a:extLst>
          </p:cNvPr>
          <p:cNvSpPr txBox="1">
            <a:spLocks/>
          </p:cNvSpPr>
          <p:nvPr/>
        </p:nvSpPr>
        <p:spPr>
          <a:xfrm>
            <a:off x="3828884" y="4381331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99F30604-E191-4979-B6BD-C45174D3389A}"/>
              </a:ext>
            </a:extLst>
          </p:cNvPr>
          <p:cNvSpPr txBox="1">
            <a:spLocks/>
          </p:cNvSpPr>
          <p:nvPr/>
        </p:nvSpPr>
        <p:spPr>
          <a:xfrm>
            <a:off x="3828884" y="5266024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21F11-BC2E-4008-853D-D76F84FB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28" y="251101"/>
            <a:ext cx="8053614" cy="1262514"/>
          </a:xfrm>
        </p:spPr>
        <p:txBody>
          <a:bodyPr>
            <a:noAutofit/>
          </a:bodyPr>
          <a:lstStyle/>
          <a:p>
            <a:pPr defTabSz="1007943">
              <a:spcBef>
                <a:spcPct val="0"/>
              </a:spcBef>
            </a:pPr>
            <a:r>
              <a:rPr lang="ru-RU" sz="2800" kern="1200" dirty="0">
                <a:solidFill>
                  <a:srgbClr val="484C6A"/>
                </a:solidFill>
                <a:latin typeface="Muller Bold" pitchFamily="50" charset="-52"/>
                <a:ea typeface="+mj-ea"/>
                <a:cs typeface="Arial" panose="020B0604020202020204" pitchFamily="34" charset="0"/>
              </a:rPr>
              <a:t>Указ Президента Российской Федерации </a:t>
            </a:r>
            <a:br>
              <a:rPr lang="ru-RU" sz="2800" kern="1200" dirty="0">
                <a:solidFill>
                  <a:srgbClr val="484C6A"/>
                </a:solidFill>
                <a:latin typeface="Muller Bold" pitchFamily="50" charset="-52"/>
                <a:ea typeface="+mj-ea"/>
                <a:cs typeface="Arial" panose="020B0604020202020204" pitchFamily="34" charset="0"/>
              </a:rPr>
            </a:br>
            <a:r>
              <a:rPr lang="ru-RU" sz="2800" kern="1200" dirty="0">
                <a:solidFill>
                  <a:srgbClr val="484C6A"/>
                </a:solidFill>
                <a:latin typeface="Muller Bold" pitchFamily="50" charset="-52"/>
                <a:ea typeface="+mj-ea"/>
                <a:cs typeface="Arial" panose="020B0604020202020204" pitchFamily="34" charset="0"/>
              </a:rPr>
              <a:t>о Национальных целях развития Российской Федерации на период до 2030 года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3A12E2B-CABA-493E-ADC9-C9BD7BE8642F}"/>
              </a:ext>
            </a:extLst>
          </p:cNvPr>
          <p:cNvSpPr txBox="1">
            <a:spLocks/>
          </p:cNvSpPr>
          <p:nvPr/>
        </p:nvSpPr>
        <p:spPr>
          <a:xfrm>
            <a:off x="3828884" y="6021593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58930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2C4373-B857-47E6-9760-5BED7B8F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436" y="1359202"/>
            <a:ext cx="6892637" cy="2612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1 034 252 новых мест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организациях, в том числе расположенных в сельской местности и поселках городского типа</a:t>
            </a:r>
          </a:p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 детских технопарков «</a:t>
            </a:r>
            <a:r>
              <a:rPr lang="ru-RU" sz="157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в школах (всего с учетом ранее созданных детских технопарков – 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359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19 950 центров образования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 и технологической направленностей в школах сельской местности и малых городов (с учетом ранее созданных центров «Точка роста» – 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24950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реализующих исключительно адаптированные общеобразовательные программы, 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обновят материально-техническую базу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479A0F2-96E6-4DE6-9A11-A67BE9B8870D}"/>
              </a:ext>
            </a:extLst>
          </p:cNvPr>
          <p:cNvSpPr txBox="1"/>
          <p:nvPr/>
        </p:nvSpPr>
        <p:spPr>
          <a:xfrm>
            <a:off x="923638" y="315249"/>
            <a:ext cx="9199780" cy="775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defRPr sz="2400"/>
            </a:pPr>
            <a:r>
              <a:rPr lang="ru-RU" sz="28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ФП «Современная школа». </a:t>
            </a:r>
          </a:p>
          <a:p>
            <a:pPr>
              <a:lnSpc>
                <a:spcPct val="90000"/>
              </a:lnSpc>
              <a:defRPr sz="2400"/>
            </a:pPr>
            <a:r>
              <a:rPr lang="ru-RU" sz="28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 2024 году: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42B66B8-3CE6-4817-A079-5EBE35153C96}"/>
              </a:ext>
            </a:extLst>
          </p:cNvPr>
          <p:cNvGrpSpPr/>
          <p:nvPr/>
        </p:nvGrpSpPr>
        <p:grpSpPr>
          <a:xfrm>
            <a:off x="8234423" y="1258571"/>
            <a:ext cx="1990231" cy="2583756"/>
            <a:chOff x="10795784" y="2506375"/>
            <a:chExt cx="3029574" cy="39330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290523-F6DC-440A-ABB5-CCB54302D98B}"/>
                </a:ext>
              </a:extLst>
            </p:cNvPr>
            <p:cNvSpPr txBox="1"/>
            <p:nvPr/>
          </p:nvSpPr>
          <p:spPr>
            <a:xfrm>
              <a:off x="10795784" y="3581550"/>
              <a:ext cx="3029574" cy="2857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rgbClr val="0070C0"/>
                  </a:solidFill>
                </a:rPr>
                <a:t>млрд р.</a:t>
              </a:r>
            </a:p>
            <a:p>
              <a:r>
                <a:rPr lang="ru-RU" sz="1600" b="1" dirty="0">
                  <a:solidFill>
                    <a:srgbClr val="0070C0"/>
                  </a:solidFill>
                </a:rPr>
                <a:t>на реализацию </a:t>
              </a:r>
              <a:br>
                <a:rPr lang="ru-RU" sz="1600" b="1" dirty="0">
                  <a:solidFill>
                    <a:srgbClr val="0070C0"/>
                  </a:solidFill>
                </a:rPr>
              </a:br>
              <a:r>
                <a:rPr lang="ru-RU" sz="1600" b="1" dirty="0">
                  <a:solidFill>
                    <a:srgbClr val="0070C0"/>
                  </a:solidFill>
                </a:rPr>
                <a:t>федерального </a:t>
              </a:r>
              <a:br>
                <a:rPr lang="ru-RU" sz="1600" b="1" dirty="0">
                  <a:solidFill>
                    <a:srgbClr val="0070C0"/>
                  </a:solidFill>
                </a:rPr>
              </a:br>
              <a:r>
                <a:rPr lang="ru-RU" sz="1600" b="1" dirty="0">
                  <a:solidFill>
                    <a:srgbClr val="0070C0"/>
                  </a:solidFill>
                </a:rPr>
                <a:t>проекта</a:t>
              </a:r>
            </a:p>
            <a:p>
              <a:r>
                <a:rPr lang="ru-RU" sz="1600" b="1" dirty="0">
                  <a:solidFill>
                    <a:srgbClr val="0070C0"/>
                  </a:solidFill>
                </a:rPr>
                <a:t>с 2021 по </a:t>
              </a:r>
              <a:br>
                <a:rPr lang="ru-RU" sz="1600" b="1" dirty="0">
                  <a:solidFill>
                    <a:srgbClr val="0070C0"/>
                  </a:solidFill>
                </a:rPr>
              </a:br>
              <a:r>
                <a:rPr lang="ru-RU" sz="1600" b="1" dirty="0">
                  <a:solidFill>
                    <a:srgbClr val="0070C0"/>
                  </a:solidFill>
                </a:rPr>
                <a:t>2024 годы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5981EFB7-2F88-467D-96BC-F1B62126B909}"/>
                </a:ext>
              </a:extLst>
            </p:cNvPr>
            <p:cNvSpPr/>
            <p:nvPr/>
          </p:nvSpPr>
          <p:spPr>
            <a:xfrm>
              <a:off x="10795786" y="2506375"/>
              <a:ext cx="2140479" cy="8791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153" b="1" dirty="0">
                  <a:solidFill>
                    <a:srgbClr val="0070C0"/>
                  </a:solidFill>
                </a:rPr>
                <a:t>757,78 </a:t>
              </a:r>
              <a:endParaRPr lang="ru-RU" sz="3153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45837" y="4017799"/>
            <a:ext cx="101900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Функционирует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единая федеральная система научно-методического сопровождения педагогических работников и управленческих кадров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каждом субъекте РФ с 2021 года будет функционировать центр непрерывного повышения профессионального мастерства педагогов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каждом педагогическом вузе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будет создан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педагогический технопарк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услуг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психолого-педагогической, методической и консультативной помощи родителям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(законным представителям) детей, а также гражданам, желающим принять на воспитание в свои семьи детей, оставшихся без попечения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7233821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 txBox="1"/>
          <p:nvPr/>
        </p:nvSpPr>
        <p:spPr>
          <a:xfrm>
            <a:off x="1301261" y="1990690"/>
            <a:ext cx="10269415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 </a:t>
            </a:r>
            <a:endParaRPr sz="2400" dirty="0"/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val="2328267625"/>
              </p:ext>
            </p:extLst>
          </p:nvPr>
        </p:nvGraphicFramePr>
        <p:xfrm>
          <a:off x="950546" y="1424652"/>
          <a:ext cx="9849338" cy="467328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9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612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</a:t>
                      </a: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од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школ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2049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51899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sz="2400" b="0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2951</a:t>
                      </a:r>
                      <a:endParaRPr sz="2400" u="none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621027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6 450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414038"/>
            <a:ext cx="9676495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333E48"/>
                </a:solidFill>
              </a:rPr>
              <a:t>ФП «Современная школа» </a:t>
            </a:r>
            <a:endParaRPr sz="3600" dirty="0">
              <a:solidFill>
                <a:srgbClr val="333E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115" y="1218171"/>
            <a:ext cx="9407769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58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511" y="2261882"/>
            <a:ext cx="5797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r>
              <a:rPr lang="ru-RU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профилей</a:t>
            </a:r>
          </a:p>
          <a:p>
            <a:endParaRPr lang="ru-RU" dirty="0">
              <a:solidFill>
                <a:srgbClr val="333E48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76055" y="2252538"/>
            <a:ext cx="5260346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Дополнительное 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755959" y="4714722"/>
            <a:ext cx="10680083" cy="1615321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t="23062" b="11829"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10800" r="620" b="34568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52" b="42572"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Зачем?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</a:t>
            </a:r>
            <a:r>
              <a:rPr lang="ru-RU" sz="2000" b="1" dirty="0" smtClean="0"/>
              <a:t>», «Технология»</a:t>
            </a:r>
            <a:endParaRPr lang="ru-RU" sz="2000" b="1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09437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66144"/>
            <a:ext cx="5067300" cy="36703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 smtClean="0"/>
              <a:t>Использование </a:t>
            </a:r>
            <a:r>
              <a:rPr lang="ru-RU" sz="2000" dirty="0"/>
              <a:t>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6659863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678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счет чего?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6F963BD-8092-594C-98C8-FBA0D2867853}"/>
              </a:ext>
            </a:extLst>
          </p:cNvPr>
          <p:cNvSpPr txBox="1">
            <a:spLocks/>
          </p:cNvSpPr>
          <p:nvPr/>
        </p:nvSpPr>
        <p:spPr>
          <a:xfrm>
            <a:off x="1651000" y="1772238"/>
            <a:ext cx="91066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000" b="1" dirty="0"/>
              <a:t>Субсидия из федерального бюджета бюджету субъекта Российской Федерации на приобретение средств обучения и воспитания, оборудования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 err="1"/>
              <a:t>Софинансирование</a:t>
            </a:r>
            <a:r>
              <a:rPr lang="ru-RU" sz="2000" b="1" dirty="0"/>
              <a:t> субъектом Российской Федерации мероприятий по созданию центров «Точка роста»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Реализация мероприятий по подготовке и созданию центров «Точка роста» в муниципалитете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Поддержка мероприятий, в том числе методическая и организационная, со стороны федерального оператора проекта</a:t>
            </a: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825370-E7F9-CE41-A689-F23B9F07DC66}"/>
              </a:ext>
            </a:extLst>
          </p:cNvPr>
          <p:cNvSpPr txBox="1">
            <a:spLocks/>
          </p:cNvSpPr>
          <p:nvPr/>
        </p:nvSpPr>
        <p:spPr>
          <a:xfrm>
            <a:off x="1104900" y="1706692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DA8547-6D6B-1744-9766-26BCA91E87A3}"/>
              </a:ext>
            </a:extLst>
          </p:cNvPr>
          <p:cNvSpPr txBox="1">
            <a:spLocks/>
          </p:cNvSpPr>
          <p:nvPr/>
        </p:nvSpPr>
        <p:spPr>
          <a:xfrm>
            <a:off x="1104900" y="27030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A15DA8-D661-6247-B4F9-9EC473164286}"/>
              </a:ext>
            </a:extLst>
          </p:cNvPr>
          <p:cNvSpPr txBox="1">
            <a:spLocks/>
          </p:cNvSpPr>
          <p:nvPr/>
        </p:nvSpPr>
        <p:spPr>
          <a:xfrm>
            <a:off x="1104900" y="3548743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49D387-3124-BF4F-84F9-8117CC6EA85B}"/>
              </a:ext>
            </a:extLst>
          </p:cNvPr>
          <p:cNvSpPr txBox="1">
            <a:spLocks/>
          </p:cNvSpPr>
          <p:nvPr/>
        </p:nvSpPr>
        <p:spPr>
          <a:xfrm>
            <a:off x="1104900" y="44184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77238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508539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роста»*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303219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1816599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4795987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428529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322483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61B14-12FA-47C1-846E-FCEFA6969A24}"/>
              </a:ext>
            </a:extLst>
          </p:cNvPr>
          <p:cNvSpPr txBox="1"/>
          <p:nvPr/>
        </p:nvSpPr>
        <p:spPr>
          <a:xfrm>
            <a:off x="647700" y="6356614"/>
            <a:ext cx="105294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Куратором может быть педагогический или руководящий работник организации, в том числе директор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1247</Words>
  <Application>Microsoft Office PowerPoint</Application>
  <PresentationFormat>Широкоэкранный</PresentationFormat>
  <Paragraphs>176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Circe</vt:lpstr>
      <vt:lpstr>Helvetica</vt:lpstr>
      <vt:lpstr>Muller Bold</vt:lpstr>
      <vt:lpstr>Roboto</vt:lpstr>
      <vt:lpstr>Times New Roman</vt:lpstr>
      <vt:lpstr>Verdana</vt:lpstr>
      <vt:lpstr>Тема Office</vt:lpstr>
      <vt:lpstr>Создание Центров образования естественно-научной и технологической направленностей «Точка роста»</vt:lpstr>
      <vt:lpstr>Указ Президента Российской Федерации  о Национальных целях развития Российской Федерации на период до 2030 года</vt:lpstr>
      <vt:lpstr>Презентация PowerPoint</vt:lpstr>
      <vt:lpstr>Презентация PowerPoint</vt:lpstr>
      <vt:lpstr>Образовательные направления Центров «Точка роста»:</vt:lpstr>
      <vt:lpstr>Зачем?</vt:lpstr>
      <vt:lpstr>Что изменится?</vt:lpstr>
      <vt:lpstr>За счет чего?</vt:lpstr>
      <vt:lpstr>Документы на уровне образовательных организаций, информационная открытость</vt:lpstr>
      <vt:lpstr>Показатели функционирования</vt:lpstr>
      <vt:lpstr>Образовательные программы</vt:lpstr>
      <vt:lpstr>Нормативные и финансовые условия</vt:lpstr>
      <vt:lpstr>Поддержка</vt:lpstr>
      <vt:lpstr>Презентация PowerPoint</vt:lpstr>
      <vt:lpstr>Презентация PowerPoint</vt:lpstr>
      <vt:lpstr>      Ресурсы    федеральных центров: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Учитель</cp:lastModifiedBy>
  <cp:revision>178</cp:revision>
  <dcterms:modified xsi:type="dcterms:W3CDTF">2022-06-16T10:07:09Z</dcterms:modified>
</cp:coreProperties>
</file>