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1" r:id="rId2"/>
    <p:sldId id="260" r:id="rId3"/>
    <p:sldId id="257" r:id="rId4"/>
    <p:sldId id="259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5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4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6329858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</a:rPr>
              <a:t/>
            </a:r>
            <a:br>
              <a:rPr lang="ru-RU" sz="5400" b="1" i="1" dirty="0" smtClean="0">
                <a:solidFill>
                  <a:schemeClr val="bg1"/>
                </a:solidFill>
              </a:rPr>
            </a:br>
            <a:r>
              <a:rPr lang="ru-RU" sz="5400" b="1" i="1" dirty="0">
                <a:solidFill>
                  <a:schemeClr val="bg1"/>
                </a:solidFill>
              </a:rPr>
              <a:t/>
            </a:r>
            <a:br>
              <a:rPr lang="ru-RU" sz="5400" b="1" i="1" dirty="0">
                <a:solidFill>
                  <a:schemeClr val="bg1"/>
                </a:solidFill>
              </a:rPr>
            </a:br>
            <a:r>
              <a:rPr lang="ru-RU" sz="5400" b="1" i="1" dirty="0" smtClean="0">
                <a:solidFill>
                  <a:schemeClr val="bg1"/>
                </a:solidFill>
              </a:rPr>
              <a:t>Опасное молчание </a:t>
            </a:r>
            <a:br>
              <a:rPr lang="ru-RU" sz="5400" b="1" i="1" dirty="0" smtClean="0">
                <a:solidFill>
                  <a:schemeClr val="bg1"/>
                </a:solidFill>
              </a:rPr>
            </a:br>
            <a:r>
              <a:rPr lang="ru-RU" sz="5400" b="1" i="1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ru-RU" sz="2800" dirty="0" smtClean="0">
                <a:solidFill>
                  <a:schemeClr val="bg1"/>
                </a:solidFill>
              </a:rPr>
              <a:t>Выполнил: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учитель-логопед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Соколова Н.Н.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i="1" dirty="0" smtClean="0">
                <a:solidFill>
                  <a:schemeClr val="bg1"/>
                </a:solidFill>
              </a:rPr>
              <a:t>2020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7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90000"/>
          </a:bodyPr>
          <a:lstStyle/>
          <a:p>
            <a:pPr marL="365760" lvl="0" indent="-283464">
              <a:spcBef>
                <a:spcPts val="600"/>
              </a:spcBef>
              <a:defRPr/>
            </a:pPr>
            <a:r>
              <a:rPr lang="ru-RU" sz="3600" b="1" i="1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b="1" i="1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               </a:t>
            </a:r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Внешние </a:t>
            </a:r>
            <a:r>
              <a:rPr lang="ru-RU" sz="4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факторы:</a:t>
            </a:r>
            <a:br>
              <a:rPr lang="ru-RU" sz="4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i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Стрессовые ситуации:</a:t>
            </a:r>
            <a:br>
              <a:rPr lang="ru-RU" sz="4000" b="1" i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i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родился 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младший ребенок</a:t>
            </a:r>
            <a:b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-внезапный 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испуг</a:t>
            </a:r>
            <a:b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-смена 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места жительства </a:t>
            </a:r>
            <a:b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-пошли 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 детский сад (адаптация)</a:t>
            </a:r>
            <a:b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-резкие 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перемены в жизни ребенка</a:t>
            </a:r>
            <a:b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i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Недостаточное </a:t>
            </a:r>
            <a:r>
              <a:rPr lang="ru-RU" sz="4000" b="1" i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развитие внутри </a:t>
            </a:r>
            <a:r>
              <a:rPr lang="ru-RU" sz="4000" b="1" i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семьи: </a:t>
            </a:r>
            <a:r>
              <a:rPr lang="ru-RU" sz="4000" b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мало 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говорят с ребенком</a:t>
            </a:r>
            <a:b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-мало 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занимаются</a:t>
            </a:r>
            <a:b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-речь 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родителей бедна и </a:t>
            </a: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невыразительна</a:t>
            </a:r>
            <a:b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3100" b="1" dirty="0" err="1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гипоопека</a:t>
            </a: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(ребенок предоставлен сам себе)</a:t>
            </a:r>
            <a:b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3100" b="1" dirty="0" err="1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гиперопека</a:t>
            </a: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(родители говорят за ребенка, понимают его без слов, малышу не зачем говорить) 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5984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476672"/>
            <a:ext cx="9612560" cy="6473874"/>
          </a:xfrm>
        </p:spPr>
        <p:txBody>
          <a:bodyPr>
            <a:normAutofit fontScale="90000"/>
          </a:bodyPr>
          <a:lstStyle/>
          <a:p>
            <a:pPr marL="609600" lvl="0" indent="-609600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Внутренние факторы: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i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Наследственный </a:t>
            </a:r>
            <a:r>
              <a:rPr lang="ru-RU" sz="4000" b="1" i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фактор </a:t>
            </a:r>
            <a:br>
              <a:rPr lang="ru-RU" sz="4000" b="1" i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i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36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родители </a:t>
            </a:r>
            <a:r>
              <a:rPr lang="ru-RU" sz="3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тоже поздно заговорили</a:t>
            </a:r>
            <a:br>
              <a:rPr lang="ru-RU" sz="3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-наследственные </a:t>
            </a:r>
            <a:r>
              <a:rPr lang="ru-RU" sz="3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болезни (глухонемота)</a:t>
            </a:r>
            <a:br>
              <a:rPr lang="ru-RU" sz="3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i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Неврологические проблемы</a:t>
            </a:r>
            <a:br>
              <a:rPr lang="ru-RU" sz="4000" b="1" i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i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Дефекты артикуляционного аппарата</a:t>
            </a:r>
            <a:br>
              <a:rPr lang="ru-RU" sz="4000" b="1" i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i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Личностные особенности ребенка</a:t>
            </a:r>
            <a:br>
              <a:rPr lang="ru-RU" sz="4000" b="1" i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i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Проблемы со здоровьем</a:t>
            </a:r>
            <a:br>
              <a:rPr lang="ru-RU" sz="4000" b="1" i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ребенок </a:t>
            </a:r>
            <a:r>
              <a:rPr lang="ru-RU" sz="3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перенес отит</a:t>
            </a:r>
            <a:br>
              <a:rPr lang="ru-RU" sz="3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и</a:t>
            </a:r>
            <a:r>
              <a:rPr lang="ru-RU" sz="36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нфекционные заболевания</a:t>
            </a:r>
            <a:r>
              <a:rPr lang="ru-RU" sz="3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ru-RU" sz="36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психологические </a:t>
            </a:r>
            <a:r>
              <a:rPr lang="ru-RU" sz="3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травмы ребенка</a:t>
            </a:r>
            <a:br>
              <a:rPr lang="ru-RU" sz="3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ru-RU" sz="36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соматическая </a:t>
            </a:r>
            <a:r>
              <a:rPr lang="ru-RU" sz="36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ослабленность</a:t>
            </a:r>
            <a:r>
              <a:rPr lang="ru-RU" sz="3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ребенка</a:t>
            </a:r>
            <a:br>
              <a:rPr lang="ru-RU" sz="36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травмы головного мозга</a:t>
            </a:r>
            <a: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79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69152" cy="6669360"/>
          </a:xfrm>
        </p:spPr>
        <p:txBody>
          <a:bodyPr/>
          <a:lstStyle/>
          <a:p>
            <a:pPr marL="990600" marR="0" lvl="1" indent="-533400" algn="l" defTabSz="914400" rtl="0" eaLnBrk="1" fontAlgn="base" latinLnBrk="0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Осложненная беременность и роды:</a:t>
            </a:r>
            <a:br>
              <a:rPr kumimoji="0" lang="ru-RU" sz="36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Инфекционные заболевания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Токсикозы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Анемия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Родовые травмы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Резус-конфликт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Недоношенность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Переношенность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Гипоксия плода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Гестоз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Хронические заболевания матери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Курение и алкоголь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Стресс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Работа на вредном производстве</a:t>
            </a:r>
          </a:p>
        </p:txBody>
      </p:sp>
    </p:spTree>
    <p:extLst>
      <p:ext uri="{BB962C8B-B14F-4D97-AF65-F5344CB8AC3E}">
        <p14:creationId xmlns:p14="http://schemas.microsoft.com/office/powerpoint/2010/main" val="4303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763877.jpg"/>
          <p:cNvPicPr>
            <a:picLocks noChangeAspect="1"/>
          </p:cNvPicPr>
          <p:nvPr/>
        </p:nvPicPr>
        <p:blipFill>
          <a:blip r:embed="rId2"/>
          <a:srcRect l="5000" r="3333" b="3750"/>
          <a:stretch>
            <a:fillRect/>
          </a:stretch>
        </p:blipFill>
        <p:spPr>
          <a:xfrm>
            <a:off x="5470032" y="142852"/>
            <a:ext cx="3673968" cy="2571768"/>
          </a:xfrm>
          <a:prstGeom prst="ellipse">
            <a:avLst/>
          </a:prstGeom>
        </p:spPr>
      </p:pic>
      <p:pic>
        <p:nvPicPr>
          <p:cNvPr id="5" name="Рисунок 4" descr="1417504764_3.jpg"/>
          <p:cNvPicPr>
            <a:picLocks noChangeAspect="1"/>
          </p:cNvPicPr>
          <p:nvPr/>
        </p:nvPicPr>
        <p:blipFill>
          <a:blip r:embed="rId3"/>
          <a:srcRect l="20000" t="16202" r="3928" b="6545"/>
          <a:stretch>
            <a:fillRect/>
          </a:stretch>
        </p:blipFill>
        <p:spPr>
          <a:xfrm>
            <a:off x="0" y="0"/>
            <a:ext cx="4000528" cy="2704583"/>
          </a:xfrm>
          <a:prstGeom prst="ellipse">
            <a:avLst/>
          </a:prstGeom>
        </p:spPr>
      </p:pic>
      <p:pic>
        <p:nvPicPr>
          <p:cNvPr id="6" name="Рисунок 5" descr="detyam-do-5-let-stoit-provoditt-u-televizor-20-minut1.jpg"/>
          <p:cNvPicPr>
            <a:picLocks noChangeAspect="1"/>
          </p:cNvPicPr>
          <p:nvPr/>
        </p:nvPicPr>
        <p:blipFill>
          <a:blip r:embed="rId4"/>
          <a:srcRect l="4026" r="15464"/>
          <a:stretch>
            <a:fillRect/>
          </a:stretch>
        </p:blipFill>
        <p:spPr>
          <a:xfrm>
            <a:off x="0" y="4002938"/>
            <a:ext cx="3714744" cy="2855061"/>
          </a:xfrm>
          <a:prstGeom prst="ellipse">
            <a:avLst/>
          </a:prstGeom>
        </p:spPr>
      </p:pic>
      <p:pic>
        <p:nvPicPr>
          <p:cNvPr id="1026" name="Picture 2" descr="https://avatars.mds.yandex.net/get-zen_doc/233051/pub_5a53c4ddf03173d6ba5e7452_5a53c54aad0f221d2b5d42ab/scale_1200"/>
          <p:cNvPicPr>
            <a:picLocks noChangeAspect="1" noChangeArrowheads="1"/>
          </p:cNvPicPr>
          <p:nvPr/>
        </p:nvPicPr>
        <p:blipFill>
          <a:blip r:embed="rId5"/>
          <a:srcRect l="2941" t="7740" r="22549" b="7120"/>
          <a:stretch>
            <a:fillRect/>
          </a:stretch>
        </p:blipFill>
        <p:spPr bwMode="auto">
          <a:xfrm>
            <a:off x="5643506" y="4324748"/>
            <a:ext cx="3500494" cy="2533252"/>
          </a:xfrm>
          <a:prstGeom prst="ellipse">
            <a:avLst/>
          </a:prstGeom>
          <a:noFill/>
        </p:spPr>
      </p:pic>
      <p:pic>
        <p:nvPicPr>
          <p:cNvPr id="1028" name="Picture 4" descr="https://www.zercalo.org/media/k2/items/cache/47906f4ef1d46b6212af0a3ae59d5e76_XL.jpg"/>
          <p:cNvPicPr>
            <a:picLocks noChangeAspect="1" noChangeArrowheads="1"/>
          </p:cNvPicPr>
          <p:nvPr/>
        </p:nvPicPr>
        <p:blipFill>
          <a:blip r:embed="rId6"/>
          <a:srcRect l="20426" t="13361" r="5331" b="15426"/>
          <a:stretch>
            <a:fillRect/>
          </a:stretch>
        </p:blipFill>
        <p:spPr bwMode="auto">
          <a:xfrm>
            <a:off x="2786050" y="2285992"/>
            <a:ext cx="3830293" cy="257176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6401866"/>
          </a:xfrm>
        </p:spPr>
        <p:txBody>
          <a:bodyPr>
            <a:normAutofit fontScale="90000"/>
          </a:bodyPr>
          <a:lstStyle/>
          <a:p>
            <a:pPr marL="365760" lvl="0" indent="-283464">
              <a:spcBef>
                <a:spcPts val="600"/>
              </a:spcBef>
              <a:defRPr/>
            </a:pP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Несмотря </a:t>
            </a:r>
            <a:r>
              <a:rPr lang="ru-RU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на различную природу нарушения, недоразвитие речи характеризуется типичными проявлениями</a:t>
            </a: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ru-RU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поздние сроки появления </a:t>
            </a:r>
            <a:r>
              <a:rPr lang="ru-RU" sz="27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гуления</a:t>
            </a:r>
            <a:r>
              <a:rPr lang="ru-RU" sz="27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и лепета;</a:t>
            </a:r>
            <a:br>
              <a:rPr lang="ru-RU" sz="27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недоразвитие артикуляционного аппарата, различные виды нарушений (часто у таких детей рот открыт, после приема пищи не ощущают остатки еды на лице);</a:t>
            </a:r>
            <a:br>
              <a:rPr lang="ru-RU" sz="27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-так же отмечаются отклонения в развитии мелкой моторики рук (дети не могут застегнуть пуговицу)</a:t>
            </a:r>
            <a:br>
              <a:rPr lang="ru-RU" sz="27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-отсутствие речи к 2 годам;</a:t>
            </a:r>
            <a:r>
              <a:rPr lang="ru-RU" sz="27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 позднее </a:t>
            </a:r>
            <a:r>
              <a:rPr lang="ru-RU" sz="2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появление </a:t>
            </a:r>
            <a:r>
              <a:rPr lang="ru-RU" sz="2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первых слов </a:t>
            </a:r>
            <a:r>
              <a:rPr lang="ru-RU" sz="2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sz="2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 3-4 года, а иногда и к 5 годам);</a:t>
            </a:r>
            <a:br>
              <a:rPr lang="ru-RU" sz="2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 нарушены фонетическая (звуковая) </a:t>
            </a:r>
            <a:br>
              <a:rPr lang="ru-RU" sz="2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 грамматическая стороны речи;</a:t>
            </a:r>
            <a:br>
              <a:rPr lang="ru-RU" sz="2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 ребенок многое понимает, но </a:t>
            </a:r>
            <a:br>
              <a:rPr lang="ru-RU" sz="2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затрудняется озвучить свои мысли;</a:t>
            </a:r>
            <a:br>
              <a:rPr lang="ru-RU" sz="2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 речь невнятна, малопонятна </a:t>
            </a:r>
            <a:r>
              <a:rPr lang="ru-RU" sz="2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(по достижении 3 лет).</a:t>
            </a:r>
            <a:br>
              <a:rPr lang="ru-RU" sz="2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 descr="deti-rebenok-ulybka-radost.jpg"/>
          <p:cNvPicPr>
            <a:picLocks noChangeAspect="1"/>
          </p:cNvPicPr>
          <p:nvPr/>
        </p:nvPicPr>
        <p:blipFill>
          <a:blip r:embed="rId2" cstate="print"/>
          <a:srcRect l="39844" r="7812" b="6250"/>
          <a:stretch>
            <a:fillRect/>
          </a:stretch>
        </p:blipFill>
        <p:spPr>
          <a:xfrm>
            <a:off x="5572132" y="3659296"/>
            <a:ext cx="2857520" cy="31987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9578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185842"/>
          </a:xfrm>
        </p:spPr>
        <p:txBody>
          <a:bodyPr>
            <a:normAutofit fontScale="90000"/>
          </a:bodyPr>
          <a:lstStyle/>
          <a:p>
            <a:pPr marL="365760" lvl="0" indent="-283464">
              <a:spcBef>
                <a:spcPts val="600"/>
              </a:spcBef>
              <a:defRPr/>
            </a:pPr>
            <a:r>
              <a:rPr lang="ru-RU" sz="27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Речевое развитие 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ребенка соответствует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возрасту: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 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ребенка нет никаких неврологических </a:t>
            </a: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заболеваний;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ребенок 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активно </a:t>
            </a: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общается со 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знакомыми и </a:t>
            </a: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родными; 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ребенок 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охотно </a:t>
            </a: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повторяет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за 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вами все, что </a:t>
            </a: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слышит;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ребенок 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активно решает свои проблемы с помощью </a:t>
            </a: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речи;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ребенок 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вслушивается в свою речь и старается исправить свои ошибки </a:t>
            </a: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сам;</a:t>
            </a:r>
            <a:b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словарный запас соответствует возрасту. </a:t>
            </a:r>
            <a: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>
                <a:ln>
                  <a:noFill/>
                </a:ln>
                <a:solidFill>
                  <a:prstClr val="black"/>
                </a:solidFill>
                <a:effectLst/>
                <a:latin typeface="Corbel"/>
                <a:ea typeface="+mn-ea"/>
                <a:cs typeface="+mn-cs"/>
              </a:rPr>
              <a:t/>
            </a:r>
            <a:br>
              <a:rPr lang="ru-RU" sz="2700" dirty="0">
                <a:ln>
                  <a:noFill/>
                </a:ln>
                <a:solidFill>
                  <a:prstClr val="black"/>
                </a:solidFill>
                <a:effectLst/>
                <a:latin typeface="Corbel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9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6624736"/>
          </a:xfrm>
        </p:spPr>
        <p:txBody>
          <a:bodyPr>
            <a:normAutofit fontScale="90000"/>
          </a:bodyPr>
          <a:lstStyle/>
          <a:p>
            <a:pPr marL="0" lvl="0">
              <a:spcBef>
                <a:spcPts val="0"/>
              </a:spcBef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Правила при общении с ребенком</a:t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Говорите </a:t>
            </a:r>
            <a:r>
              <a:rPr lang="ru-RU" sz="27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внятно</a:t>
            </a:r>
            <a:r>
              <a:rPr lang="ru-RU" sz="27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: о</a:t>
            </a:r>
            <a:r>
              <a:rPr lang="ru-RU" sz="270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чень </a:t>
            </a:r>
            <a:r>
              <a:rPr lang="ru-RU" sz="27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важно говорить отчетливо и раздельно, чтобы ребенку проще было различать знакомые и незнакомые слова. </a:t>
            </a:r>
            <a:br>
              <a:rPr lang="ru-RU" sz="27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Не подражайте детской речи</a:t>
            </a:r>
            <a:r>
              <a:rPr lang="ru-RU" sz="27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ru-RU" sz="270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как </a:t>
            </a:r>
            <a:r>
              <a:rPr lang="ru-RU" sz="27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бы мило ни звучали детские словечки - ваша задача научить его говорить правильно. Поэтому вы не должны повторять за ребенком его ошибки, чтобы не закреплять их. </a:t>
            </a:r>
            <a:br>
              <a:rPr lang="ru-RU" sz="27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Избегайте говорить о себе в третьем лице</a:t>
            </a:r>
            <a:r>
              <a:rPr lang="ru-RU" sz="27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ru-RU" sz="270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маленькие </a:t>
            </a:r>
            <a:r>
              <a:rPr lang="ru-RU" sz="27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дети не сразу постигают саму идею местоимения "я" - какое-то время они называют себя по имени. Но это не значит, что вы должны делать то же. Не говорите: "Мамочка хочет, чтобы </a:t>
            </a:r>
            <a:r>
              <a:rPr lang="ru-RU" sz="2700" dirty="0" err="1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Лелик</a:t>
            </a:r>
            <a:r>
              <a:rPr lang="ru-RU" sz="27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доел кашу", пользуйтесь личными местоимениями - только так ребенок постигнет их смысл. </a:t>
            </a:r>
            <a:br>
              <a:rPr lang="ru-RU" sz="27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Поощряйте диалог</a:t>
            </a:r>
            <a:r>
              <a:rPr lang="ru-RU" sz="27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ru-RU" sz="270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многие </a:t>
            </a:r>
            <a:r>
              <a:rPr lang="ru-RU" sz="27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дети постигают искусство беседы еще до того, как скажут свое первое слово. Когда ваш малыш лопочет что-то выразительное - отвечайте ему, общайтесь с ним. Общение матери и </a:t>
            </a:r>
            <a:r>
              <a:rPr lang="ru-RU" sz="270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младенца полно </a:t>
            </a:r>
            <a:r>
              <a:rPr lang="ru-RU" sz="27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содержания вне зависимости от слов. </a:t>
            </a:r>
          </a:p>
        </p:txBody>
      </p:sp>
    </p:spTree>
    <p:extLst>
      <p:ext uri="{BB962C8B-B14F-4D97-AF65-F5344CB8AC3E}">
        <p14:creationId xmlns:p14="http://schemas.microsoft.com/office/powerpoint/2010/main" val="38342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6473874"/>
          </a:xfrm>
        </p:spPr>
        <p:txBody>
          <a:bodyPr>
            <a:normAutofit/>
          </a:bodyPr>
          <a:lstStyle/>
          <a:p>
            <a:pPr marL="365760" lvl="0" indent="-283464" algn="ctr">
              <a:spcBef>
                <a:spcPts val="600"/>
              </a:spcBef>
              <a:defRPr/>
            </a:pPr>
            <a:r>
              <a:rPr lang="ru-RU" sz="3600" b="1" i="1" dirty="0" smtClean="0"/>
              <a:t>     Советы родителям, чьи дети не                 говорят</a:t>
            </a:r>
            <a:br>
              <a:rPr lang="ru-RU" sz="3600" b="1" i="1" dirty="0" smtClean="0"/>
            </a:br>
            <a:r>
              <a:rPr lang="ru-RU" sz="3600" b="1" i="1" dirty="0" smtClean="0"/>
              <a:t>    </a:t>
            </a:r>
            <a:r>
              <a:rPr lang="ru-RU" sz="2800" b="1" i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Обратите </a:t>
            </a:r>
            <a:r>
              <a:rPr lang="ru-RU" sz="2800" b="1" i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внимание на речь своего </a:t>
            </a:r>
            <a:r>
              <a:rPr lang="ru-RU" sz="2800" b="1" i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малыша!</a:t>
            </a:r>
            <a:br>
              <a:rPr lang="ru-RU" sz="2800" b="1" i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Речью </a:t>
            </a: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ребенок овладевает постепенно, путем подражания произношению звуков и слов взрослых. Правильно произносить большинство звуков сразу он не умеет. Чем раньше родители обращают внимание на правильное звукопроизношение у ребенка, тем быстрее оно формируется и нормализуется. Современных родителей проблемы с речью начинают беспокоить по достижении ребенком 2,5—3 лет</a:t>
            </a:r>
            <a:r>
              <a:rPr lang="ru-RU" sz="280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ru-RU" sz="28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Это поздно!!!</a:t>
            </a:r>
            <a:r>
              <a:rPr lang="ru-RU" sz="28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i="1" dirty="0"/>
              <a:t/>
            </a:r>
            <a:br>
              <a:rPr lang="ru-RU" sz="3600" b="1" i="1" dirty="0"/>
            </a:b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15183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90000"/>
          </a:bodyPr>
          <a:lstStyle/>
          <a:p>
            <a:pPr marL="0" lvl="0">
              <a:spcBef>
                <a:spcPts val="0"/>
              </a:spcBef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        Понаблюдайте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 вашим малышом.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    Вас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должно насторожить, если ребенок: </a:t>
            </a:r>
            <a:b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 отсутствие речи к 2 годам;</a:t>
            </a:r>
            <a:br>
              <a:rPr lang="ru-RU" sz="28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очень </a:t>
            </a:r>
            <a: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вял, нехотя реагирует на окружающее; </a:t>
            </a:r>
            <a:b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 часто </a:t>
            </a:r>
            <a: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проявляет беспокойство, раскачивает туловище из стороны в сторону; </a:t>
            </a:r>
            <a:b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 имеет </a:t>
            </a:r>
            <a: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сильное течение </a:t>
            </a:r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слюны</a:t>
            </a:r>
            <a: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sz="28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гиперсаливация</a:t>
            </a:r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);</a:t>
            </a:r>
            <a: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 не </a:t>
            </a:r>
            <a: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выполняет простые словесные команды (пойди на кухню и принеси </a:t>
            </a:r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чашку);</a:t>
            </a:r>
            <a: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 не </a:t>
            </a:r>
            <a: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играет с другими </a:t>
            </a:r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детьми; </a:t>
            </a:r>
            <a: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 сокращает или искажает слоговую структуру слова (говорит </a:t>
            </a:r>
            <a: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ма</a:t>
            </a:r>
            <a: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 вместо «мама» или относит слово «мама» к другим лицам; вместо «девочка» говорит «де</a:t>
            </a:r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»);  </a:t>
            </a:r>
            <a: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Все </a:t>
            </a:r>
            <a:r>
              <a:rPr lang="ru-RU" sz="27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это — серьезный повод немедленно обратиться за консультацией к специалистам.</a:t>
            </a:r>
            <a:br>
              <a:rPr lang="ru-RU" sz="27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Ошибочно надеяться на самопроизвольное исчезновение недостатков произношения по мере роста ребенка, т. к. они могут прочно закрепиться и превратиться в стойкое нарушение.</a:t>
            </a:r>
            <a:br>
              <a:rPr lang="ru-RU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51882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     Уважаемые родители!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Любите своих детей, уделяйте им больше времени, развивайте их и тогда ваш </a:t>
            </a:r>
            <a:r>
              <a:rPr lang="ru-RU" b="1" i="1" smtClean="0">
                <a:solidFill>
                  <a:schemeClr val="bg1"/>
                </a:solidFill>
              </a:rPr>
              <a:t>малыш </a:t>
            </a:r>
            <a:r>
              <a:rPr lang="ru-RU" b="1" i="1" smtClean="0">
                <a:solidFill>
                  <a:schemeClr val="bg1"/>
                </a:solidFill>
              </a:rPr>
              <a:t>вырастет </a:t>
            </a:r>
            <a:r>
              <a:rPr lang="ru-RU" b="1" i="1" dirty="0" smtClean="0">
                <a:solidFill>
                  <a:schemeClr val="bg1"/>
                </a:solidFill>
              </a:rPr>
              <a:t>полноценной личностью уверенной в себе. 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eac25fc5fdf5707e271dc13b2c1c698b.jpg"/>
          <p:cNvPicPr>
            <a:picLocks noChangeAspect="1"/>
          </p:cNvPicPr>
          <p:nvPr/>
        </p:nvPicPr>
        <p:blipFill>
          <a:blip r:embed="rId2" cstate="print"/>
          <a:srcRect l="12500" t="769" r="24219" b="9560"/>
          <a:stretch>
            <a:fillRect/>
          </a:stretch>
        </p:blipFill>
        <p:spPr>
          <a:xfrm>
            <a:off x="5815830" y="3714728"/>
            <a:ext cx="3328170" cy="314327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 раннем возрасте </a:t>
            </a:r>
            <a:r>
              <a:rPr lang="ru-RU" sz="3200" i="1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</a:t>
            </a:r>
            <a:r>
              <a:rPr lang="ru-RU" sz="3200" i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ечь ребенка развивается наиболее интенсивно (</a:t>
            </a:r>
            <a:r>
              <a:rPr lang="ru-RU" sz="3200" i="1" dirty="0" err="1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сензитивный</a:t>
            </a:r>
            <a:r>
              <a:rPr lang="ru-RU" sz="3200" i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период </a:t>
            </a:r>
            <a:br>
              <a:rPr lang="ru-RU" sz="3200" i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3200" i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развития речи с 2-5 лет). </a:t>
            </a:r>
            <a:br>
              <a:rPr lang="ru-RU" sz="3200" i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3200" i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Это связано с интенсивными процессами созревания ЦНС и с ее пластичностью в этот период</a:t>
            </a:r>
            <a:endParaRPr lang="ru-RU" sz="3200" i="1" dirty="0">
              <a:ln w="635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Содержимое 5" descr="Новый рисунок.bmp"/>
          <p:cNvPicPr>
            <a:picLocks noGrp="1" noChangeAspect="1"/>
          </p:cNvPicPr>
          <p:nvPr>
            <p:ph idx="1"/>
          </p:nvPr>
        </p:nvPicPr>
        <p:blipFill>
          <a:blip r:embed="rId2"/>
          <a:srcRect l="16041" r="18333" b="12500"/>
          <a:stretch>
            <a:fillRect/>
          </a:stretch>
        </p:blipFill>
        <p:spPr>
          <a:xfrm>
            <a:off x="4929190" y="3746497"/>
            <a:ext cx="3500462" cy="31115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940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Отногенез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развития речи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детей с 2-4 лет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125" lvl="0" indent="-282575" algn="just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года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запас слов до 200 – 300, ребенок начинает пользоваться прилагательными, местоимениями, предлогами; появляются предложения из трех слов;</a:t>
            </a:r>
          </a:p>
          <a:p>
            <a:pPr marL="365125" lvl="0" indent="-282575" algn="just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года 6 мес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– многословные предложения;</a:t>
            </a:r>
          </a:p>
          <a:p>
            <a:pPr marL="365125" lvl="0" indent="-282575" algn="just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года 6 мес. – 3 года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еще могут быть трудности с произношением свистящих, шипящих, сонорных звуков;</a:t>
            </a:r>
          </a:p>
          <a:p>
            <a:pPr marL="365125" lvl="0" indent="-282575" algn="just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года – запас слов до 800 – 1000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употребляют грамматические формы: изменяют существительные по падежам, числам, глагол – по родам и временам, числам и лицам;</a:t>
            </a:r>
          </a:p>
          <a:p>
            <a:pPr marL="365125" lvl="0" indent="-282575" algn="just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– 4 года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второй период вопросов «почему?» и «когда?». Могут сохраняться недостатки в произношении длинных и малознакомых слов, нечеткость произношения некоторых звуков;</a:t>
            </a:r>
          </a:p>
          <a:p>
            <a:pPr marL="365125" lvl="0" indent="-282575" algn="just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года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развернутые предложения, используют все части речи. Группируют предметы по классам: одежда, посуда, животные и т.д.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Запас слов до 2000.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6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Причины увеличения  неговорящих детей </a:t>
            </a:r>
            <a:endParaRPr lang="ru-RU" sz="3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8229600" cy="4708525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Первой и главной причиной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отставания в речевом развитии является недостаточное общение ребенка со своими родителями.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силу своей занятости или лени родителям проще дать ребенку гаджет, чем поговорить на интересную тему.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Содержимое 3" descr="9f727f7824df2ac6828cf5a05dbc9286.jpg"/>
          <p:cNvPicPr>
            <a:picLocks noChangeAspect="1"/>
          </p:cNvPicPr>
          <p:nvPr/>
        </p:nvPicPr>
        <p:blipFill>
          <a:blip r:embed="rId2"/>
          <a:srcRect r="41045"/>
          <a:stretch>
            <a:fillRect/>
          </a:stretch>
        </p:blipFill>
        <p:spPr>
          <a:xfrm>
            <a:off x="6143636" y="3786190"/>
            <a:ext cx="2571768" cy="290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6552728"/>
          </a:xfrm>
        </p:spPr>
        <p:txBody>
          <a:bodyPr>
            <a:noAutofit/>
          </a:bodyPr>
          <a:lstStyle/>
          <a:p>
            <a:pPr marL="640398" marR="0" lvl="1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000" b="1" i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Специалисты подчеркивают, </a:t>
            </a:r>
            <a:r>
              <a:rPr lang="ru-RU" sz="2000" b="1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что рост числа нарушений развития речи в наше время объясняется не столько медицинскими факторами, сколько изменившимися социально-культурными условиями, в которых сегодня растут дети. </a:t>
            </a:r>
            <a:br>
              <a:rPr lang="ru-RU" sz="2000" b="1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У работающих родителей остается все меньше свободного времени для своих детей. Так, у матери имеется в среднем около 12 минут в день на то, чтобы поговорить со своим ребенком. Как следствие всего этого – растущее число детей, </a:t>
            </a:r>
            <a: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тратят все свое свободное время на </a:t>
            </a:r>
            <a:r>
              <a:rPr lang="ru-RU" sz="2000" b="1" i="1" kern="1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гаджеты. </a:t>
            </a:r>
            <a: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kern="1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Особенно </a:t>
            </a:r>
            <a:r>
              <a:rPr lang="ru-RU" sz="2000" b="1" i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внушает опасение тот факт, </a:t>
            </a:r>
            <a:r>
              <a:rPr lang="ru-RU" sz="2000" b="1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что даже маленькие дети 3-5 лет смотрят телевизор в среднем 1-2 часа в день. А некоторые – от 5 до 6 часов в </a:t>
            </a:r>
            <a: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день.</a:t>
            </a:r>
            <a:r>
              <a:rPr lang="ru-RU" sz="2000" b="1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kern="1200" dirty="0">
                <a:solidFill>
                  <a:schemeClr val="bg1"/>
                </a:solidFill>
                <a:latin typeface="Corbel"/>
                <a:ea typeface="+mn-ea"/>
                <a:cs typeface="+mn-cs"/>
              </a:rPr>
              <a:t/>
            </a:r>
            <a:br>
              <a:rPr lang="ru-RU" sz="2000" b="1" kern="1200" dirty="0">
                <a:solidFill>
                  <a:schemeClr val="bg1"/>
                </a:solidFill>
                <a:latin typeface="Corbel"/>
                <a:ea typeface="+mn-ea"/>
                <a:cs typeface="+mn-cs"/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3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Речь , которую слышит ребенок </a:t>
            </a:r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 экрана </a:t>
            </a: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телевизора не </a:t>
            </a:r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оказывает на него должного воздействия и не играет значимой роли в речевом </a:t>
            </a: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развитии. </a:t>
            </a:r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Она не воспринимается детьми раннего возраста как адресованная им лично и не включена в их практическую активность.</a:t>
            </a:r>
            <a: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i="1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ВЫВОД</a:t>
            </a:r>
            <a:r>
              <a:rPr lang="ru-RU" sz="2400" i="1" dirty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ru-RU" sz="2400" dirty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эта речь не имеет для них никакого значения, оставаясь лишь фоном мелькающих на экране зрительных стимулов. </a:t>
            </a:r>
            <a:b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i="1" dirty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ДОКАЗАНО! </a:t>
            </a:r>
            <a:r>
              <a:rPr lang="ru-RU" sz="2000" i="1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i="1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что </a:t>
            </a:r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маленькие дети не выделяют отдельных слов, не понимают диалогов и не вслушиваются в экранную речь. </a:t>
            </a:r>
            <a:b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Даже самые лучшие телепередачи или </a:t>
            </a:r>
            <a:r>
              <a:rPr lang="ru-RU" sz="2800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интересные игры в гаджетах </a:t>
            </a:r>
            <a:r>
              <a:rPr lang="ru-RU" sz="2800" dirty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не могут заменить общения родителей со своими детьми!</a:t>
            </a:r>
            <a:br>
              <a:rPr lang="ru-RU" sz="2800" dirty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69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642966"/>
            <a:ext cx="8784976" cy="636733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Было проведено анкетирование 130 семей, имеющих детей раннего и дошкольного возраста, с целью выявления факторов социальной среды, влияющей на речевое развитие детей. По итогам исследования 80 детей не имели отклонений в речевом развитии, а у 50 детей диагностированы проявления общего недоразвития речи с </a:t>
            </a:r>
            <a:r>
              <a:rPr lang="ru-RU" sz="2400" dirty="0" err="1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аутистикоподобными</a:t>
            </a:r>
            <a:r>
              <a:rPr lang="ru-RU" sz="24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нарушениями. В обеих группах наблюдается неоправданное раннее знакомство детей с электронными устройствами, продолжительное и не контролируемое взаимодействие с ними.  </a:t>
            </a:r>
            <a:endParaRPr lang="ru-RU" sz="2400" dirty="0">
              <a:ln w="635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 descr="smA4Z1GYaJF84vshA3hQ0SJvcjJUjsSdjMkwgpJf.jpeg"/>
          <p:cNvPicPr>
            <a:picLocks noChangeAspect="1"/>
          </p:cNvPicPr>
          <p:nvPr/>
        </p:nvPicPr>
        <p:blipFill>
          <a:blip r:embed="rId2"/>
          <a:srcRect l="6962" t="11411" r="5997"/>
          <a:stretch>
            <a:fillRect/>
          </a:stretch>
        </p:blipFill>
        <p:spPr>
          <a:xfrm>
            <a:off x="5500694" y="4357694"/>
            <a:ext cx="3357554" cy="208530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944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664371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5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5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5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5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5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5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5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5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5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5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5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5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Необходимо запомнить</a:t>
            </a:r>
            <a:br>
              <a:rPr lang="ru-RU" sz="27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Только непосредственное воздействие </a:t>
            </a:r>
            <a:b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взрослого и его участие в практической</a:t>
            </a:r>
            <a:b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деятельности малыша </a:t>
            </a:r>
            <a:b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способно обеспечить нормальное речевое </a:t>
            </a:r>
            <a:r>
              <a:rPr lang="ru-RU" sz="27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развитие. </a:t>
            </a:r>
            <a:br>
              <a:rPr lang="ru-RU" sz="27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Следовательно, для </a:t>
            </a:r>
            <a:r>
              <a:rPr lang="ru-RU" sz="2700" dirty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преодоления </a:t>
            </a:r>
            <a:r>
              <a:rPr lang="ru-RU" sz="2700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отставаний</a:t>
            </a:r>
            <a:br>
              <a:rPr lang="ru-RU" sz="2700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7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 развитии речи </a:t>
            </a: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необходимы </a:t>
            </a:r>
            <a:r>
              <a:rPr lang="ru-RU" sz="27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 крайней мере два </a:t>
            </a: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условия:</a:t>
            </a:r>
            <a:b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1. стимуляция речи через активную </a:t>
            </a:r>
            <a:r>
              <a:rPr lang="ru-RU" sz="27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деятельность </a:t>
            </a: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ребенка;</a:t>
            </a:r>
            <a:r>
              <a:rPr lang="ru-RU" sz="27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2. индивидуальная </a:t>
            </a:r>
            <a:r>
              <a:rPr lang="ru-RU" sz="270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адресованность</a:t>
            </a:r>
            <a:r>
              <a:rPr lang="ru-RU" sz="27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речи, которая возможна только в живом непосредственном общении.</a:t>
            </a:r>
            <a:br>
              <a:rPr lang="ru-RU" sz="27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i="1" dirty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Взгляд в глаза, заинтересованное внимание, </a:t>
            </a:r>
            <a:r>
              <a:rPr lang="ru-RU" sz="2700" i="1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i="1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i="1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ответная </a:t>
            </a:r>
            <a:r>
              <a:rPr lang="ru-RU" sz="2700" i="1" dirty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улыбка, эмоциональная выразительность. </a:t>
            </a:r>
            <a:r>
              <a:rPr lang="ru-RU" sz="2700" i="1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i="1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i="1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Все </a:t>
            </a:r>
            <a:r>
              <a:rPr lang="ru-RU" sz="2700" i="1" dirty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это может дать ребенку </a:t>
            </a:r>
            <a:r>
              <a:rPr lang="ru-RU" sz="2700" i="1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только взрослый</a:t>
            </a:r>
            <a:r>
              <a:rPr lang="ru-RU" sz="2700" i="1" dirty="0">
                <a:ln w="50800"/>
                <a:solidFill>
                  <a:srgbClr val="C00000"/>
                </a:solidFill>
                <a:effectLst/>
              </a:rPr>
              <a:t/>
            </a:r>
            <a:br>
              <a:rPr lang="ru-RU" sz="2700" i="1" dirty="0">
                <a:ln w="50800"/>
                <a:solidFill>
                  <a:srgbClr val="C00000"/>
                </a:solidFill>
                <a:effectLst/>
              </a:rPr>
            </a:b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Рисунок 4" descr="depositphotos_21224005-stock-photo-mother-teaching-her-kids.jpg"/>
          <p:cNvPicPr>
            <a:picLocks noChangeAspect="1"/>
          </p:cNvPicPr>
          <p:nvPr/>
        </p:nvPicPr>
        <p:blipFill>
          <a:blip r:embed="rId2"/>
          <a:srcRect l="30469" t="7812" r="7031" b="6640"/>
          <a:stretch>
            <a:fillRect/>
          </a:stretch>
        </p:blipFill>
        <p:spPr>
          <a:xfrm>
            <a:off x="285720" y="0"/>
            <a:ext cx="2928958" cy="23014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00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4182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Факторы, влияющие на развитие речи     детей:</a:t>
            </a:r>
            <a:br>
              <a:rPr lang="ru-RU" sz="5400" dirty="0" smtClean="0"/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</a:t>
            </a:r>
            <a:r>
              <a:rPr lang="ru-RU" sz="54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внешние </a:t>
            </a:r>
            <a:br>
              <a:rPr lang="ru-RU" sz="54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</a:t>
            </a:r>
            <a:r>
              <a:rPr lang="ru-RU" sz="54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внутренние</a:t>
            </a:r>
            <a:br>
              <a:rPr lang="ru-RU" sz="5400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0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283</TotalTime>
  <Words>384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  Опасное молчание                                                Выполнил: учитель-логопед Соколова Н.Н.  2020</vt:lpstr>
      <vt:lpstr>В раннем возрасте речь ребенка развивается наиболее интенсивно (сензитивный период  развития речи с 2-5 лет).  Это связано с интенсивными процессами созревания ЦНС и с ее пластичностью в этот период</vt:lpstr>
      <vt:lpstr>  Отногенез развития речи            детей с 2-4 лет</vt:lpstr>
      <vt:lpstr>Причины увеличения  неговорящих детей </vt:lpstr>
      <vt:lpstr> Специалисты подчеркивают, что рост числа нарушений развития речи в наше время объясняется не столько медицинскими факторами, сколько изменившимися социально-культурными условиями, в которых сегодня растут дети.   У работающих родителей остается все меньше свободного времени для своих детей. Так, у матери имеется в среднем около 12 минут в день на то, чтобы поговорить со своим ребенком. Как следствие всего этого – растущее число детей, тратят все свое свободное время на гаджеты.  Особенно внушает опасение тот факт, что даже маленькие дети 3-5 лет смотрят телевизор в среднем 1-2 часа в день. А некоторые – от 5 до 6 часов в день.  </vt:lpstr>
      <vt:lpstr>Речь , которую слышит ребенок с экрана телевизора не оказывает на него должного воздействия и не играет значимой роли в речевом развитии. Она не воспринимается детьми раннего возраста как адресованная им лично и не включена в их практическую активность. ВЫВОД:  эта речь не имеет для них никакого значения, оставаясь лишь фоном мелькающих на экране зрительных стимулов.  ДОКАЗАНО!  что маленькие дети не выделяют отдельных слов, не понимают диалогов и не вслушиваются в экранную речь.  Даже самые лучшие телепередачи или интересные игры в гаджетах не могут заменить общения родителей со своими детьми! </vt:lpstr>
      <vt:lpstr>Было проведено анкетирование 130 семей, имеющих детей раннего и дошкольного возраста, с целью выявления факторов социальной среды, влияющей на речевое развитие детей. По итогам исследования 80 детей не имели отклонений в речевом развитии, а у 50 детей диагностированы проявления общего недоразвития речи с аутистикоподобными нарушениями. В обеих группах наблюдается неоправданное раннее знакомство детей с электронными устройствами, продолжительное и не контролируемое взаимодействие с ними.  </vt:lpstr>
      <vt:lpstr>      Необходимо запомнить Только непосредственное воздействие  взрослого и его участие в практической  деятельности малыша  способно обеспечить нормальное речевое развитие.   Следовательно, для преодоления отставаний  в развитии речи необходимы по крайней мере два условия: 1. стимуляция речи через активную деятельность ребенка; 2. индивидуальная адресованность речи, которая возможна только в живом непосредственном общении. Взгляд в глаза, заинтересованное внимание,  ответная улыбка, эмоциональная выразительность.  Все это может дать ребенку только взрослый    </vt:lpstr>
      <vt:lpstr>Факторы, влияющие на развитие речи     детей: 1. внешние  2. внутренние  </vt:lpstr>
      <vt:lpstr>                   Внешние факторы: Стрессовые ситуации: -родился младший ребенок -внезапный испуг -смена места жительства  -пошли в детский сад (адаптация) -резкие перемены в жизни ребенка Недостаточное развитие внутри семьи:  -мало говорят с ребенком -мало занимаются -речь родителей бедна и невыразительна -гипоопека (ребенок предоставлен сам себе) -гиперопека (родители говорят за ребенка, понимают его без слов, малышу не зачем говорить)  </vt:lpstr>
      <vt:lpstr>                        Внутренние факторы:  Наследственный фактор  -родители тоже поздно заговорили -наследственные болезни (глухонемота) Неврологические проблемы Дефекты артикуляционного аппарата Личностные особенности ребенка Проблемы со здоровьем - ребенок перенес отит - инфекционные заболевания - психологические травмы ребенка - соматическая ослабленность ребенка - травмы головного мозга    </vt:lpstr>
      <vt:lpstr>Осложненная беременность и роды: - Инфекционные заболевания - Токсикозы - Анемия - Родовые травмы - Резус-конфликт - Недоношенность - Переношенность - Гипоксия плода - Гестоз - Хронические заболевания матери - Курение и алкоголь - Стресс - Работа на вредном производстве</vt:lpstr>
      <vt:lpstr>Презентация PowerPoint</vt:lpstr>
      <vt:lpstr>   Несмотря на различную природу нарушения, недоразвитие речи характеризуется типичными проявлениями: - поздние сроки появления гуления и лепета; - недоразвитие артикуляционного аппарата, различные виды нарушений (часто у таких детей рот открыт, после приема пищи не ощущают остатки еды на лице); -так же отмечаются отклонения в развитии мелкой моторики рук (дети не могут застегнуть пуговицу) -отсутствие речи к 2 годам; - позднее появление первых слов  (в 3-4 года, а иногда и к 5 годам); - нарушены фонетическая (звуковая)  и грамматическая стороны речи; - ребенок многое понимает, но  затрудняется озвучить свои мысли; - речь невнятна, малопонятна (по достижении 3 лет).  </vt:lpstr>
      <vt:lpstr> Речевое развитие ребенка соответствует    возрасту: - у ребенка нет никаких неврологических заболеваний; - ребенок активно общается со знакомыми и родными;  - ребенок охотно повторяет за вами все, что слышит; - ребенок активно решает свои проблемы с помощью речи; - ребенок вслушивается в свою речь и старается исправить свои ошибки сам; - словарный запас соответствует возрасту.   </vt:lpstr>
      <vt:lpstr>     Правила при общении с ребенком Говорите внятно: очень важно говорить отчетливо и раздельно, чтобы ребенку проще было различать знакомые и незнакомые слова.   Не подражайте детской речи: как бы мило ни звучали детские словечки - ваша задача научить его говорить правильно. Поэтому вы не должны повторять за ребенком его ошибки, чтобы не закреплять их.   Избегайте говорить о себе в третьем лице: маленькие дети не сразу постигают саму идею местоимения "я" - какое-то время они называют себя по имени. Но это не значит, что вы должны делать то же. Не говорите: "Мамочка хочет, чтобы Лелик доел кашу", пользуйтесь личными местоимениями - только так ребенок постигнет их смысл.   Поощряйте диалог: многие дети постигают искусство беседы еще до того, как скажут свое первое слово. Когда ваш малыш лопочет что-то выразительное - отвечайте ему, общайтесь с ним. Общение матери и младенца полно содержания вне зависимости от слов. </vt:lpstr>
      <vt:lpstr>     Советы родителям, чьи дети не                 говорят     Обратите внимание на речь своего малыша! Речью ребенок овладевает постепенно, путем подражания произношению звуков и слов взрослых. Правильно произносить большинство звуков сразу он не умеет. Чем раньше родители обращают внимание на правильное звукопроизношение у ребенка, тем быстрее оно формируется и нормализуется. Современных родителей проблемы с речью начинают беспокоить по достижении ребенком 2,5—3 лет. Это поздно!!!  </vt:lpstr>
      <vt:lpstr>                 Понаблюдайте за вашим малышом.                Вас должно насторожить, если ребенок:  - отсутствие речи к 2 годам; -очень вял, нехотя реагирует на окружающее;  - часто проявляет беспокойство, раскачивает туловище из стороны в сторону;  - имеет сильное течение слюны (гиперсаливация); - не выполняет простые словесные команды (пойди на кухню и принеси чашку); - не играет с другими детьми;  - сокращает или искажает слоговую структуру слова (говорит «ма» вместо «мама» или относит слово «мама» к другим лицам; вместо «девочка» говорит «де»);   Все это — серьезный повод немедленно обратиться за консультацией к специалистам. Ошибочно надеяться на самопроизвольное исчезновение недостатков произношения по мере роста ребенка, т. к. они могут прочно закрепиться и превратиться в стойкое нарушение. </vt:lpstr>
      <vt:lpstr>      Уважаемые родители! Любите своих детей, уделяйте им больше времени, развивайте их и тогда ваш малыш вырастет полноценной личностью уверенной в себе.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2011-01-02T19:54:26Z</dcterms:created>
  <dcterms:modified xsi:type="dcterms:W3CDTF">2020-02-25T08:15:07Z</dcterms:modified>
</cp:coreProperties>
</file>