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4" r:id="rId3"/>
    <p:sldId id="269" r:id="rId4"/>
    <p:sldId id="258" r:id="rId5"/>
    <p:sldId id="260" r:id="rId6"/>
    <p:sldId id="261" r:id="rId7"/>
    <p:sldId id="263" r:id="rId8"/>
    <p:sldId id="262" r:id="rId9"/>
    <p:sldId id="268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139136" cy="100811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«</a:t>
            </a:r>
            <a:r>
              <a:rPr lang="ru-RU" sz="4400" dirty="0" smtClean="0">
                <a:effectLst/>
              </a:rPr>
              <a:t>Дети дождя»</a:t>
            </a:r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endParaRPr lang="ru-RU" sz="4000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1340768"/>
            <a:ext cx="6696744" cy="6985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Что нужно знать о детях с РДА 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7848872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99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Известные люди с аутичным синдромом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Альберт Эйнштейн</a:t>
            </a:r>
          </a:p>
          <a:p>
            <a:pPr algn="ctr"/>
            <a:r>
              <a:rPr lang="ru-RU" sz="2400" b="1" dirty="0" smtClean="0"/>
              <a:t>Физик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99992" y="260648"/>
            <a:ext cx="4644008" cy="122413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Билл Гейтс</a:t>
            </a:r>
            <a:endParaRPr lang="ru-RU" sz="2400" b="1" dirty="0"/>
          </a:p>
          <a:p>
            <a:pPr algn="ctr"/>
            <a:r>
              <a:rPr lang="ru-RU" sz="1800" b="1" dirty="0">
                <a:latin typeface="arial"/>
              </a:rPr>
              <a:t>американский предприниматель и общественный деятель, </a:t>
            </a:r>
            <a:r>
              <a:rPr lang="ru-RU" sz="1800" b="1" dirty="0" smtClean="0">
                <a:latin typeface="arial"/>
              </a:rPr>
              <a:t>один </a:t>
            </a:r>
            <a:r>
              <a:rPr lang="ru-RU" sz="1800" b="1" dirty="0">
                <a:latin typeface="arial"/>
              </a:rPr>
              <a:t>из создателей и бывший крупнейший акционер компании </a:t>
            </a:r>
            <a:r>
              <a:rPr lang="ru-RU" sz="1800" b="1" dirty="0" err="1">
                <a:latin typeface="arial"/>
              </a:rPr>
              <a:t>Microsoft</a:t>
            </a:r>
            <a:r>
              <a:rPr lang="ru-RU" sz="1800" b="1" dirty="0">
                <a:latin typeface="arial"/>
              </a:rPr>
              <a:t>.</a:t>
            </a:r>
            <a:r>
              <a:rPr lang="ru-RU" sz="1800" dirty="0">
                <a:solidFill>
                  <a:srgbClr val="4D5156"/>
                </a:solidFill>
                <a:latin typeface="arial"/>
              </a:rPr>
              <a:t> </a:t>
            </a:r>
            <a:endParaRPr lang="ru-RU" sz="1800" dirty="0" smtClean="0">
              <a:solidFill>
                <a:srgbClr val="4D5156"/>
              </a:solidFill>
              <a:latin typeface="arial"/>
            </a:endParaRPr>
          </a:p>
          <a:p>
            <a:pPr algn="ctr"/>
            <a:endParaRPr lang="ru-RU" sz="18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1772816"/>
            <a:ext cx="4023360" cy="3311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4" t="-649" b="649"/>
          <a:stretch/>
        </p:blipFill>
        <p:spPr bwMode="auto">
          <a:xfrm>
            <a:off x="323528" y="1065847"/>
            <a:ext cx="427444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67036"/>
            <a:ext cx="3528392" cy="359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05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551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Известные люди с аутичным синдромом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4373056" cy="129614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400" b="1" dirty="0" smtClean="0"/>
              <a:t>Стивен Спилберг</a:t>
            </a:r>
          </a:p>
          <a:p>
            <a:pPr algn="ctr"/>
            <a:r>
              <a:rPr lang="ru-RU" sz="2900" b="1" dirty="0" smtClean="0">
                <a:latin typeface="arial"/>
              </a:rPr>
              <a:t>Американский </a:t>
            </a:r>
            <a:r>
              <a:rPr lang="ru-RU" sz="2900" b="1" dirty="0">
                <a:latin typeface="arial"/>
              </a:rPr>
              <a:t>кинорежиссёр, продюсер и сценарист. </a:t>
            </a:r>
            <a:r>
              <a:rPr lang="ru-RU" sz="2900" b="1" dirty="0" smtClean="0">
                <a:latin typeface="arial"/>
              </a:rPr>
              <a:t>Один </a:t>
            </a:r>
            <a:r>
              <a:rPr lang="ru-RU" sz="2900" b="1" dirty="0">
                <a:latin typeface="arial"/>
              </a:rPr>
              <a:t>из самых коммерчески успешных режиссёров в истории. Лауреат многих </a:t>
            </a:r>
            <a:r>
              <a:rPr lang="ru-RU" sz="2900" b="1" dirty="0" smtClean="0">
                <a:latin typeface="arial"/>
              </a:rPr>
              <a:t>премий</a:t>
            </a:r>
            <a:endParaRPr lang="ru-RU" sz="2900" b="1" dirty="0" smtClean="0"/>
          </a:p>
          <a:p>
            <a:pPr algn="ctr"/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1" y="116632"/>
            <a:ext cx="4511688" cy="936104"/>
          </a:xfrm>
        </p:spPr>
        <p:txBody>
          <a:bodyPr>
            <a:noAutofit/>
          </a:bodyPr>
          <a:lstStyle/>
          <a:p>
            <a:pPr algn="ctr"/>
            <a:r>
              <a:rPr lang="vi-VN" sz="2400" b="1" dirty="0" smtClean="0"/>
              <a:t>Во́льфганг </a:t>
            </a:r>
            <a:r>
              <a:rPr lang="vi-VN" sz="2400" b="1" dirty="0"/>
              <a:t>Амад</a:t>
            </a:r>
            <a:r>
              <a:rPr lang="en-US" sz="2400" b="1" dirty="0"/>
              <a:t>é</a:t>
            </a:r>
            <a:r>
              <a:rPr lang="vi-VN" sz="2400" b="1" dirty="0" smtClean="0"/>
              <a:t>й</a:t>
            </a:r>
            <a:r>
              <a:rPr lang="ru-RU" sz="2400" b="1" dirty="0" smtClean="0"/>
              <a:t> Моцарт </a:t>
            </a:r>
          </a:p>
          <a:p>
            <a:pPr algn="ctr"/>
            <a:r>
              <a:rPr lang="ru-RU" sz="2400" b="1" dirty="0" smtClean="0"/>
              <a:t>Композитор</a:t>
            </a: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600400" cy="381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0" r="15079"/>
          <a:stretch/>
        </p:blipFill>
        <p:spPr bwMode="auto">
          <a:xfrm>
            <a:off x="4788024" y="1109853"/>
            <a:ext cx="3816424" cy="418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32"/>
            <a:ext cx="79928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262626"/>
                </a:solidFill>
                <a:latin typeface="PT Serif"/>
              </a:rPr>
              <a:t>Джо </a:t>
            </a:r>
            <a:r>
              <a:rPr lang="ru-RU" sz="2800" dirty="0" err="1">
                <a:solidFill>
                  <a:srgbClr val="262626"/>
                </a:solidFill>
                <a:latin typeface="PT Serif"/>
              </a:rPr>
              <a:t>Стивенс</a:t>
            </a:r>
            <a:r>
              <a:rPr lang="ru-RU" sz="2800" dirty="0">
                <a:solidFill>
                  <a:srgbClr val="262626"/>
                </a:solidFill>
                <a:latin typeface="PT Serif"/>
              </a:rPr>
              <a:t>, директор программы помощи </a:t>
            </a:r>
            <a:r>
              <a:rPr lang="ru-RU" sz="2800" dirty="0" err="1">
                <a:solidFill>
                  <a:srgbClr val="262626"/>
                </a:solidFill>
                <a:latin typeface="PT Serif"/>
              </a:rPr>
              <a:t>аутистам</a:t>
            </a:r>
            <a:r>
              <a:rPr lang="ru-RU" sz="2800" dirty="0">
                <a:solidFill>
                  <a:srgbClr val="262626"/>
                </a:solidFill>
                <a:latin typeface="PT Serif"/>
              </a:rPr>
              <a:t> </a:t>
            </a:r>
            <a:r>
              <a:rPr lang="ru-RU" sz="2800" dirty="0" err="1">
                <a:solidFill>
                  <a:srgbClr val="262626"/>
                </a:solidFill>
                <a:latin typeface="PT Serif"/>
              </a:rPr>
              <a:t>EarlyBird</a:t>
            </a:r>
            <a:r>
              <a:rPr lang="ru-RU" sz="2800" dirty="0">
                <a:solidFill>
                  <a:srgbClr val="262626"/>
                </a:solidFill>
                <a:latin typeface="PT Serif"/>
              </a:rPr>
              <a:t> (Великобритания</a:t>
            </a:r>
            <a:r>
              <a:rPr lang="ru-RU" sz="2800" dirty="0" smtClean="0">
                <a:solidFill>
                  <a:srgbClr val="262626"/>
                </a:solidFill>
                <a:latin typeface="PT Serif"/>
              </a:rPr>
              <a:t>) говорил— </a:t>
            </a:r>
          </a:p>
          <a:p>
            <a:r>
              <a:rPr lang="ru-RU" sz="2800" b="1" i="1" dirty="0" smtClean="0">
                <a:solidFill>
                  <a:srgbClr val="262626"/>
                </a:solidFill>
                <a:latin typeface="PT Serif"/>
              </a:rPr>
              <a:t>«У </a:t>
            </a:r>
            <a:r>
              <a:rPr lang="ru-RU" sz="2800" b="1" i="1" dirty="0">
                <a:solidFill>
                  <a:srgbClr val="262626"/>
                </a:solidFill>
                <a:latin typeface="PT Serif"/>
              </a:rPr>
              <a:t>нас нет магического шара, чтобы </a:t>
            </a:r>
            <a:r>
              <a:rPr lang="ru-RU" sz="2800" b="1" i="1" dirty="0" smtClean="0">
                <a:solidFill>
                  <a:srgbClr val="262626"/>
                </a:solidFill>
                <a:latin typeface="PT Serif"/>
              </a:rPr>
              <a:t>увидеть, </a:t>
            </a:r>
            <a:r>
              <a:rPr lang="ru-RU" sz="2800" b="1" i="1" dirty="0">
                <a:solidFill>
                  <a:srgbClr val="262626"/>
                </a:solidFill>
                <a:latin typeface="PT Serif"/>
              </a:rPr>
              <a:t>каким станет ребенок в будущем. Но у каждого можно добиться позитивных изменений. Родители — лучшие учителя своего ребенка, но им требуется поддержка профессионалов. Причина неуспеха бывает только одна — если ребенку не подобрали подходящей именно ему программы помощи. Нужно не успокаиваться, а продолжать искать инструменты, которые позволят ему общаться с миром</a:t>
            </a:r>
            <a:r>
              <a:rPr lang="ru-RU" sz="2800" b="1" i="1" dirty="0" smtClean="0">
                <a:solidFill>
                  <a:srgbClr val="262626"/>
                </a:solidFill>
                <a:latin typeface="PT Serif"/>
              </a:rPr>
              <a:t>»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36731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666" y="332656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262626"/>
                </a:solidFill>
                <a:latin typeface="PT Serif"/>
              </a:rPr>
              <a:t>Сегодня в самых разных странах мира все чаще говорят о настоящей «эпидемии» аутизма. Присмотримся же ближе к людям с этим синдромом: что они чувствуют? Как воспринимают все, что их окружает? Путешествие в другое измерение.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43" y="4851856"/>
            <a:ext cx="3761518" cy="200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05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8002136" cy="207910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262626"/>
                </a:solidFill>
                <a:effectLst/>
                <a:latin typeface="PT Serif"/>
              </a:rPr>
              <a:t>Аутизм </a:t>
            </a:r>
            <a:r>
              <a:rPr lang="ru-RU" dirty="0">
                <a:solidFill>
                  <a:srgbClr val="262626"/>
                </a:solidFill>
                <a:effectLst/>
                <a:latin typeface="PT Serif"/>
              </a:rPr>
              <a:t>— это врожденное нарушение психического развития. Им нельзя заболеть, и от него нельзя излечиться. 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482" y="2924872"/>
            <a:ext cx="5505966" cy="367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42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6662" y="0"/>
            <a:ext cx="811733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202124"/>
                </a:solidFill>
                <a:latin typeface="arial"/>
              </a:rPr>
              <a:t>Дети с ранним детским аутизмом</a:t>
            </a:r>
          </a:p>
          <a:p>
            <a:r>
              <a:rPr lang="ru-RU" sz="3200" dirty="0" smtClean="0">
                <a:solidFill>
                  <a:srgbClr val="262626"/>
                </a:solidFill>
                <a:latin typeface="PT Serif"/>
              </a:rPr>
              <a:t>Это </a:t>
            </a:r>
            <a:r>
              <a:rPr lang="ru-RU" sz="3200" dirty="0">
                <a:solidFill>
                  <a:srgbClr val="262626"/>
                </a:solidFill>
                <a:latin typeface="PT Serif"/>
              </a:rPr>
              <a:t>странные дети. Их взгляд ускользает от нас, и мы спрашиваем себя, видят ли они нас вообще. Их поведение удивляет, а то и пугает: они могут подолгу беспорядочно размахивать руками, кружиться на одном месте или по много раз монотонным голосом задавать один и тот же вопрос... 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32048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03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79928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3200" dirty="0">
                <a:latin typeface="Arial"/>
              </a:rPr>
              <a:t>Ученым так и не удается достоверно установить причины заболевания. Известно о генетической предрасположенности: признаки аутизма чаще проявляются у людей, в семье которых уже есть </a:t>
            </a:r>
            <a:r>
              <a:rPr lang="ru-RU" sz="3200" dirty="0" err="1">
                <a:latin typeface="Arial"/>
              </a:rPr>
              <a:t>аутист</a:t>
            </a:r>
            <a:r>
              <a:rPr lang="ru-RU" sz="3200" dirty="0">
                <a:latin typeface="Arial"/>
              </a:rPr>
              <a:t>. </a:t>
            </a:r>
            <a:endParaRPr lang="ru-RU" sz="3200" dirty="0" smtClean="0">
              <a:latin typeface="Arial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3200" dirty="0" smtClean="0">
                <a:latin typeface="Arial"/>
              </a:rPr>
              <a:t>У мальчиков аутичный синдром встречается чаще, чем у девочек.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200" dirty="0" smtClean="0">
                <a:latin typeface="Arial"/>
              </a:rPr>
              <a:t>Беременность </a:t>
            </a:r>
            <a:r>
              <a:rPr lang="ru-RU" sz="3200" dirty="0">
                <a:latin typeface="Arial"/>
              </a:rPr>
              <a:t>у матерей таких детей протекает нормально, да и сами дети часто очень привлекательны внешне – аутизм, как правило, никак не влияет на физическое развитие ребенка</a:t>
            </a:r>
            <a:r>
              <a:rPr lang="ru-RU" sz="3200" dirty="0" smtClean="0">
                <a:latin typeface="Arial"/>
              </a:rPr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4534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02359"/>
            <a:ext cx="8172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Arial"/>
              </a:rPr>
              <a:t>Однако развитие аутизма все же в некоторых случаях связано с проявлением других заболеваний:</a:t>
            </a:r>
          </a:p>
          <a:p>
            <a:pPr>
              <a:buFont typeface="Arial"/>
              <a:buChar char="•"/>
            </a:pPr>
            <a:r>
              <a:rPr lang="ru-RU" sz="3200" dirty="0" smtClean="0">
                <a:latin typeface="Arial"/>
              </a:rPr>
              <a:t>ДЦП</a:t>
            </a:r>
            <a:r>
              <a:rPr lang="ru-RU" sz="3200" dirty="0">
                <a:latin typeface="Arial"/>
              </a:rPr>
              <a:t>;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Arial"/>
              </a:rPr>
              <a:t>заражение краснухой матери в период беременности</a:t>
            </a:r>
            <a:r>
              <a:rPr lang="ru-RU" sz="3200" dirty="0" smtClean="0">
                <a:latin typeface="Arial"/>
              </a:rPr>
              <a:t>;</a:t>
            </a:r>
            <a:endParaRPr lang="ru-RU" sz="3200" dirty="0">
              <a:latin typeface="Arial"/>
            </a:endParaRPr>
          </a:p>
          <a:p>
            <a:pPr>
              <a:buFont typeface="Arial"/>
              <a:buChar char="•"/>
            </a:pPr>
            <a:r>
              <a:rPr lang="ru-RU" sz="3200" dirty="0">
                <a:latin typeface="Arial"/>
              </a:rPr>
              <a:t>нарушенный жировой обмен (риск рождения малыша с аутизмом больше у женщин, страдающих ожирением).</a:t>
            </a:r>
          </a:p>
          <a:p>
            <a:r>
              <a:rPr lang="ru-RU" sz="3200" dirty="0">
                <a:latin typeface="Arial"/>
              </a:rPr>
              <a:t>Все перечисленные состояния могут плохо отражаться на мозге и, как следствие, провоцировать симптомы аутизма. </a:t>
            </a:r>
            <a:endParaRPr lang="ru-RU" sz="3200" b="0" i="0" dirty="0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87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5039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Montserrat"/>
              </a:rPr>
              <a:t>Организм подстраивается под </a:t>
            </a:r>
            <a:r>
              <a:rPr lang="ru-RU" sz="4000" dirty="0">
                <a:solidFill>
                  <a:srgbClr val="000000"/>
                </a:solidFill>
                <a:latin typeface="Montserrat"/>
              </a:rPr>
              <a:t>условия, которые создаёт ему окружающая среда. Мы слишком много времени проводим «в своём мире», то есть за гаджетами.</a:t>
            </a:r>
            <a:endParaRPr lang="ru-RU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11" y="3933056"/>
            <a:ext cx="487175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47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surrp.ru/upload/news/dcp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b="3509"/>
          <a:stretch/>
        </p:blipFill>
        <p:spPr bwMode="auto">
          <a:xfrm>
            <a:off x="1043608" y="-25212"/>
            <a:ext cx="8100392" cy="676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03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821610"/>
          </a:xfrm>
        </p:spPr>
        <p:txBody>
          <a:bodyPr/>
          <a:lstStyle/>
          <a:p>
            <a:pPr algn="ctr"/>
            <a:r>
              <a:rPr lang="ru-RU" b="1" dirty="0" smtClean="0"/>
              <a:t>Признаки аутизма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532440" cy="5616624"/>
          </a:xfrm>
        </p:spPr>
        <p:txBody>
          <a:bodyPr>
            <a:noAutofit/>
          </a:bodyPr>
          <a:lstStyle/>
          <a:p>
            <a:pPr fontAlgn="base"/>
            <a:r>
              <a:rPr lang="ru-RU" sz="2800" dirty="0">
                <a:solidFill>
                  <a:srgbClr val="262626"/>
                </a:solidFill>
                <a:latin typeface="PT Serif"/>
              </a:rPr>
              <a:t>Проявления чрезвычайно разнообразны, недаром специалисты говорят: «Если вы знаете одного человека с аутизмом — это не значит, что вы знаете об аутизме».</a:t>
            </a:r>
          </a:p>
          <a:p>
            <a:pPr fontAlgn="base"/>
            <a:r>
              <a:rPr lang="ru-RU" sz="2800" dirty="0">
                <a:solidFill>
                  <a:srgbClr val="262626"/>
                </a:solidFill>
                <a:latin typeface="PT Serif"/>
              </a:rPr>
              <a:t>Некоторые дети овладеют речью, другие нет. Одни будут отставать в умственном развитии (таких примерно 45%), у других проявится блестящий интеллект или феноменальная память. Кто-то сделает открытия или напишет книги, а кто-то так и не сможет научиться читать. Но какими бы разными они ни были, люди с аутизмом способны открыться, если мы приложим усилия, чтобы научить их общаться с нами.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14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250</TotalTime>
  <Words>521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«Дети дождя» </vt:lpstr>
      <vt:lpstr>Презентация PowerPoint</vt:lpstr>
      <vt:lpstr>Аутизм — это врожденное нарушение психического развития. Им нельзя заболеть, и от него нельзя излечиться.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аутизма</vt:lpstr>
      <vt:lpstr>Известные люди с аутичным синдромом</vt:lpstr>
      <vt:lpstr>Известные люди с аутичным синдромом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2021-01-22T08:41:18Z</dcterms:created>
  <dcterms:modified xsi:type="dcterms:W3CDTF">2021-02-26T07:59:37Z</dcterms:modified>
</cp:coreProperties>
</file>