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4" r:id="rId2"/>
    <p:sldId id="306" r:id="rId3"/>
    <p:sldId id="313" r:id="rId4"/>
    <p:sldId id="319" r:id="rId5"/>
    <p:sldId id="320" r:id="rId6"/>
    <p:sldId id="314" r:id="rId7"/>
    <p:sldId id="304" r:id="rId8"/>
    <p:sldId id="303" r:id="rId9"/>
    <p:sldId id="305" r:id="rId10"/>
    <p:sldId id="328" r:id="rId11"/>
    <p:sldId id="331" r:id="rId12"/>
    <p:sldId id="329" r:id="rId13"/>
    <p:sldId id="327" r:id="rId14"/>
    <p:sldId id="330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>
    <p:kiosk/>
    <p:sldRg st="1" end="13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DD1FD"/>
    <a:srgbClr val="9EE0FE"/>
    <a:srgbClr val="A3B2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380" autoAdjust="0"/>
  </p:normalViewPr>
  <p:slideViewPr>
    <p:cSldViewPr>
      <p:cViewPr>
        <p:scale>
          <a:sx n="100" d="100"/>
          <a:sy n="100" d="100"/>
        </p:scale>
        <p:origin x="-516" y="15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rgbClr val="0070C0"/>
        </a:solidFill>
      </dgm:spPr>
      <dgm:t>
        <a:bodyPr/>
        <a:lstStyle/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r>
            <a:rPr lang="ru-RU" sz="1200" b="1" dirty="0">
              <a:solidFill>
                <a:schemeClr val="tx1"/>
              </a:solidFill>
            </a:rPr>
            <a:t>Федеральный </a:t>
          </a:r>
        </a:p>
        <a:p>
          <a:r>
            <a:rPr lang="ru-RU" sz="1200" b="1" dirty="0" smtClean="0">
              <a:solidFill>
                <a:schemeClr val="tx1"/>
              </a:solidFill>
            </a:rPr>
            <a:t>Уровень Министерство просвещения РФ</a:t>
          </a:r>
          <a:endParaRPr lang="ru-RU" sz="1200" b="1" dirty="0">
            <a:solidFill>
              <a:schemeClr val="tx1"/>
            </a:solidFill>
          </a:endParaRPr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/>
            <a:t>Региональный </a:t>
          </a:r>
          <a:r>
            <a:rPr lang="ru-RU" sz="1200" b="1" dirty="0" smtClean="0"/>
            <a:t>уровень</a:t>
          </a:r>
        </a:p>
        <a:p>
          <a:r>
            <a:rPr lang="ru-RU" sz="1200" b="1" dirty="0" smtClean="0"/>
            <a:t>Министерство образования и науки Челябинской области,</a:t>
          </a:r>
        </a:p>
        <a:p>
          <a:r>
            <a:rPr lang="ru-RU" sz="1200" b="1" dirty="0" smtClean="0"/>
            <a:t>ГБУ ДПО ЧИРПО</a:t>
          </a:r>
          <a:endParaRPr lang="ru-RU" sz="1200" b="1" dirty="0"/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1200" b="1" dirty="0"/>
            <a:t>Уровень </a:t>
          </a:r>
          <a:r>
            <a:rPr lang="ru-RU" sz="1200" b="1" dirty="0" smtClean="0"/>
            <a:t>ДО</a:t>
          </a:r>
        </a:p>
        <a:p>
          <a:r>
            <a:rPr lang="ru-RU" sz="1200" b="1" dirty="0" smtClean="0"/>
            <a:t>МДОУ «ДС  «Сказка» г.Катав-Ивановска»</a:t>
          </a:r>
          <a:endParaRPr lang="ru-RU" sz="1200" b="1" dirty="0"/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16" custLinFactNeighborY="3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792CBD91-D1FA-4645-B0E6-1E344FDF5B5F}" type="presOf" srcId="{F014B99B-BC0F-4D51-AA35-03139CBC5BDF}" destId="{158BBE6D-1C8E-4142-827F-B1B32D20364B}" srcOrd="1" destOrd="0" presId="urn:microsoft.com/office/officeart/2005/8/layout/pyramid1"/>
    <dgm:cxn modelId="{EBAC2FB6-06C0-4A9E-9E1C-FA45C82478E1}" type="presOf" srcId="{F014B99B-BC0F-4D51-AA35-03139CBC5BDF}" destId="{47753778-DDCD-4F66-8671-0963E55AC1AB}" srcOrd="0" destOrd="0" presId="urn:microsoft.com/office/officeart/2005/8/layout/pyramid1"/>
    <dgm:cxn modelId="{87C54C2A-2433-412F-AFDC-EF80684BA9FB}" type="presOf" srcId="{C055D918-0D48-44D3-9287-CAE1B93EB64A}" destId="{8C222443-D6D5-437E-8A06-7845FF64044F}" srcOrd="0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684A2119-F004-4EA4-91AB-934B6F8401A9}" type="presOf" srcId="{8380A261-4409-4C6B-8A07-0D64C5422F6D}" destId="{3405B94A-B110-4EB0-B99D-680A85764021}" srcOrd="0" destOrd="0" presId="urn:microsoft.com/office/officeart/2005/8/layout/pyramid1"/>
    <dgm:cxn modelId="{1E5B1BBB-EB15-427C-923B-76FB6018FA59}" type="presOf" srcId="{8380A261-4409-4C6B-8A07-0D64C5422F6D}" destId="{EB789FCB-B92C-4A52-BB06-4A95FA62001B}" srcOrd="1" destOrd="0" presId="urn:microsoft.com/office/officeart/2005/8/layout/pyramid1"/>
    <dgm:cxn modelId="{CB6F3BE7-F153-4CED-8270-72A0F84A15F2}" type="presOf" srcId="{CBB2EDB4-08BF-49DB-9282-C363CE23E3D0}" destId="{8064A9E2-4365-4891-A563-4210D9FE6047}" srcOrd="1" destOrd="0" presId="urn:microsoft.com/office/officeart/2005/8/layout/pyramid1"/>
    <dgm:cxn modelId="{E02952A2-E36A-4C36-9F3E-BBB3A16BEAFF}" type="presOf" srcId="{CBB2EDB4-08BF-49DB-9282-C363CE23E3D0}" destId="{7099C5AD-A666-455F-9144-31509FAE35FB}" srcOrd="0" destOrd="0" presId="urn:microsoft.com/office/officeart/2005/8/layout/pyramid1"/>
    <dgm:cxn modelId="{FC54928D-8489-45BE-A419-478DF3152712}" type="presParOf" srcId="{8C222443-D6D5-437E-8A06-7845FF64044F}" destId="{8E592AC7-B094-488F-86DE-8B46AA43A5F7}" srcOrd="0" destOrd="0" presId="urn:microsoft.com/office/officeart/2005/8/layout/pyramid1"/>
    <dgm:cxn modelId="{DC294B94-6F0D-4281-8DCC-7EE503DCE163}" type="presParOf" srcId="{8E592AC7-B094-488F-86DE-8B46AA43A5F7}" destId="{47753778-DDCD-4F66-8671-0963E55AC1AB}" srcOrd="0" destOrd="0" presId="urn:microsoft.com/office/officeart/2005/8/layout/pyramid1"/>
    <dgm:cxn modelId="{32B8B60D-2A65-4E4C-9F0F-98AF62A9611C}" type="presParOf" srcId="{8E592AC7-B094-488F-86DE-8B46AA43A5F7}" destId="{158BBE6D-1C8E-4142-827F-B1B32D20364B}" srcOrd="1" destOrd="0" presId="urn:microsoft.com/office/officeart/2005/8/layout/pyramid1"/>
    <dgm:cxn modelId="{4C8D2E90-553F-4C69-9633-5DB19C6B4730}" type="presParOf" srcId="{8C222443-D6D5-437E-8A06-7845FF64044F}" destId="{08609C55-E487-4600-AFD0-8994D3888F22}" srcOrd="1" destOrd="0" presId="urn:microsoft.com/office/officeart/2005/8/layout/pyramid1"/>
    <dgm:cxn modelId="{9AE41948-5B39-48DA-8B26-40AF888C607C}" type="presParOf" srcId="{08609C55-E487-4600-AFD0-8994D3888F22}" destId="{7099C5AD-A666-455F-9144-31509FAE35FB}" srcOrd="0" destOrd="0" presId="urn:microsoft.com/office/officeart/2005/8/layout/pyramid1"/>
    <dgm:cxn modelId="{EDA768DD-D368-40A1-A0BA-204DC4265C49}" type="presParOf" srcId="{08609C55-E487-4600-AFD0-8994D3888F22}" destId="{8064A9E2-4365-4891-A563-4210D9FE6047}" srcOrd="1" destOrd="0" presId="urn:microsoft.com/office/officeart/2005/8/layout/pyramid1"/>
    <dgm:cxn modelId="{EE52A2AF-CD13-415D-9E54-7F7697F26A0C}" type="presParOf" srcId="{8C222443-D6D5-437E-8A06-7845FF64044F}" destId="{4E66420A-6794-4210-A8DC-A681DFE94B26}" srcOrd="2" destOrd="0" presId="urn:microsoft.com/office/officeart/2005/8/layout/pyramid1"/>
    <dgm:cxn modelId="{3162D02E-FA21-4300-B51B-7304BA500A88}" type="presParOf" srcId="{4E66420A-6794-4210-A8DC-A681DFE94B26}" destId="{3405B94A-B110-4EB0-B99D-680A85764021}" srcOrd="0" destOrd="0" presId="urn:microsoft.com/office/officeart/2005/8/layout/pyramid1"/>
    <dgm:cxn modelId="{48E779E7-74C8-4ED9-B4DB-8D03ECADD262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500197" y="0"/>
          <a:ext cx="1500197" cy="1729979"/>
        </a:xfrm>
        <a:prstGeom prst="trapezoid">
          <a:avLst>
            <a:gd name="adj" fmla="val 5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Федеральный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уровень</a:t>
          </a:r>
        </a:p>
      </dsp:txBody>
      <dsp:txXfrm>
        <a:off x="1500197" y="0"/>
        <a:ext cx="1500197" cy="1729979"/>
      </dsp:txXfrm>
    </dsp:sp>
    <dsp:sp modelId="{7099C5AD-A666-455F-9144-31509FAE35FB}">
      <dsp:nvSpPr>
        <dsp:cNvPr id="0" name=""/>
        <dsp:cNvSpPr/>
      </dsp:nvSpPr>
      <dsp:spPr>
        <a:xfrm>
          <a:off x="744728" y="1746742"/>
          <a:ext cx="3000395" cy="1729979"/>
        </a:xfrm>
        <a:prstGeom prst="trapezoid">
          <a:avLst>
            <a:gd name="adj" fmla="val 43359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Региональный уровень</a:t>
          </a:r>
        </a:p>
      </dsp:txBody>
      <dsp:txXfrm>
        <a:off x="1269797" y="1746742"/>
        <a:ext cx="1950256" cy="1729979"/>
      </dsp:txXfrm>
    </dsp:sp>
    <dsp:sp modelId="{3405B94A-B110-4EB0-B99D-680A85764021}">
      <dsp:nvSpPr>
        <dsp:cNvPr id="0" name=""/>
        <dsp:cNvSpPr/>
      </dsp:nvSpPr>
      <dsp:spPr>
        <a:xfrm>
          <a:off x="0" y="3459958"/>
          <a:ext cx="4500593" cy="1729979"/>
        </a:xfrm>
        <a:prstGeom prst="trapezoid">
          <a:avLst>
            <a:gd name="adj" fmla="val 43359"/>
          </a:avLst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Уровень ОО</a:t>
          </a:r>
        </a:p>
      </dsp:txBody>
      <dsp:txXfrm>
        <a:off x="787603" y="3459958"/>
        <a:ext cx="2925385" cy="1729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D8501-3B49-49BD-834F-769B3A01D1A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A690F5C-004C-42B9-B72F-B786C782DD2F}"/>
              </a:ext>
            </a:extLst>
          </p:cNvPr>
          <p:cNvSpPr txBox="1"/>
          <p:nvPr/>
        </p:nvSpPr>
        <p:spPr>
          <a:xfrm>
            <a:off x="928662" y="642918"/>
            <a:ext cx="762401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«Детский сад «Сказка»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г.Катав-Ивановска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Катав-Ивановского муниципального района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6A4A1D50-C345-4A34-88BD-4C0B81EE5703}"/>
              </a:ext>
            </a:extLst>
          </p:cNvPr>
          <p:cNvSpPr txBox="1"/>
          <p:nvPr/>
        </p:nvSpPr>
        <p:spPr>
          <a:xfrm>
            <a:off x="928662" y="1714488"/>
            <a:ext cx="748114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ru-RU" sz="2000" b="1" dirty="0" smtClean="0"/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проекта по внедрению бережливых технологий в системе образования Челябинской области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6C5848D-E353-4493-B4C3-0DA0BB73400D}"/>
              </a:ext>
            </a:extLst>
          </p:cNvPr>
          <p:cNvSpPr txBox="1"/>
          <p:nvPr/>
        </p:nvSpPr>
        <p:spPr>
          <a:xfrm>
            <a:off x="3923928" y="5119241"/>
            <a:ext cx="485157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И.о.заведующего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Решетникова Ольга Николаевна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ED1909E-D425-4815-B6E0-8863093AA9F6}"/>
              </a:ext>
            </a:extLst>
          </p:cNvPr>
          <p:cNvSpPr txBox="1"/>
          <p:nvPr/>
        </p:nvSpPr>
        <p:spPr>
          <a:xfrm>
            <a:off x="642910" y="2786058"/>
            <a:ext cx="783833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Оптимизация  процесса публикации информационных материалов об образовательных  событиях МДОУ «ДС «Сказка» в  сети Интернет»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6477" y="629939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5084" y="497018"/>
            <a:ext cx="6957847" cy="21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6C5848D-E353-4493-B4C3-0DA0BB73400D}"/>
              </a:ext>
            </a:extLst>
          </p:cNvPr>
          <p:cNvSpPr txBox="1"/>
          <p:nvPr/>
        </p:nvSpPr>
        <p:spPr>
          <a:xfrm>
            <a:off x="2393467" y="6028689"/>
            <a:ext cx="399586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Катав-Ивановск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90504" cy="7593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1084414" y="179609"/>
            <a:ext cx="3312369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3517441868"/>
      </p:ext>
    </p:extLst>
  </p:cSld>
  <p:clrMapOvr>
    <a:masterClrMapping/>
  </p:clrMapOvr>
  <p:transition advTm="9687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90504" cy="7593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85786" y="1"/>
            <a:ext cx="4201966" cy="214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00100" y="142853"/>
            <a:ext cx="7858180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мероприятий по реализации проекта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«Оптимизация процесса публикации информационных материалов об образовательных событиях МДОУ «ДС «Сказка» г.Катав-Ивановска» в сети Интернет»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928662" y="642918"/>
          <a:ext cx="6786610" cy="740029"/>
        </p:xfrm>
        <a:graphic>
          <a:graphicData uri="http://schemas.openxmlformats.org/drawingml/2006/table">
            <a:tbl>
              <a:tblPr/>
              <a:tblGrid>
                <a:gridCol w="2234992"/>
                <a:gridCol w="258511"/>
                <a:gridCol w="1992808"/>
                <a:gridCol w="258511"/>
                <a:gridCol w="2041788"/>
              </a:tblGrid>
              <a:tr h="571503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Согласовано:</a:t>
                      </a:r>
                      <a:endParaRPr lang="ru-RU" sz="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и.о. начальника  Управления образования Администрации Катав-Ивановского муниципального района</a:t>
                      </a:r>
                      <a:endParaRPr lang="ru-RU" sz="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___________________ / Н.А.Калинина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997" marR="439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800" kern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997" marR="439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Согласовано:</a:t>
                      </a:r>
                      <a:endParaRPr lang="ru-RU" sz="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Руководитель Проектного офиса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Управления образования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Администрации Катав-Ивановского муниципального района</a:t>
                      </a:r>
                      <a:endParaRPr lang="ru-RU" sz="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________________/ Н.А. Калинина</a:t>
                      </a:r>
                    </a:p>
                  </a:txBody>
                  <a:tcPr marL="43997" marR="439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997" marR="439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Утверждаю: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и.о. заведующего  МДОУ «ДС «Сказка» г.Катав-Ивановска» Катав-Ивановского муниципального района</a:t>
                      </a:r>
                      <a:endParaRPr lang="ru-RU" sz="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___________________ / О.Н.Решетникова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«____» _____________ 2022 г.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997" marR="439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57224" y="1500174"/>
          <a:ext cx="7715302" cy="4114800"/>
        </p:xfrm>
        <a:graphic>
          <a:graphicData uri="http://schemas.openxmlformats.org/drawingml/2006/table">
            <a:tbl>
              <a:tblPr/>
              <a:tblGrid>
                <a:gridCol w="190696"/>
                <a:gridCol w="935090"/>
                <a:gridCol w="1253418"/>
                <a:gridCol w="1417200"/>
                <a:gridCol w="1698339"/>
                <a:gridCol w="719677"/>
                <a:gridCol w="1500882"/>
              </a:tblGrid>
              <a:tr h="404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Краткое описание проблемы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Мероприятия по решению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Срок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Ожидаемый результат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144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Большие временные затраты при подготовке публикаций.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Разное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стилевое оформление  текстовой информации.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1.1.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Организация и проведение заседания по вопросу разработки приказа об утверждении плана подготовки и подготовки публикаций  о работе  рабочей группы МДОУ «ДС «Сказка г.Катав-Ивановска»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и.о. заведующего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Решетникова О.Н.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21.12.2022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Разработан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план работы  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рабочей группы МДОУ «ДС «Сказка» г.Катав-Ивановска»,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 с указанием сроков внесения информации и ответственных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лиц.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Сокращение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временных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затрат на подготовку об образовательных событиях на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сайте,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в сообществе в 2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раза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( с 16 часов –до 8 часов).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8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1.2.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Разработка и согласование приказа об утверждении плана реализации проекта МДОУ «ДС «Сказка г.Катав-Ивановска»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и.о. заведующего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Решетникова О.Н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Костромина А.О.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21.12.2022-26.12.2022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90504" cy="7593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85786" y="1"/>
            <a:ext cx="4201966" cy="214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57224" y="1357298"/>
          <a:ext cx="7715302" cy="2468880"/>
        </p:xfrm>
        <a:graphic>
          <a:graphicData uri="http://schemas.openxmlformats.org/drawingml/2006/table">
            <a:tbl>
              <a:tblPr/>
              <a:tblGrid>
                <a:gridCol w="190696"/>
                <a:gridCol w="935090"/>
                <a:gridCol w="1253418"/>
                <a:gridCol w="1417200"/>
                <a:gridCol w="1698339"/>
                <a:gridCol w="719677"/>
                <a:gridCol w="1500882"/>
              </a:tblGrid>
              <a:tr h="404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Краткое описание проблемы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Мероприятия по решению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Срок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Ожидаемый результат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240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2.1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Разработка шаблона для размещения информации (с ограниченным редактированием и количества печатных строк)</a:t>
                      </a:r>
                      <a:r>
                        <a:rPr lang="ru-RU" sz="900" b="1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на сайте, в сообществе  МДОУ «ДС «Сказка» г.Катав-Ивановска» (с ограниченным редактированием и количества печатных строк)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и.о. заведующего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Решетникова О.Н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Костромина А.О.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21.12.2022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30.12.2022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Проработаны рекомендации по единому стилю оформления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видео.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Утверждён шаблон для размещения информации на сайте ( с ограниченным редактированием и количеством печатных строк)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40" marR="321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00100" y="142853"/>
            <a:ext cx="7858180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мероприятий по реализации проекта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«Оптимизация процесса публикации информационных материалов об образовательных событиях МДОУ «ДС «Сказка» г.Катав-Ивановска» в сети Интернет»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972452" cy="500066"/>
          </a:xfrm>
        </p:spPr>
        <p:txBody>
          <a:bodyPr>
            <a:normAutofit/>
          </a:bodyPr>
          <a:lstStyle/>
          <a:p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мероприятий по реализации проекта 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«Оптимизация процесса публикации информационных материалов об образовательных событиях МДОУ «ДС «Сказка» г.Катав-Ивановска» в сети Интернет»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4201966" cy="3204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4731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2976" y="1214422"/>
          <a:ext cx="6858048" cy="5169294"/>
        </p:xfrm>
        <a:graphic>
          <a:graphicData uri="http://schemas.openxmlformats.org/drawingml/2006/table">
            <a:tbl>
              <a:tblPr/>
              <a:tblGrid>
                <a:gridCol w="191235"/>
                <a:gridCol w="1113567"/>
                <a:gridCol w="224236"/>
                <a:gridCol w="1492652"/>
                <a:gridCol w="1687696"/>
                <a:gridCol w="616185"/>
                <a:gridCol w="1532477"/>
              </a:tblGrid>
              <a:tr h="1107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Плановая дата  предоставления ответа не отслеживается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3.1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Неопределенные сроки предоставления информации по мероприятиям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Костромина А.О.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30.12.2022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Плановая дата предоставления ответа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Время сокращения 1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день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(каждую пятницу)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1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Большое количество обрабатываемых материалов, избыточность информации, подробное обсуждение мероприятия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при загрузке файлов с большим объёмом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4.1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5.1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Отсутствие навыков у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педагога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единых требований к техническим характеристикам файлов, изображений, видео</a:t>
                      </a: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Костромина А.О.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учитель-логопед Соколова Н.Н.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30.12.2022-19.01.2023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30.12.2022-19.01.2023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Мозговой штурм «Что делает фото удачным / неудачным».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Мастер-класс «Основы </a:t>
                      </a:r>
                      <a:r>
                        <a:rPr lang="ru-RU" sz="900" dirty="0" err="1" smtClean="0">
                          <a:latin typeface="Times New Roman"/>
                          <a:ea typeface="Calibri"/>
                          <a:cs typeface="Times New Roman"/>
                        </a:rPr>
                        <a:t>фотосесии</a:t>
                      </a: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Установлено программное обеспечение  для создания видеороликов, у ответственного за данный вид работы. Возможность делать электронный вариант видеороликов на компьютере, на телефоне исходя из единых требований к техническим характеристикам файлов, изображений. </a:t>
                      </a: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мероприятий по реализации проекта 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«Оптимизация процесса публикации информационных материалов об образовательных событиях МДОУ «ДС «Сказка» г.Катав-Ивановска» в сети Интернет»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5" y="34058"/>
            <a:ext cx="447628" cy="5756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4201966" cy="3204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929834"/>
          <a:ext cx="8501122" cy="5877687"/>
        </p:xfrm>
        <a:graphic>
          <a:graphicData uri="http://schemas.openxmlformats.org/drawingml/2006/table">
            <a:tbl>
              <a:tblPr/>
              <a:tblGrid>
                <a:gridCol w="512999"/>
                <a:gridCol w="1235299"/>
                <a:gridCol w="963267"/>
                <a:gridCol w="1685567"/>
                <a:gridCol w="1538996"/>
                <a:gridCol w="1245854"/>
                <a:gridCol w="1319140"/>
              </a:tblGrid>
              <a:tr h="60936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Отсутствие стандарта  (алгоритма) размещения информации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.1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Отсутствие навыков у педагога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Костромина А.О.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Calibri"/>
                          <a:cs typeface="Times New Roman"/>
                        </a:rPr>
                        <a:t>30.12.2022-19.01.2023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Мозговой штурм «Что делает фото удачным / неудачным».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Мастер-класс «Основы </a:t>
                      </a:r>
                      <a:r>
                        <a:rPr lang="ru-RU" sz="800" dirty="0" err="1">
                          <a:latin typeface="Times New Roman"/>
                          <a:ea typeface="Calibri"/>
                          <a:cs typeface="Times New Roman"/>
                        </a:rPr>
                        <a:t>фотосесии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.2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Проведение мероприятия, 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фотосъёмка, видеосъёмка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Костромина А.О.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Calibri"/>
                          <a:cs typeface="Times New Roman"/>
                        </a:rPr>
                        <a:t>20.01.2023;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Разработан стандарт (алгоритм) размещения 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информации.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Повышение качества подготовки  информации в связи с заполнением специалистами сразу по </a:t>
                      </a:r>
                      <a:r>
                        <a:rPr lang="ru-RU" sz="800" dirty="0" err="1" smtClean="0">
                          <a:latin typeface="Times New Roman"/>
                          <a:ea typeface="Calibri"/>
                          <a:cs typeface="Times New Roman"/>
                        </a:rPr>
                        <a:t>проишествие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  события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, своевременное выявление актуальных проблем, что позволяет 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создавать</a:t>
                      </a:r>
                      <a:r>
                        <a:rPr lang="ru-RU" sz="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видеоролики за 1 день.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.3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Отбор 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фото/видео  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материала для видео в соответствии с требованиями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( 5 фото)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Костромина А.О.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20.01.2023;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34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.4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обработка 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фото/для 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видео в специальных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программах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20.01.2023;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6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.5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Подготовка текста к публикации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20.01.2023;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6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.6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Передача материалов фото/</a:t>
                      </a:r>
                      <a:r>
                        <a:rPr lang="ru-RU" sz="800" dirty="0" err="1">
                          <a:latin typeface="Times New Roman"/>
                          <a:ea typeface="Calibri"/>
                          <a:cs typeface="Times New Roman"/>
                        </a:rPr>
                        <a:t>видео+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 текст) ответственному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 20.01.2023;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71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r>
                        <a:rPr lang="ru-RU" sz="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Неудовлетворённость родителей (законных представителей) информированием об образовательных событиях на сайте, в сообществе о деятельности МДОУ «ДС «Сказка» г.Катав-Ивановска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7.1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7.2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Разработка образца и своевременное, чёткое донесение информации до родителей.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Возможность 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делать электронный вариант новостей на компьютере, </a:t>
                      </a: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телефоне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Костромина А.О.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воспитатель  Куликова Н.В.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 Белобородова О.В.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Костромина А.О.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</a:t>
                      </a: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20.01.2023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20.01.2022;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27.01.2022;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03.02.2022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Вся информация об образовательных событиях деятельности на сайте, в сообществе МДОУ «ДС «Сказка» г.Катав-Ивановска»  размещается своевременно, без опозданий и задержки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Передача материалов по электронным формам связи.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Разработан единый сетевой ресурс взаимодействия лиц ответственных за подготовку информации.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75" marR="539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Calibri"/>
                          <a:cs typeface="Times New Roman"/>
                        </a:rPr>
                        <a:t>7.3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Отсутствие педагога/</a:t>
                      </a:r>
                      <a:r>
                        <a:rPr lang="ru-RU" sz="8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ru-RU" sz="800" dirty="0">
                          <a:latin typeface="Times New Roman"/>
                          <a:ea typeface="Calibri"/>
                          <a:cs typeface="Times New Roman"/>
                        </a:rPr>
                        <a:t>Больничный лист, учебный отпуск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Calibri"/>
                          <a:cs typeface="Times New Roman"/>
                        </a:rPr>
                        <a:t>30.01.2022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Сформирован резерв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66" marR="177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мероприятий по реализации проекта 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«Оптимизация процесса публикации информационных материалов об образовательных событиях МДОУ «ДС «Сказка» г.Катав-Ивановска» в сети Интернет»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58"/>
            <a:ext cx="586414" cy="6088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4201966" cy="3204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71538" y="1357298"/>
          <a:ext cx="7358114" cy="3714776"/>
        </p:xfrm>
        <a:graphic>
          <a:graphicData uri="http://schemas.openxmlformats.org/drawingml/2006/table">
            <a:tbl>
              <a:tblPr/>
              <a:tblGrid>
                <a:gridCol w="208812"/>
                <a:gridCol w="3090607"/>
                <a:gridCol w="1842815"/>
                <a:gridCol w="628747"/>
                <a:gridCol w="1587133"/>
              </a:tblGrid>
              <a:tr h="3714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Анализ и оценка достижения целевых показателей проекта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и.о. заведующего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Решетникова О.Н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ст. воспитатель  Куликова Н.В.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воспитатели: Белобородова О.В.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Костромина А.О.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муз. руководитель Белянкина Н.Е.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учитель-логопед Соколова Н.Н.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31.01.202</a:t>
                      </a:r>
                      <a:r>
                        <a:rPr lang="en-US" sz="9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-06.02.2023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Своевременное  и актуальное опубликование информации об образовательных  событиях на сайте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 образовательных  событиях на сайте, в сообществе  способствует повышению эффективности образовательного процесса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о деятельности МДОУ «ДС  «Сказка» г.Катав-Ивановска»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сократилось 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2 дней до 1  дня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 стандарт размещения информации, необходимость реализации принципа открытости об образовательных событиях.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3833" marR="33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57158" y="5286388"/>
            <a:ext cx="828680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0325" algn="l"/>
                <a:tab pos="6931025" algn="r"/>
              </a:tabLst>
            </a:pPr>
            <a:r>
              <a:rPr kumimoji="0" lang="ru-RU" sz="13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И. о заведующего 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ru-RU" sz="13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О.Н. Решетникова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444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User\Desktop\фото карточки проекта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356"/>
            <a:ext cx="771530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60944912"/>
      </p:ext>
    </p:extLst>
  </p:cSld>
  <p:clrMapOvr>
    <a:masterClrMapping/>
  </p:clrMapOvr>
  <p:transition advTm="926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7484" y="623731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1142976" y="642917"/>
            <a:ext cx="7948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Команда проекта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42852"/>
            <a:ext cx="892971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Команда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пКоманд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Руководитель и команда проекта</a:t>
            </a:r>
          </a:p>
        </p:txBody>
      </p:sp>
      <p:sp>
        <p:nvSpPr>
          <p:cNvPr id="12" name="CustomShape 2"/>
          <p:cNvSpPr/>
          <p:nvPr/>
        </p:nvSpPr>
        <p:spPr>
          <a:xfrm>
            <a:off x="250920" y="1071546"/>
            <a:ext cx="8635680" cy="2312454"/>
          </a:xfrm>
          <a:prstGeom prst="rect">
            <a:avLst/>
          </a:prstGeom>
          <a:solidFill>
            <a:srgbClr val="FFFFFF"/>
          </a:solidFill>
          <a:ln w="25560">
            <a:solidFill>
              <a:srgbClr val="9BBB5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CustomShape 1"/>
          <p:cNvSpPr/>
          <p:nvPr/>
        </p:nvSpPr>
        <p:spPr>
          <a:xfrm>
            <a:off x="142844" y="3429000"/>
            <a:ext cx="9001156" cy="2747432"/>
          </a:xfrm>
          <a:prstGeom prst="rect">
            <a:avLst/>
          </a:prstGeom>
          <a:solidFill>
            <a:srgbClr val="FFFFFF"/>
          </a:solidFill>
          <a:ln w="25560">
            <a:solidFill>
              <a:srgbClr val="9BBB5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7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90504" cy="7593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Заголовок 1"/>
          <p:cNvSpPr txBox="1">
            <a:spLocks/>
          </p:cNvSpPr>
          <p:nvPr/>
        </p:nvSpPr>
        <p:spPr>
          <a:xfrm>
            <a:off x="857225" y="142853"/>
            <a:ext cx="2357454" cy="28575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Челябинская область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9" name="CustomShape 4"/>
          <p:cNvSpPr/>
          <p:nvPr/>
        </p:nvSpPr>
        <p:spPr>
          <a:xfrm>
            <a:off x="357158" y="2000240"/>
            <a:ext cx="5072098" cy="1357322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Команда проекта:</a:t>
            </a:r>
          </a:p>
          <a:p>
            <a:pPr>
              <a:lnSpc>
                <a:spcPct val="100000"/>
              </a:lnSpc>
            </a:pPr>
            <a:r>
              <a:rPr lang="ru-RU" sz="1400" b="1" strike="noStrike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Куликова Наталия Валерьевна, старший воспитатель</a:t>
            </a:r>
          </a:p>
          <a:p>
            <a:pPr>
              <a:lnSpc>
                <a:spcPct val="100000"/>
              </a:lnSpc>
            </a:pPr>
            <a:r>
              <a:rPr lang="ru-RU" sz="1400" b="1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Белянкина Наталия Евгеньевна, музыкальный руководитель</a:t>
            </a:r>
          </a:p>
          <a:p>
            <a:pPr>
              <a:lnSpc>
                <a:spcPct val="100000"/>
              </a:lnSpc>
            </a:pPr>
            <a:r>
              <a:rPr lang="ru-RU" sz="1400" b="1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Соколова Наталья Николаевна, учитель-логопед</a:t>
            </a:r>
          </a:p>
          <a:p>
            <a:pPr>
              <a:lnSpc>
                <a:spcPct val="100000"/>
              </a:lnSpc>
            </a:pPr>
            <a:r>
              <a:rPr lang="ru-RU" sz="1400" b="1" strike="noStrike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Белобородова Ольга Викторовна, воспитатель</a:t>
            </a:r>
          </a:p>
          <a:p>
            <a:pPr>
              <a:lnSpc>
                <a:spcPct val="100000"/>
              </a:lnSpc>
            </a:pPr>
            <a:r>
              <a:rPr lang="ru-RU" sz="1400" b="1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Костромина Алёна Олеговна, воспитатель </a:t>
            </a:r>
            <a:endParaRPr lang="ru-RU" sz="14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" name="Рисунок 19" descr="Куликова Наталия Валерьевна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714752"/>
            <a:ext cx="171451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фото сотрудн\белянкина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3714752"/>
            <a:ext cx="15716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Соколова Наталья Николаевна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3714752"/>
            <a:ext cx="164307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" descr="D:\фото сотрудн\белобородова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43570" y="3714752"/>
            <a:ext cx="1547823" cy="2464612"/>
          </a:xfrm>
          <a:prstGeom prst="rect">
            <a:avLst/>
          </a:prstGeom>
          <a:noFill/>
        </p:spPr>
      </p:pic>
      <p:pic>
        <p:nvPicPr>
          <p:cNvPr id="24" name="Рисунок 23" descr="Костромина Алена Олеговна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29520" y="3643314"/>
            <a:ext cx="150019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фото сотрудн\Polish_20210630_120445309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43768" y="1285860"/>
            <a:ext cx="1500198" cy="2000264"/>
          </a:xfrm>
          <a:prstGeom prst="rect">
            <a:avLst/>
          </a:prstGeom>
          <a:noFill/>
        </p:spPr>
      </p:pic>
      <p:sp>
        <p:nvSpPr>
          <p:cNvPr id="25" name="CustomShape 4"/>
          <p:cNvSpPr/>
          <p:nvPr/>
        </p:nvSpPr>
        <p:spPr>
          <a:xfrm>
            <a:off x="428596" y="1142984"/>
            <a:ext cx="4643470" cy="785818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Руководитель  проекта-</a:t>
            </a:r>
          </a:p>
          <a:p>
            <a:pPr>
              <a:lnSpc>
                <a:spcPct val="100000"/>
              </a:lnSpc>
            </a:pPr>
            <a:r>
              <a:rPr lang="ru-RU" sz="1400" b="1" strike="noStrike" spc="-1" dirty="0" smtClean="0"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Решетникова Ольга Николаевна, и.о. заведующего</a:t>
            </a:r>
            <a:endParaRPr lang="ru-RU" sz="14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944912"/>
      </p:ext>
    </p:extLst>
  </p:cSld>
  <p:clrMapOvr>
    <a:masterClrMapping/>
  </p:clrMapOvr>
  <p:transition advTm="990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1285861"/>
            <a:ext cx="50720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«Приказ об открытии   проекта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6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Челябинская область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C:\Users\User\Desktop\IMG_612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785926"/>
            <a:ext cx="35719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1285861"/>
            <a:ext cx="50720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«Стенд по проекту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6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Челябинская область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C:\Users\User\Desktop\IMG_6246.jpg"/>
          <p:cNvPicPr/>
          <p:nvPr/>
        </p:nvPicPr>
        <p:blipFill>
          <a:blip r:embed="rId3"/>
          <a:srcRect t="28906"/>
          <a:stretch>
            <a:fillRect/>
          </a:stretch>
        </p:blipFill>
        <p:spPr bwMode="auto">
          <a:xfrm>
            <a:off x="2357422" y="1643050"/>
            <a:ext cx="45720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889166" y="1143000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1</a:t>
            </a:r>
            <a:r>
              <a:rPr lang="ru-RU" sz="1200" b="1" dirty="0"/>
              <a:t> </a:t>
            </a: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500813"/>
            <a:ext cx="347662" cy="285750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2326838" y="3861048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79" name="TextBox 48"/>
          <p:cNvSpPr txBox="1">
            <a:spLocks noChangeArrowheads="1"/>
          </p:cNvSpPr>
          <p:nvPr/>
        </p:nvSpPr>
        <p:spPr bwMode="auto">
          <a:xfrm>
            <a:off x="250825" y="6500813"/>
            <a:ext cx="46085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 протекания процесса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16ч. 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4" name="Таблица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3715057"/>
              </p:ext>
            </p:extLst>
          </p:nvPr>
        </p:nvGraphicFramePr>
        <p:xfrm>
          <a:off x="483844" y="1603534"/>
          <a:ext cx="1751856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Руководитель</a:t>
                      </a: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ДОУ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Поручение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 размещении информации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89" name="Таблица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3936723"/>
              </p:ext>
            </p:extLst>
          </p:nvPr>
        </p:nvGraphicFramePr>
        <p:xfrm>
          <a:off x="4929190" y="4968276"/>
          <a:ext cx="3929090" cy="188973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29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66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1.Отсутствие</a:t>
                      </a:r>
                      <a:r>
                        <a:rPr lang="ru-RU" altLang="ru-RU" sz="1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стандарта размещения информации.</a:t>
                      </a:r>
                      <a:r>
                        <a:rPr lang="ru-RU" alt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2.Разное стилевое оформление текстовой и видео информации. 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9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3.Плановая дата  предоставления ответа не отслеживается. 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59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Большие временные затраты при подготовке публикации.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Большое количество обрабатываемых материалов.</a:t>
                      </a:r>
                      <a:endParaRPr lang="ru-RU" altLang="ru-RU" sz="1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lang="ru-RU" altLang="ru-RU" sz="10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Временные потери при загрузке файлов с большим объёмом.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0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7.Отсутствие педагога.</a:t>
                      </a:r>
                      <a:endParaRPr lang="ru-RU" altLang="ru-RU" sz="1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8. </a:t>
                      </a:r>
                      <a:r>
                        <a:rPr lang="ru-RU" alt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есвоевременное опубликование информации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 образовательных событиях на сайте, в сообществе.</a:t>
                      </a:r>
                      <a:endParaRPr lang="ru-RU" alt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79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1" name="Прямоугольник 60"/>
          <p:cNvSpPr/>
          <p:nvPr/>
        </p:nvSpPr>
        <p:spPr>
          <a:xfrm>
            <a:off x="142875" y="1501631"/>
            <a:ext cx="231794" cy="137333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4500562" y="4968296"/>
            <a:ext cx="288032" cy="1512168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15406" name="Прямоугольник 54"/>
          <p:cNvSpPr>
            <a:spLocks noChangeArrowheads="1"/>
          </p:cNvSpPr>
          <p:nvPr/>
        </p:nvSpPr>
        <p:spPr bwMode="auto">
          <a:xfrm>
            <a:off x="5437801" y="4692794"/>
            <a:ext cx="3457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</p:txBody>
      </p:sp>
      <p:sp>
        <p:nvSpPr>
          <p:cNvPr id="70" name="Пятно 1 60"/>
          <p:cNvSpPr/>
          <p:nvPr/>
        </p:nvSpPr>
        <p:spPr>
          <a:xfrm>
            <a:off x="214282" y="100010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84" name="Пятно 1 60"/>
          <p:cNvSpPr/>
          <p:nvPr/>
        </p:nvSpPr>
        <p:spPr>
          <a:xfrm>
            <a:off x="2643174" y="928670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02" name="Пятно 1 60"/>
          <p:cNvSpPr/>
          <p:nvPr/>
        </p:nvSpPr>
        <p:spPr>
          <a:xfrm>
            <a:off x="6500826" y="1142984"/>
            <a:ext cx="644525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04" name="Пятно 1 60"/>
          <p:cNvSpPr/>
          <p:nvPr/>
        </p:nvSpPr>
        <p:spPr>
          <a:xfrm>
            <a:off x="1928794" y="1000108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4514" y="35718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Прямоугольник 5"/>
          <p:cNvSpPr>
            <a:spLocks noChangeArrowheads="1"/>
          </p:cNvSpPr>
          <p:nvPr/>
        </p:nvSpPr>
        <p:spPr bwMode="auto">
          <a:xfrm>
            <a:off x="250379" y="142852"/>
            <a:ext cx="88936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текущего состояния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9" name="Таблица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13353511"/>
              </p:ext>
            </p:extLst>
          </p:nvPr>
        </p:nvGraphicFramePr>
        <p:xfrm>
          <a:off x="2740598" y="1603534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Сотрудники ДОУ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Сбор и подготовка информации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10ч.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0" name="Таблица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766540"/>
              </p:ext>
            </p:extLst>
          </p:nvPr>
        </p:nvGraphicFramePr>
        <p:xfrm>
          <a:off x="4889426" y="1603534"/>
          <a:ext cx="1751856" cy="147216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Сотрудники ДОУ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Передача информации старшему воспитателю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шага</a:t>
                      </a:r>
                    </a:p>
                    <a:p>
                      <a:pPr algn="ctr"/>
                      <a:endParaRPr lang="ru-RU" sz="1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1" name="Таблица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5982518"/>
              </p:ext>
            </p:extLst>
          </p:nvPr>
        </p:nvGraphicFramePr>
        <p:xfrm>
          <a:off x="6985306" y="1643238"/>
          <a:ext cx="1751856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Отбор, обработка и редактирование информации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2ч.</a:t>
                      </a:r>
                      <a:endParaRPr lang="ru-RU" sz="1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3" name="Таблица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6211957"/>
              </p:ext>
            </p:extLst>
          </p:nvPr>
        </p:nvGraphicFramePr>
        <p:xfrm>
          <a:off x="411154" y="3419947"/>
          <a:ext cx="1751856" cy="131976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Отправка информации руководителю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5" name="Таблица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4984313"/>
              </p:ext>
            </p:extLst>
          </p:nvPr>
        </p:nvGraphicFramePr>
        <p:xfrm>
          <a:off x="2748706" y="3424705"/>
          <a:ext cx="1751856" cy="14173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Руководитель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Проверка и отправка информации на доработку 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1ч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6" name="Таблица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1402583"/>
              </p:ext>
            </p:extLst>
          </p:nvPr>
        </p:nvGraphicFramePr>
        <p:xfrm>
          <a:off x="4921575" y="3474370"/>
          <a:ext cx="1751856" cy="142250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4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714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Исправление ошибок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379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2ч</a:t>
                      </a:r>
                      <a:endParaRPr lang="ru-RU" sz="1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7" name="Таблица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9923579"/>
              </p:ext>
            </p:extLst>
          </p:nvPr>
        </p:nvGraphicFramePr>
        <p:xfrm>
          <a:off x="6985306" y="3442105"/>
          <a:ext cx="1751856" cy="14173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76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Повторная отправка информации руководителю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8" name="Таблица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3021596"/>
              </p:ext>
            </p:extLst>
          </p:nvPr>
        </p:nvGraphicFramePr>
        <p:xfrm>
          <a:off x="357158" y="5000636"/>
          <a:ext cx="1751856" cy="1584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76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Руководитель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Проверка и отправка информации старшему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воспитателю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09" name="Таблица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1919184"/>
              </p:ext>
            </p:extLst>
          </p:nvPr>
        </p:nvGraphicFramePr>
        <p:xfrm>
          <a:off x="2573274" y="5259087"/>
          <a:ext cx="1751856" cy="12496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7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</a:p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393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Размещение информации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936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10" name="Прямоугольник 109"/>
          <p:cNvSpPr/>
          <p:nvPr/>
        </p:nvSpPr>
        <p:spPr>
          <a:xfrm>
            <a:off x="3275856" y="1122217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2</a:t>
            </a:r>
            <a:r>
              <a:rPr lang="ru-RU" sz="1200" b="1" dirty="0"/>
              <a:t> 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5357818" y="1071546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3</a:t>
            </a:r>
            <a:r>
              <a:rPr lang="ru-RU" sz="1200" b="1" dirty="0"/>
              <a:t> </a:t>
            </a:r>
          </a:p>
        </p:txBody>
      </p:sp>
      <p:sp>
        <p:nvSpPr>
          <p:cNvPr id="112" name="Прямоугольник 111"/>
          <p:cNvSpPr/>
          <p:nvPr/>
        </p:nvSpPr>
        <p:spPr>
          <a:xfrm>
            <a:off x="7520770" y="1134413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ШАГ4</a:t>
            </a:r>
            <a:r>
              <a:rPr lang="ru-RU" sz="1200" b="1" dirty="0"/>
              <a:t> 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1041565" y="299695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5</a:t>
            </a:r>
            <a:r>
              <a:rPr lang="ru-RU" sz="1200" b="1" dirty="0"/>
              <a:t> 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3275856" y="300132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6</a:t>
            </a:r>
            <a:r>
              <a:rPr lang="ru-RU" sz="1200" b="1" dirty="0"/>
              <a:t> 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5562187" y="3071810"/>
            <a:ext cx="581450" cy="289875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7</a:t>
            </a:r>
            <a:r>
              <a:rPr lang="ru-RU" sz="1200" b="1" dirty="0"/>
              <a:t> 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7520770" y="299695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8</a:t>
            </a:r>
            <a:r>
              <a:rPr lang="ru-RU" sz="1200" b="1" dirty="0"/>
              <a:t> 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1041565" y="4716318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9</a:t>
            </a:r>
            <a:r>
              <a:rPr lang="ru-RU" sz="1200" b="1" dirty="0"/>
              <a:t> 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3275855" y="4788114"/>
            <a:ext cx="720081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10</a:t>
            </a:r>
            <a:r>
              <a:rPr lang="ru-RU" sz="1200" b="1" dirty="0"/>
              <a:t> </a:t>
            </a:r>
          </a:p>
        </p:txBody>
      </p:sp>
      <p:sp>
        <p:nvSpPr>
          <p:cNvPr id="119" name="Стрелка вправо 118"/>
          <p:cNvSpPr/>
          <p:nvPr/>
        </p:nvSpPr>
        <p:spPr>
          <a:xfrm>
            <a:off x="4548528" y="1999692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0" name="Стрелка вправо 119"/>
          <p:cNvSpPr/>
          <p:nvPr/>
        </p:nvSpPr>
        <p:spPr>
          <a:xfrm>
            <a:off x="6679001" y="1999692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1" name="Стрелка вправо 120"/>
          <p:cNvSpPr/>
          <p:nvPr/>
        </p:nvSpPr>
        <p:spPr>
          <a:xfrm>
            <a:off x="2345023" y="1999692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" name="Стрелка вправо 121"/>
          <p:cNvSpPr/>
          <p:nvPr/>
        </p:nvSpPr>
        <p:spPr>
          <a:xfrm>
            <a:off x="4548528" y="3861048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3" name="Стрелка вправо 122"/>
          <p:cNvSpPr/>
          <p:nvPr/>
        </p:nvSpPr>
        <p:spPr>
          <a:xfrm>
            <a:off x="6679001" y="3906738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4" name="Стрелка вправо 123"/>
          <p:cNvSpPr/>
          <p:nvPr/>
        </p:nvSpPr>
        <p:spPr>
          <a:xfrm>
            <a:off x="2212459" y="5535774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Пятно 1 60"/>
          <p:cNvSpPr/>
          <p:nvPr/>
        </p:nvSpPr>
        <p:spPr>
          <a:xfrm>
            <a:off x="4857752" y="3000372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Пятно 1 60"/>
          <p:cNvSpPr/>
          <p:nvPr/>
        </p:nvSpPr>
        <p:spPr>
          <a:xfrm>
            <a:off x="428596" y="2928934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Пятно 1 60"/>
          <p:cNvSpPr/>
          <p:nvPr/>
        </p:nvSpPr>
        <p:spPr>
          <a:xfrm>
            <a:off x="8286776" y="1071546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857224" y="357166"/>
            <a:ext cx="7215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Оптимизация  процесса публикации информационных материалов об образовательных событиях МДОУ «ДС «Сказка» в  сети Интернет»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90504" cy="7593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Пятно 1 60"/>
          <p:cNvSpPr/>
          <p:nvPr/>
        </p:nvSpPr>
        <p:spPr>
          <a:xfrm>
            <a:off x="4071934" y="100010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7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" name="Пятно 1 60"/>
          <p:cNvSpPr/>
          <p:nvPr/>
        </p:nvSpPr>
        <p:spPr>
          <a:xfrm>
            <a:off x="1857356" y="2928934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4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Пятно 1 60"/>
          <p:cNvSpPr/>
          <p:nvPr/>
        </p:nvSpPr>
        <p:spPr>
          <a:xfrm>
            <a:off x="4000496" y="2857496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4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Пятно 1 60"/>
          <p:cNvSpPr/>
          <p:nvPr/>
        </p:nvSpPr>
        <p:spPr>
          <a:xfrm>
            <a:off x="8143900" y="3000372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Пятно 1 60"/>
          <p:cNvSpPr/>
          <p:nvPr/>
        </p:nvSpPr>
        <p:spPr>
          <a:xfrm>
            <a:off x="6929454" y="2857496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5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Пятно 1 60"/>
          <p:cNvSpPr/>
          <p:nvPr/>
        </p:nvSpPr>
        <p:spPr>
          <a:xfrm>
            <a:off x="2571736" y="2857496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" name="Пятно 1 60"/>
          <p:cNvSpPr/>
          <p:nvPr/>
        </p:nvSpPr>
        <p:spPr>
          <a:xfrm>
            <a:off x="6286512" y="2928934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4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" name="Пятно 1 60"/>
          <p:cNvSpPr/>
          <p:nvPr/>
        </p:nvSpPr>
        <p:spPr>
          <a:xfrm>
            <a:off x="4000496" y="4714884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8</a:t>
            </a:r>
          </a:p>
          <a:p>
            <a:pPr algn="ctr">
              <a:defRPr/>
            </a:pP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advTm="9967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53657786"/>
              </p:ext>
            </p:extLst>
          </p:nvPr>
        </p:nvGraphicFramePr>
        <p:xfrm>
          <a:off x="285720" y="857231"/>
          <a:ext cx="8572560" cy="5818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0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963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954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386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5524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Отсутствие стандарта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  размещения информации,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разное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 стилевое оформление текстовой и видео информации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 pitchFamily="2" charset="-52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 pitchFamily="2" charset="-52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Плановая дата  предоставления ответа не отслеживается</a:t>
                      </a:r>
                    </a:p>
                    <a:p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Большое количество обрабатываемых материалов, избыточность информации, подробное обсуждение мероприятия.</a:t>
                      </a:r>
                    </a:p>
                    <a:p>
                      <a:pPr algn="just"/>
                      <a:endParaRPr lang="ru-RU" alt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Временные потери при загрузке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 файлов с большим объёмом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" charset="-52"/>
                        <a:ea typeface="Calibri" pitchFamily="2" charset="-52"/>
                        <a:cs typeface="Times New Roman" pitchFamily="1" charset="-52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Большие временные затраты при подготовке публикации.</a:t>
                      </a: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>
                        <a:buNone/>
                        <a:defRPr lang="ru-RU" sz="12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педагога/ несвоевременное опубликование информации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 образовательных событиях на сайте, в сообществе (о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тсутствие материала для публикаций)/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 pitchFamily="2" charset="-52"/>
                        <a:cs typeface="Times New Roman" pitchFamily="18" charset="0"/>
                      </a:endParaRPr>
                    </a:p>
                  </a:txBody>
                  <a:tcPr marL="91427" marR="91427" marT="45735" marB="45735">
                    <a:solidFill>
                      <a:srgbClr val="ADD1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Материал не соответствует ожиданиям руководства.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Неопределенные сроки предоставления отчета по мероприятиям</a:t>
                      </a: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навыков у педагога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Отсутствие единых требований к техническим характеристикам файлов, изображений, видео.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ременные потери, отсутствие ограничений на количество и размер.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Больничный лист, учебный отпуск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39" marB="45739">
                    <a:solidFill>
                      <a:srgbClr val="ADD1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ru-RU" sz="12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b="1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Разработан</a:t>
                      </a:r>
                      <a:r>
                        <a:rPr lang="ru-RU" b="1" baseline="0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 стандарт</a:t>
                      </a:r>
                      <a:r>
                        <a:rPr lang="ru-RU" b="1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2" charset="-52"/>
                          <a:cs typeface="Times New Roman" pitchFamily="18" charset="0"/>
                        </a:rPr>
                        <a:t>размещения информации</a:t>
                      </a:r>
                      <a:r>
                        <a:rPr lang="ru-RU" b="1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,</a:t>
                      </a:r>
                      <a:r>
                        <a:rPr lang="ru-RU" b="1" baseline="0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 п</a:t>
                      </a:r>
                      <a:r>
                        <a:rPr lang="ru-RU" b="1" dirty="0" smtClean="0">
                          <a:latin typeface="Times New Roman" pitchFamily="1" charset="-52"/>
                          <a:ea typeface="Calibri" pitchFamily="2" charset="-52"/>
                          <a:cs typeface="Times New Roman" pitchFamily="1" charset="-52"/>
                        </a:rPr>
                        <a:t>роработаны рекомендации по единому стилю оформления.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Утверждён шаблон для размещения информации на сайте.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ru-RU" sz="1200" b="0">
                          <a:solidFill>
                            <a:srgbClr val="000000"/>
                          </a:solidFill>
                        </a:defRPr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ru-RU" sz="12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 план график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предоставления ответа. Время сокращения 1 день (каждую неделю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пятницы).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lvl="0"/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Мозговой штурм «Что делает фото удачным / неудачным».</a:t>
                      </a:r>
                    </a:p>
                    <a:p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«Основы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фотоссесии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/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Установлено программное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обеспечение для создания видеороликов у  ответственного за данный вид работы.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lvl="0"/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Сокращение временных затрат на подготовку публикаций об образовательных событиях ДОУ. Четкое количество фотографий (5 фото с группы)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Снижение брака.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ru-RU" sz="1200" b="0">
                          <a:solidFill>
                            <a:srgbClr val="000000"/>
                          </a:solidFill>
                        </a:defRPr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ru-RU" sz="12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Сформирован резерв. Своевременное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размещение публикаций.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39" marB="45739">
                    <a:solidFill>
                      <a:srgbClr val="ADD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2071670" y="500042"/>
            <a:ext cx="50006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5082" y="384436"/>
            <a:ext cx="6957847" cy="187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4773470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519066" cy="6675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1010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D987F0A-53C7-4A4A-8BA7-E39A8CD592A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8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868918515"/>
              </p:ext>
            </p:extLst>
          </p:nvPr>
        </p:nvGraphicFramePr>
        <p:xfrm>
          <a:off x="123844" y="959978"/>
          <a:ext cx="4500593" cy="518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4786314" y="1285860"/>
            <a:ext cx="3769515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на федеральном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уровне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выявлены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86314" y="2071678"/>
            <a:ext cx="3714776" cy="785818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на региональном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уровне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выявлены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86314" y="2857496"/>
            <a:ext cx="4071966" cy="3357586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Wingdings" pitchFamily="2" charset="2"/>
              <a:buChar char="Ø"/>
              <a:defRPr lang="ru-RU" sz="1200">
                <a:solidFill>
                  <a:srgbClr val="000000"/>
                </a:solidFill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ea typeface="Calibri" pitchFamily="2" charset="-52"/>
                <a:cs typeface="Times New Roman" pitchFamily="18" charset="0"/>
              </a:rPr>
              <a:t>Отсутствие стандарта размещения информации. </a:t>
            </a:r>
          </a:p>
          <a:p>
            <a:pPr>
              <a:buFont typeface="Wingdings" pitchFamily="2" charset="2"/>
              <a:buChar char="Ø"/>
              <a:defRPr lang="ru-RU" sz="1200">
                <a:solidFill>
                  <a:srgbClr val="000000"/>
                </a:solidFill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ea typeface="Calibri" pitchFamily="2" charset="-52"/>
                <a:cs typeface="Times New Roman" pitchFamily="18" charset="0"/>
              </a:rPr>
              <a:t>Разное стилевое оформление текстовой и видео информации.</a:t>
            </a:r>
          </a:p>
          <a:p>
            <a:pPr>
              <a:buFont typeface="Wingdings" pitchFamily="2" charset="2"/>
              <a:buChar char="Ø"/>
              <a:defRPr lang="ru-RU" sz="1200">
                <a:solidFill>
                  <a:srgbClr val="000000"/>
                </a:solidFill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" charset="-52"/>
                <a:ea typeface="Calibri" pitchFamily="2" charset="-52"/>
                <a:cs typeface="Times New Roman" pitchFamily="1" charset="-52"/>
              </a:rPr>
              <a:t>Плановая дата  предоставления ответа не отслеживается</a:t>
            </a:r>
          </a:p>
          <a:p>
            <a:pPr>
              <a:buFont typeface="Wingdings" pitchFamily="2" charset="2"/>
              <a:buChar char="Ø"/>
              <a:defRPr lang="ru-RU" sz="1200">
                <a:solidFill>
                  <a:srgbClr val="000000"/>
                </a:solidFill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Большое количество обрабатываемых материалов, избыточность информации.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ea typeface="Calibri" pitchFamily="2" charset="-52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ea typeface="Calibri" pitchFamily="2" charset="-52"/>
                <a:cs typeface="Times New Roman" pitchFamily="18" charset="0"/>
              </a:rPr>
              <a:t>Временные потери при загрузке файлов с большим объёмом.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Большие временные затраты при подготовке публикации.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педагога.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Необходимость реализации принципа открытости об  образовательных событиях.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но 1 60"/>
          <p:cNvSpPr/>
          <p:nvPr/>
        </p:nvSpPr>
        <p:spPr>
          <a:xfrm>
            <a:off x="857224" y="4572008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1643042" y="4572008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4" name="Пятно 1 60"/>
          <p:cNvSpPr/>
          <p:nvPr/>
        </p:nvSpPr>
        <p:spPr>
          <a:xfrm>
            <a:off x="2357422" y="4572008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084414" y="179609"/>
            <a:ext cx="4844908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443" y="522303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976" y="657266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5"/>
          <p:cNvSpPr>
            <a:spLocks noChangeArrowheads="1"/>
          </p:cNvSpPr>
          <p:nvPr/>
        </p:nvSpPr>
        <p:spPr bwMode="auto">
          <a:xfrm>
            <a:off x="2458318" y="797801"/>
            <a:ext cx="47988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Пирамида  проблем</a:t>
            </a:r>
          </a:p>
        </p:txBody>
      </p:sp>
      <p:sp>
        <p:nvSpPr>
          <p:cNvPr id="20" name="Пятно 1 60"/>
          <p:cNvSpPr/>
          <p:nvPr/>
        </p:nvSpPr>
        <p:spPr>
          <a:xfrm>
            <a:off x="3143240" y="4572008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21" name="Пятно 1 60"/>
          <p:cNvSpPr/>
          <p:nvPr/>
        </p:nvSpPr>
        <p:spPr>
          <a:xfrm>
            <a:off x="642910" y="550070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5</a:t>
            </a:r>
          </a:p>
        </p:txBody>
      </p:sp>
      <p:pic>
        <p:nvPicPr>
          <p:cNvPr id="22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ятно 1 60"/>
          <p:cNvSpPr/>
          <p:nvPr/>
        </p:nvSpPr>
        <p:spPr>
          <a:xfrm>
            <a:off x="1571604" y="550070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Пятно 1 60"/>
          <p:cNvSpPr/>
          <p:nvPr/>
        </p:nvSpPr>
        <p:spPr>
          <a:xfrm>
            <a:off x="2500298" y="550070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 smtClean="0">
                <a:solidFill>
                  <a:schemeClr val="bg1"/>
                </a:solidFill>
                <a:cs typeface="Arial" pitchFamily="34" charset="0"/>
              </a:rPr>
              <a:t>7</a:t>
            </a:r>
            <a:endParaRPr lang="ru-RU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Пятно 1 60"/>
          <p:cNvSpPr/>
          <p:nvPr/>
        </p:nvSpPr>
        <p:spPr>
          <a:xfrm>
            <a:off x="3428992" y="550070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8</a:t>
            </a:r>
          </a:p>
        </p:txBody>
      </p:sp>
    </p:spTree>
  </p:cSld>
  <p:clrMapOvr>
    <a:masterClrMapping/>
  </p:clrMapOvr>
  <p:transition advTm="959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0970D5C5-FB1B-4607-B94D-242D9579A688}" type="slidenum">
              <a:rPr lang="ru-RU" b="1" smtClean="0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9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446" name="TextBox 48"/>
          <p:cNvSpPr txBox="1">
            <a:spLocks noChangeArrowheads="1"/>
          </p:cNvSpPr>
          <p:nvPr/>
        </p:nvSpPr>
        <p:spPr bwMode="auto">
          <a:xfrm>
            <a:off x="200074" y="5656022"/>
            <a:ext cx="4714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протекания процесса –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ч.</a:t>
            </a:r>
            <a:r>
              <a:rPr lang="ru-RU" sz="1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286380" y="5345832"/>
            <a:ext cx="288032" cy="1512168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188245" y="2471272"/>
            <a:ext cx="251520" cy="1224136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7483" y="493527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5"/>
          <p:cNvSpPr>
            <a:spLocks noChangeArrowheads="1"/>
          </p:cNvSpPr>
          <p:nvPr/>
        </p:nvSpPr>
        <p:spPr bwMode="auto">
          <a:xfrm>
            <a:off x="0" y="571480"/>
            <a:ext cx="88936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Карта целевого состояния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2165612"/>
              </p:ext>
            </p:extLst>
          </p:nvPr>
        </p:nvGraphicFramePr>
        <p:xfrm>
          <a:off x="578941" y="2525881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Руководитель ДОУ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Производимое действие</a:t>
                      </a: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1043608" y="2000249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1</a:t>
            </a:r>
            <a:r>
              <a:rPr lang="ru-RU" sz="1200" b="1" dirty="0"/>
              <a:t> 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2397976" y="2924944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4472807"/>
              </p:ext>
            </p:extLst>
          </p:nvPr>
        </p:nvGraphicFramePr>
        <p:xfrm>
          <a:off x="2824550" y="2528786"/>
          <a:ext cx="1751856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Сотрудники ДОУ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Сбор, подготовка информации передача старшему воспитателю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5ч.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5970334"/>
              </p:ext>
            </p:extLst>
          </p:nvPr>
        </p:nvGraphicFramePr>
        <p:xfrm>
          <a:off x="5143504" y="2357430"/>
          <a:ext cx="1751856" cy="14347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отбор, обработка и редактирование, отправка информации  руководителю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2ч.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0529518"/>
              </p:ext>
            </p:extLst>
          </p:nvPr>
        </p:nvGraphicFramePr>
        <p:xfrm>
          <a:off x="1384548" y="4176384"/>
          <a:ext cx="1751856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Руководитель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Проверка и отправка информации старшему воспитателю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6732297"/>
              </p:ext>
            </p:extLst>
          </p:nvPr>
        </p:nvGraphicFramePr>
        <p:xfrm>
          <a:off x="3700478" y="4155979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Старший воспитатель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Размещение информации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7" name="Стрелка вправо 36"/>
          <p:cNvSpPr/>
          <p:nvPr/>
        </p:nvSpPr>
        <p:spPr>
          <a:xfrm>
            <a:off x="4644008" y="2975254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>
            <a:off x="6876256" y="2972224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>
            <a:off x="989372" y="4509120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3203848" y="4661520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62200" y="2000249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2</a:t>
            </a:r>
            <a:r>
              <a:rPr lang="ru-RU" sz="1200" b="1" dirty="0"/>
              <a:t>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643570" y="192880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3</a:t>
            </a:r>
            <a:r>
              <a:rPr lang="ru-RU" sz="1200" b="1" dirty="0"/>
              <a:t>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934046" y="3769004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4</a:t>
            </a:r>
            <a:r>
              <a:rPr lang="ru-RU" sz="1200" b="1" dirty="0"/>
              <a:t> 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318828" y="3749955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5</a:t>
            </a:r>
            <a:r>
              <a:rPr lang="ru-RU" sz="1200" b="1" dirty="0"/>
              <a:t> </a:t>
            </a:r>
          </a:p>
        </p:txBody>
      </p:sp>
      <p:sp>
        <p:nvSpPr>
          <p:cNvPr id="45" name="Облако 44">
            <a:extLst>
              <a:ext uri="{FF2B5EF4-FFF2-40B4-BE49-F238E27FC236}">
                <a16:creationId xmlns:a16="http://schemas.microsoft.com/office/drawing/2014/main" xmlns="" id="{9ACCF01B-3199-413F-BB8D-FAEC7F3795E3}"/>
              </a:ext>
            </a:extLst>
          </p:cNvPr>
          <p:cNvSpPr/>
          <p:nvPr/>
        </p:nvSpPr>
        <p:spPr>
          <a:xfrm>
            <a:off x="1785918" y="2000240"/>
            <a:ext cx="677993" cy="328831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</a:t>
            </a:r>
          </a:p>
        </p:txBody>
      </p:sp>
      <p:sp>
        <p:nvSpPr>
          <p:cNvPr id="46" name="Облако 45">
            <a:extLst>
              <a:ext uri="{FF2B5EF4-FFF2-40B4-BE49-F238E27FC236}">
                <a16:creationId xmlns:a16="http://schemas.microsoft.com/office/drawing/2014/main" xmlns="" id="{E460C5E6-5047-4C75-8C7B-4DE90D77B07D}"/>
              </a:ext>
            </a:extLst>
          </p:cNvPr>
          <p:cNvSpPr/>
          <p:nvPr/>
        </p:nvSpPr>
        <p:spPr>
          <a:xfrm>
            <a:off x="2714612" y="2000240"/>
            <a:ext cx="674770" cy="318720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</a:t>
            </a:r>
          </a:p>
        </p:txBody>
      </p:sp>
      <p:sp>
        <p:nvSpPr>
          <p:cNvPr id="47" name="Облако 46">
            <a:extLst>
              <a:ext uri="{FF2B5EF4-FFF2-40B4-BE49-F238E27FC236}">
                <a16:creationId xmlns:a16="http://schemas.microsoft.com/office/drawing/2014/main" xmlns="" id="{7710A555-C240-441B-877A-74BA51DF6CA7}"/>
              </a:ext>
            </a:extLst>
          </p:cNvPr>
          <p:cNvSpPr/>
          <p:nvPr/>
        </p:nvSpPr>
        <p:spPr>
          <a:xfrm>
            <a:off x="4143372" y="2000240"/>
            <a:ext cx="631935" cy="351615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BFCFCEC-6A8A-4879-960C-08B3AEDF6CD5}"/>
              </a:ext>
            </a:extLst>
          </p:cNvPr>
          <p:cNvSpPr txBox="1"/>
          <p:nvPr/>
        </p:nvSpPr>
        <p:spPr>
          <a:xfrm>
            <a:off x="5929322" y="3714752"/>
            <a:ext cx="3214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Предложения по улучшению</a:t>
            </a: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0110333"/>
              </p:ext>
            </p:extLst>
          </p:nvPr>
        </p:nvGraphicFramePr>
        <p:xfrm>
          <a:off x="5643570" y="4127819"/>
          <a:ext cx="3143272" cy="330705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1432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937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Вся информация передается по электронным формам связи.</a:t>
                      </a: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4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временных затрат</a:t>
                      </a:r>
                      <a:r>
                        <a:rPr lang="ru-RU" sz="1100" b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подготовку публикаций об образовательных событиях на сайте , в сообществе.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100" b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Разработан стандарт размещения информации .</a:t>
                      </a: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3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Своевременное  и актуальное опубликование информации об образовательных событиях на сайте, в сообществе.</a:t>
                      </a: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3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Удовлетворённость</a:t>
                      </a:r>
                      <a:r>
                        <a:rPr 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родителей качеством предоставляемых услуг.</a:t>
                      </a:r>
                      <a:r>
                        <a:rPr lang="ru-RU" sz="1100" b="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Повышение</a:t>
                      </a:r>
                      <a:r>
                        <a:rPr lang="ru-RU" sz="1100" b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имиджа ДОУ.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endParaRPr lang="ru-RU" alt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9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</a:tr>
            </a:tbl>
          </a:graphicData>
        </a:graphic>
      </p:graphicFrame>
      <p:sp>
        <p:nvSpPr>
          <p:cNvPr id="52" name="Облако 51">
            <a:extLst>
              <a:ext uri="{FF2B5EF4-FFF2-40B4-BE49-F238E27FC236}">
                <a16:creationId xmlns:a16="http://schemas.microsoft.com/office/drawing/2014/main" xmlns="" id="{7710A555-C240-441B-877A-74BA51DF6CA7}"/>
              </a:ext>
            </a:extLst>
          </p:cNvPr>
          <p:cNvSpPr/>
          <p:nvPr/>
        </p:nvSpPr>
        <p:spPr>
          <a:xfrm>
            <a:off x="5000628" y="3714752"/>
            <a:ext cx="571504" cy="428628"/>
          </a:xfrm>
          <a:prstGeom prst="clou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</a:t>
            </a:r>
          </a:p>
        </p:txBody>
      </p:sp>
      <p:sp>
        <p:nvSpPr>
          <p:cNvPr id="53" name="Облако 52">
            <a:extLst>
              <a:ext uri="{FF2B5EF4-FFF2-40B4-BE49-F238E27FC236}">
                <a16:creationId xmlns:a16="http://schemas.microsoft.com/office/drawing/2014/main" xmlns="" id="{9ACCF01B-3199-413F-BB8D-FAEC7F3795E3}"/>
              </a:ext>
            </a:extLst>
          </p:cNvPr>
          <p:cNvSpPr/>
          <p:nvPr/>
        </p:nvSpPr>
        <p:spPr>
          <a:xfrm>
            <a:off x="3143240" y="4143380"/>
            <a:ext cx="677993" cy="328831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4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42910" y="1071546"/>
            <a:ext cx="77867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Оптимизация  процесса публикации информационных материалов об образовательных  материалов об образовательных событиях МДОУ «ДС «Сказка» в  сети Интернет»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Заголовок 1"/>
          <p:cNvSpPr txBox="1">
            <a:spLocks/>
          </p:cNvSpPr>
          <p:nvPr/>
        </p:nvSpPr>
        <p:spPr>
          <a:xfrm>
            <a:off x="1142976" y="214290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Челябинская область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9562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2442</TotalTime>
  <Words>2027</Words>
  <Application>Microsoft Office PowerPoint</Application>
  <PresentationFormat>Экран (4:3)</PresentationFormat>
  <Paragraphs>618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Челябинская область</vt:lpstr>
      <vt:lpstr>Слайд 2</vt:lpstr>
      <vt:lpstr>Слайд 3</vt:lpstr>
      <vt:lpstr>Слайд 4</vt:lpstr>
      <vt:lpstr>Слайд 5</vt:lpstr>
      <vt:lpstr>Слайд 6</vt:lpstr>
      <vt:lpstr>Челябинская область</vt:lpstr>
      <vt:lpstr>Слайд 8</vt:lpstr>
      <vt:lpstr>Слайд 9</vt:lpstr>
      <vt:lpstr>Слайд 10</vt:lpstr>
      <vt:lpstr>Слайд 11</vt:lpstr>
      <vt:lpstr>План мероприятий по реализации проекта «Оптимизация процесса публикации информационных материалов об образовательных событиях МДОУ «ДС «Сказка» г.Катав-Ивановска» в сети Интернет»</vt:lpstr>
      <vt:lpstr>План мероприятий по реализации проекта «Оптимизация процесса публикации информационных материалов об образовательных событиях МДОУ «ДС «Сказка» г.Катав-Ивановска» в сети Интернет»</vt:lpstr>
      <vt:lpstr>План мероприятий по реализации проекта «Оптимизация процесса публикации информационных материалов об образовательных событиях МДОУ «ДС «Сказка» г.Катав-Ивановска» в сети Интернет»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User</cp:lastModifiedBy>
  <cp:revision>375</cp:revision>
  <cp:lastPrinted>2019-04-25T09:14:46Z</cp:lastPrinted>
  <dcterms:created xsi:type="dcterms:W3CDTF">2018-08-20T14:01:12Z</dcterms:created>
  <dcterms:modified xsi:type="dcterms:W3CDTF">2023-02-09T03:16:36Z</dcterms:modified>
</cp:coreProperties>
</file>