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4" r:id="rId2"/>
    <p:sldId id="306" r:id="rId3"/>
    <p:sldId id="314" r:id="rId4"/>
    <p:sldId id="304" r:id="rId5"/>
    <p:sldId id="303" r:id="rId6"/>
    <p:sldId id="305" r:id="rId7"/>
    <p:sldId id="328" r:id="rId8"/>
    <p:sldId id="332" r:id="rId9"/>
    <p:sldId id="334" r:id="rId10"/>
    <p:sldId id="333" r:id="rId11"/>
    <p:sldId id="335" r:id="rId12"/>
    <p:sldId id="309" r:id="rId13"/>
    <p:sldId id="324" r:id="rId14"/>
    <p:sldId id="338" r:id="rId15"/>
    <p:sldId id="339" r:id="rId16"/>
    <p:sldId id="316" r:id="rId17"/>
    <p:sldId id="315" r:id="rId18"/>
    <p:sldId id="321" r:id="rId19"/>
    <p:sldId id="307" r:id="rId20"/>
    <p:sldId id="318" r:id="rId21"/>
    <p:sldId id="337" r:id="rId2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Rg st="1" end="22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DD1FD"/>
    <a:srgbClr val="9EE0FE"/>
    <a:srgbClr val="A3B2F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6380" autoAdjust="0"/>
  </p:normalViewPr>
  <p:slideViewPr>
    <p:cSldViewPr>
      <p:cViewPr>
        <p:scale>
          <a:sx n="100" d="100"/>
          <a:sy n="100" d="100"/>
        </p:scale>
        <p:origin x="-516" y="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55D918-0D48-44D3-9287-CAE1B93EB64A}" type="doc">
      <dgm:prSet loTypeId="urn:microsoft.com/office/officeart/2005/8/layout/pyramid1" loCatId="pyramid" qsTypeId="urn:microsoft.com/office/officeart/2005/8/quickstyle/simple1" qsCatId="simple" csTypeId="urn:microsoft.com/office/officeart/2005/8/colors/accent4_5" csCatId="accent4" phldr="1"/>
      <dgm:spPr/>
    </dgm:pt>
    <dgm:pt modelId="{F014B99B-BC0F-4D51-AA35-03139CBC5BDF}">
      <dgm:prSet phldrT="[Текст]" custT="1"/>
      <dgm:spPr>
        <a:solidFill>
          <a:srgbClr val="0070C0"/>
        </a:solidFill>
      </dgm:spPr>
      <dgm:t>
        <a:bodyPr/>
        <a:lstStyle/>
        <a:p>
          <a:endParaRPr lang="ru-RU" sz="1200" b="1" dirty="0"/>
        </a:p>
        <a:p>
          <a:endParaRPr lang="ru-RU" sz="1200" b="1" dirty="0"/>
        </a:p>
        <a:p>
          <a:endParaRPr lang="ru-RU" sz="1200" b="1" dirty="0"/>
        </a:p>
        <a:p>
          <a:endParaRPr lang="ru-RU" sz="1200" b="1" dirty="0"/>
        </a:p>
        <a:p>
          <a:r>
            <a:rPr lang="ru-RU" sz="1200" b="1" dirty="0">
              <a:solidFill>
                <a:schemeClr val="tx1"/>
              </a:solidFill>
            </a:rPr>
            <a:t>Федеральный </a:t>
          </a:r>
        </a:p>
        <a:p>
          <a:r>
            <a:rPr lang="ru-RU" sz="1200" b="1" dirty="0" smtClean="0">
              <a:solidFill>
                <a:schemeClr val="tx1"/>
              </a:solidFill>
            </a:rPr>
            <a:t>Уровень Министерство просвещения РФ</a:t>
          </a:r>
          <a:endParaRPr lang="ru-RU" sz="1200" b="1" dirty="0">
            <a:solidFill>
              <a:schemeClr val="tx1"/>
            </a:solidFill>
          </a:endParaRPr>
        </a:p>
      </dgm:t>
    </dgm:pt>
    <dgm:pt modelId="{547044BC-B29A-41C2-9396-2C63C92CED4B}" type="parTrans" cxnId="{DF277F6E-5463-4336-ABDE-6CE9BBB5760E}">
      <dgm:prSet/>
      <dgm:spPr/>
      <dgm:t>
        <a:bodyPr/>
        <a:lstStyle/>
        <a:p>
          <a:endParaRPr lang="ru-RU" b="1"/>
        </a:p>
      </dgm:t>
    </dgm:pt>
    <dgm:pt modelId="{310293B5-AF1E-4EB5-9AC5-576D9AB28450}" type="sibTrans" cxnId="{DF277F6E-5463-4336-ABDE-6CE9BBB5760E}">
      <dgm:prSet/>
      <dgm:spPr/>
      <dgm:t>
        <a:bodyPr/>
        <a:lstStyle/>
        <a:p>
          <a:endParaRPr lang="ru-RU" b="1"/>
        </a:p>
      </dgm:t>
    </dgm:pt>
    <dgm:pt modelId="{CBB2EDB4-08BF-49DB-9282-C363CE23E3D0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200" b="1" dirty="0"/>
            <a:t>Региональный </a:t>
          </a:r>
          <a:r>
            <a:rPr lang="ru-RU" sz="1200" b="1" dirty="0" smtClean="0"/>
            <a:t>уровень</a:t>
          </a:r>
        </a:p>
        <a:p>
          <a:r>
            <a:rPr lang="ru-RU" sz="1200" b="1" dirty="0" smtClean="0"/>
            <a:t>Министерство образования и науки Челябинской области,</a:t>
          </a:r>
        </a:p>
        <a:p>
          <a:r>
            <a:rPr lang="ru-RU" sz="1200" b="1" dirty="0" smtClean="0"/>
            <a:t>ГБУ ДПО ЧИРПО</a:t>
          </a:r>
          <a:endParaRPr lang="ru-RU" sz="1200" b="1" dirty="0"/>
        </a:p>
      </dgm:t>
    </dgm:pt>
    <dgm:pt modelId="{061A8EDF-95EB-4ED1-B54D-E85549B7DDD2}" type="parTrans" cxnId="{AE28E987-068C-4050-9EA0-6987A9368CE5}">
      <dgm:prSet/>
      <dgm:spPr/>
      <dgm:t>
        <a:bodyPr/>
        <a:lstStyle/>
        <a:p>
          <a:endParaRPr lang="ru-RU" b="1"/>
        </a:p>
      </dgm:t>
    </dgm:pt>
    <dgm:pt modelId="{8A73D853-84E8-4FCE-B4F9-A28E61B55BFC}" type="sibTrans" cxnId="{AE28E987-068C-4050-9EA0-6987A9368CE5}">
      <dgm:prSet/>
      <dgm:spPr/>
      <dgm:t>
        <a:bodyPr/>
        <a:lstStyle/>
        <a:p>
          <a:endParaRPr lang="ru-RU" b="1"/>
        </a:p>
      </dgm:t>
    </dgm:pt>
    <dgm:pt modelId="{8380A261-4409-4C6B-8A07-0D64C5422F6D}">
      <dgm:prSet phldrT="[Текст]"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ru-RU" sz="1200" b="1" dirty="0"/>
            <a:t>Уровень </a:t>
          </a:r>
          <a:r>
            <a:rPr lang="ru-RU" sz="1200" b="1" dirty="0" smtClean="0"/>
            <a:t>ДО</a:t>
          </a:r>
        </a:p>
        <a:p>
          <a:r>
            <a:rPr lang="ru-RU" sz="1200" b="1" dirty="0" smtClean="0"/>
            <a:t>МДОУ «ДС  «Сказка» г.Катав-Ивановска»</a:t>
          </a:r>
          <a:endParaRPr lang="ru-RU" sz="1200" b="1" dirty="0"/>
        </a:p>
      </dgm:t>
    </dgm:pt>
    <dgm:pt modelId="{FDF2E5F5-8F13-4FFA-81A9-3BFDEEE2F092}" type="sibTrans" cxnId="{E7AC5795-AE57-4629-9DCD-7B603559995E}">
      <dgm:prSet/>
      <dgm:spPr/>
      <dgm:t>
        <a:bodyPr/>
        <a:lstStyle/>
        <a:p>
          <a:endParaRPr lang="ru-RU" b="1"/>
        </a:p>
      </dgm:t>
    </dgm:pt>
    <dgm:pt modelId="{48549D1C-43AC-47BA-B869-251333E1E3E6}" type="parTrans" cxnId="{E7AC5795-AE57-4629-9DCD-7B603559995E}">
      <dgm:prSet/>
      <dgm:spPr/>
      <dgm:t>
        <a:bodyPr/>
        <a:lstStyle/>
        <a:p>
          <a:endParaRPr lang="ru-RU" b="1"/>
        </a:p>
      </dgm:t>
    </dgm:pt>
    <dgm:pt modelId="{8C222443-D6D5-437E-8A06-7845FF64044F}" type="pres">
      <dgm:prSet presAssocID="{C055D918-0D48-44D3-9287-CAE1B93EB64A}" presName="Name0" presStyleCnt="0">
        <dgm:presLayoutVars>
          <dgm:dir/>
          <dgm:animLvl val="lvl"/>
          <dgm:resizeHandles val="exact"/>
        </dgm:presLayoutVars>
      </dgm:prSet>
      <dgm:spPr/>
    </dgm:pt>
    <dgm:pt modelId="{8E592AC7-B094-488F-86DE-8B46AA43A5F7}" type="pres">
      <dgm:prSet presAssocID="{F014B99B-BC0F-4D51-AA35-03139CBC5BDF}" presName="Name8" presStyleCnt="0"/>
      <dgm:spPr/>
    </dgm:pt>
    <dgm:pt modelId="{47753778-DDCD-4F66-8671-0963E55AC1AB}" type="pres">
      <dgm:prSet presAssocID="{F014B99B-BC0F-4D51-AA35-03139CBC5BDF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8BBE6D-1C8E-4142-827F-B1B32D20364B}" type="pres">
      <dgm:prSet presAssocID="{F014B99B-BC0F-4D51-AA35-03139CBC5BD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09C55-E487-4600-AFD0-8994D3888F22}" type="pres">
      <dgm:prSet presAssocID="{CBB2EDB4-08BF-49DB-9282-C363CE23E3D0}" presName="Name8" presStyleCnt="0"/>
      <dgm:spPr/>
    </dgm:pt>
    <dgm:pt modelId="{7099C5AD-A666-455F-9144-31509FAE35FB}" type="pres">
      <dgm:prSet presAssocID="{CBB2EDB4-08BF-49DB-9282-C363CE23E3D0}" presName="level" presStyleLbl="node1" presStyleIdx="1" presStyleCnt="3" custLinFactNeighborX="-179" custLinFactNeighborY="9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4A9E2-4365-4891-A563-4210D9FE6047}" type="pres">
      <dgm:prSet presAssocID="{CBB2EDB4-08BF-49DB-9282-C363CE23E3D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66420A-6794-4210-A8DC-A681DFE94B26}" type="pres">
      <dgm:prSet presAssocID="{8380A261-4409-4C6B-8A07-0D64C5422F6D}" presName="Name8" presStyleCnt="0"/>
      <dgm:spPr/>
    </dgm:pt>
    <dgm:pt modelId="{3405B94A-B110-4EB0-B99D-680A85764021}" type="pres">
      <dgm:prSet presAssocID="{8380A261-4409-4C6B-8A07-0D64C5422F6D}" presName="level" presStyleLbl="node1" presStyleIdx="2" presStyleCnt="3" custLinFactNeighborX="1216" custLinFactNeighborY="3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89FCB-B92C-4A52-BB06-4A95FA62001B}" type="pres">
      <dgm:prSet presAssocID="{8380A261-4409-4C6B-8A07-0D64C5422F6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28E987-068C-4050-9EA0-6987A9368CE5}" srcId="{C055D918-0D48-44D3-9287-CAE1B93EB64A}" destId="{CBB2EDB4-08BF-49DB-9282-C363CE23E3D0}" srcOrd="1" destOrd="0" parTransId="{061A8EDF-95EB-4ED1-B54D-E85549B7DDD2}" sibTransId="{8A73D853-84E8-4FCE-B4F9-A28E61B55BFC}"/>
    <dgm:cxn modelId="{792CBD91-D1FA-4645-B0E6-1E344FDF5B5F}" type="presOf" srcId="{F014B99B-BC0F-4D51-AA35-03139CBC5BDF}" destId="{158BBE6D-1C8E-4142-827F-B1B32D20364B}" srcOrd="1" destOrd="0" presId="urn:microsoft.com/office/officeart/2005/8/layout/pyramid1"/>
    <dgm:cxn modelId="{EBAC2FB6-06C0-4A9E-9E1C-FA45C82478E1}" type="presOf" srcId="{F014B99B-BC0F-4D51-AA35-03139CBC5BDF}" destId="{47753778-DDCD-4F66-8671-0963E55AC1AB}" srcOrd="0" destOrd="0" presId="urn:microsoft.com/office/officeart/2005/8/layout/pyramid1"/>
    <dgm:cxn modelId="{87C54C2A-2433-412F-AFDC-EF80684BA9FB}" type="presOf" srcId="{C055D918-0D48-44D3-9287-CAE1B93EB64A}" destId="{8C222443-D6D5-437E-8A06-7845FF64044F}" srcOrd="0" destOrd="0" presId="urn:microsoft.com/office/officeart/2005/8/layout/pyramid1"/>
    <dgm:cxn modelId="{E7AC5795-AE57-4629-9DCD-7B603559995E}" srcId="{C055D918-0D48-44D3-9287-CAE1B93EB64A}" destId="{8380A261-4409-4C6B-8A07-0D64C5422F6D}" srcOrd="2" destOrd="0" parTransId="{48549D1C-43AC-47BA-B869-251333E1E3E6}" sibTransId="{FDF2E5F5-8F13-4FFA-81A9-3BFDEEE2F092}"/>
    <dgm:cxn modelId="{DF277F6E-5463-4336-ABDE-6CE9BBB5760E}" srcId="{C055D918-0D48-44D3-9287-CAE1B93EB64A}" destId="{F014B99B-BC0F-4D51-AA35-03139CBC5BDF}" srcOrd="0" destOrd="0" parTransId="{547044BC-B29A-41C2-9396-2C63C92CED4B}" sibTransId="{310293B5-AF1E-4EB5-9AC5-576D9AB28450}"/>
    <dgm:cxn modelId="{684A2119-F004-4EA4-91AB-934B6F8401A9}" type="presOf" srcId="{8380A261-4409-4C6B-8A07-0D64C5422F6D}" destId="{3405B94A-B110-4EB0-B99D-680A85764021}" srcOrd="0" destOrd="0" presId="urn:microsoft.com/office/officeart/2005/8/layout/pyramid1"/>
    <dgm:cxn modelId="{CB6F3BE7-F153-4CED-8270-72A0F84A15F2}" type="presOf" srcId="{CBB2EDB4-08BF-49DB-9282-C363CE23E3D0}" destId="{8064A9E2-4365-4891-A563-4210D9FE6047}" srcOrd="1" destOrd="0" presId="urn:microsoft.com/office/officeart/2005/8/layout/pyramid1"/>
    <dgm:cxn modelId="{1E5B1BBB-EB15-427C-923B-76FB6018FA59}" type="presOf" srcId="{8380A261-4409-4C6B-8A07-0D64C5422F6D}" destId="{EB789FCB-B92C-4A52-BB06-4A95FA62001B}" srcOrd="1" destOrd="0" presId="urn:microsoft.com/office/officeart/2005/8/layout/pyramid1"/>
    <dgm:cxn modelId="{E02952A2-E36A-4C36-9F3E-BBB3A16BEAFF}" type="presOf" srcId="{CBB2EDB4-08BF-49DB-9282-C363CE23E3D0}" destId="{7099C5AD-A666-455F-9144-31509FAE35FB}" srcOrd="0" destOrd="0" presId="urn:microsoft.com/office/officeart/2005/8/layout/pyramid1"/>
    <dgm:cxn modelId="{FC54928D-8489-45BE-A419-478DF3152712}" type="presParOf" srcId="{8C222443-D6D5-437E-8A06-7845FF64044F}" destId="{8E592AC7-B094-488F-86DE-8B46AA43A5F7}" srcOrd="0" destOrd="0" presId="urn:microsoft.com/office/officeart/2005/8/layout/pyramid1"/>
    <dgm:cxn modelId="{DC294B94-6F0D-4281-8DCC-7EE503DCE163}" type="presParOf" srcId="{8E592AC7-B094-488F-86DE-8B46AA43A5F7}" destId="{47753778-DDCD-4F66-8671-0963E55AC1AB}" srcOrd="0" destOrd="0" presId="urn:microsoft.com/office/officeart/2005/8/layout/pyramid1"/>
    <dgm:cxn modelId="{32B8B60D-2A65-4E4C-9F0F-98AF62A9611C}" type="presParOf" srcId="{8E592AC7-B094-488F-86DE-8B46AA43A5F7}" destId="{158BBE6D-1C8E-4142-827F-B1B32D20364B}" srcOrd="1" destOrd="0" presId="urn:microsoft.com/office/officeart/2005/8/layout/pyramid1"/>
    <dgm:cxn modelId="{4C8D2E90-553F-4C69-9633-5DB19C6B4730}" type="presParOf" srcId="{8C222443-D6D5-437E-8A06-7845FF64044F}" destId="{08609C55-E487-4600-AFD0-8994D3888F22}" srcOrd="1" destOrd="0" presId="urn:microsoft.com/office/officeart/2005/8/layout/pyramid1"/>
    <dgm:cxn modelId="{9AE41948-5B39-48DA-8B26-40AF888C607C}" type="presParOf" srcId="{08609C55-E487-4600-AFD0-8994D3888F22}" destId="{7099C5AD-A666-455F-9144-31509FAE35FB}" srcOrd="0" destOrd="0" presId="urn:microsoft.com/office/officeart/2005/8/layout/pyramid1"/>
    <dgm:cxn modelId="{EDA768DD-D368-40A1-A0BA-204DC4265C49}" type="presParOf" srcId="{08609C55-E487-4600-AFD0-8994D3888F22}" destId="{8064A9E2-4365-4891-A563-4210D9FE6047}" srcOrd="1" destOrd="0" presId="urn:microsoft.com/office/officeart/2005/8/layout/pyramid1"/>
    <dgm:cxn modelId="{EE52A2AF-CD13-415D-9E54-7F7697F26A0C}" type="presParOf" srcId="{8C222443-D6D5-437E-8A06-7845FF64044F}" destId="{4E66420A-6794-4210-A8DC-A681DFE94B26}" srcOrd="2" destOrd="0" presId="urn:microsoft.com/office/officeart/2005/8/layout/pyramid1"/>
    <dgm:cxn modelId="{3162D02E-FA21-4300-B51B-7304BA500A88}" type="presParOf" srcId="{4E66420A-6794-4210-A8DC-A681DFE94B26}" destId="{3405B94A-B110-4EB0-B99D-680A85764021}" srcOrd="0" destOrd="0" presId="urn:microsoft.com/office/officeart/2005/8/layout/pyramid1"/>
    <dgm:cxn modelId="{48E779E7-74C8-4ED9-B4DB-8D03ECADD262}" type="presParOf" srcId="{4E66420A-6794-4210-A8DC-A681DFE94B26}" destId="{EB789FCB-B92C-4A52-BB06-4A95FA62001B}" srcOrd="1" destOrd="0" presId="urn:microsoft.com/office/officeart/2005/8/layout/pyramid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53778-DDCD-4F66-8671-0963E55AC1AB}">
      <dsp:nvSpPr>
        <dsp:cNvPr id="0" name=""/>
        <dsp:cNvSpPr/>
      </dsp:nvSpPr>
      <dsp:spPr>
        <a:xfrm>
          <a:off x="1500197" y="0"/>
          <a:ext cx="1500197" cy="1729979"/>
        </a:xfrm>
        <a:prstGeom prst="trapezoid">
          <a:avLst>
            <a:gd name="adj" fmla="val 5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bg1"/>
              </a:solidFill>
            </a:rPr>
            <a:t>Федеральный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bg1"/>
              </a:solidFill>
            </a:rPr>
            <a:t>уровень</a:t>
          </a:r>
        </a:p>
      </dsp:txBody>
      <dsp:txXfrm>
        <a:off x="1500197" y="0"/>
        <a:ext cx="1500197" cy="1729979"/>
      </dsp:txXfrm>
    </dsp:sp>
    <dsp:sp modelId="{7099C5AD-A666-455F-9144-31509FAE35FB}">
      <dsp:nvSpPr>
        <dsp:cNvPr id="0" name=""/>
        <dsp:cNvSpPr/>
      </dsp:nvSpPr>
      <dsp:spPr>
        <a:xfrm>
          <a:off x="744728" y="1746742"/>
          <a:ext cx="3000395" cy="1729979"/>
        </a:xfrm>
        <a:prstGeom prst="trapezoid">
          <a:avLst>
            <a:gd name="adj" fmla="val 43359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Региональный уровень</a:t>
          </a:r>
        </a:p>
      </dsp:txBody>
      <dsp:txXfrm>
        <a:off x="1269797" y="1746742"/>
        <a:ext cx="1950256" cy="1729979"/>
      </dsp:txXfrm>
    </dsp:sp>
    <dsp:sp modelId="{3405B94A-B110-4EB0-B99D-680A85764021}">
      <dsp:nvSpPr>
        <dsp:cNvPr id="0" name=""/>
        <dsp:cNvSpPr/>
      </dsp:nvSpPr>
      <dsp:spPr>
        <a:xfrm>
          <a:off x="0" y="3459958"/>
          <a:ext cx="4500593" cy="1729979"/>
        </a:xfrm>
        <a:prstGeom prst="trapezoid">
          <a:avLst>
            <a:gd name="adj" fmla="val 43359"/>
          </a:avLst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Уровень ОО</a:t>
          </a:r>
        </a:p>
      </dsp:txBody>
      <dsp:txXfrm>
        <a:off x="787603" y="3459958"/>
        <a:ext cx="2925385" cy="17299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EC8C0-9AF4-4C08-9FBE-E2B4BF8EDC03}">
      <dsp:nvSpPr>
        <dsp:cNvPr id="0" name=""/>
        <dsp:cNvSpPr/>
      </dsp:nvSpPr>
      <dsp:spPr>
        <a:xfrm>
          <a:off x="0" y="0"/>
          <a:ext cx="6225556" cy="803529"/>
        </a:xfrm>
        <a:prstGeom prst="roundRect">
          <a:avLst>
            <a:gd name="adj" fmla="val 10000"/>
          </a:avLst>
        </a:prstGeom>
        <a:solidFill>
          <a:srgbClr val="9EE0F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</a:p>
      </dsp:txBody>
      <dsp:txXfrm>
        <a:off x="23535" y="23535"/>
        <a:ext cx="5264472" cy="756459"/>
      </dsp:txXfrm>
    </dsp:sp>
    <dsp:sp modelId="{FE366500-1CE0-4E21-ABD1-DA4624D064AC}">
      <dsp:nvSpPr>
        <dsp:cNvPr id="0" name=""/>
        <dsp:cNvSpPr/>
      </dsp:nvSpPr>
      <dsp:spPr>
        <a:xfrm>
          <a:off x="464895" y="915130"/>
          <a:ext cx="6225556" cy="803529"/>
        </a:xfrm>
        <a:prstGeom prst="roundRect">
          <a:avLst>
            <a:gd name="adj" fmla="val 10000"/>
          </a:avLst>
        </a:prstGeom>
        <a:solidFill>
          <a:srgbClr val="9EE0F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</a:p>
      </dsp:txBody>
      <dsp:txXfrm>
        <a:off x="488430" y="938665"/>
        <a:ext cx="5191296" cy="756459"/>
      </dsp:txXfrm>
    </dsp:sp>
    <dsp:sp modelId="{B6A03898-272E-4EF0-AF67-078971E9CE25}">
      <dsp:nvSpPr>
        <dsp:cNvPr id="0" name=""/>
        <dsp:cNvSpPr/>
      </dsp:nvSpPr>
      <dsp:spPr>
        <a:xfrm>
          <a:off x="929790" y="1830260"/>
          <a:ext cx="6225556" cy="803529"/>
        </a:xfrm>
        <a:prstGeom prst="roundRect">
          <a:avLst>
            <a:gd name="adj" fmla="val 10000"/>
          </a:avLst>
        </a:prstGeom>
        <a:solidFill>
          <a:srgbClr val="9EE0F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</a:p>
      </dsp:txBody>
      <dsp:txXfrm>
        <a:off x="953325" y="1853795"/>
        <a:ext cx="5191296" cy="756459"/>
      </dsp:txXfrm>
    </dsp:sp>
    <dsp:sp modelId="{7B17664F-C9B3-4249-A8B8-C4D300FA926D}">
      <dsp:nvSpPr>
        <dsp:cNvPr id="0" name=""/>
        <dsp:cNvSpPr/>
      </dsp:nvSpPr>
      <dsp:spPr>
        <a:xfrm>
          <a:off x="1394686" y="2745390"/>
          <a:ext cx="6225556" cy="803529"/>
        </a:xfrm>
        <a:prstGeom prst="roundRect">
          <a:avLst>
            <a:gd name="adj" fmla="val 10000"/>
          </a:avLst>
        </a:prstGeom>
        <a:solidFill>
          <a:srgbClr val="9EE0F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</a:t>
          </a:r>
        </a:p>
      </dsp:txBody>
      <dsp:txXfrm>
        <a:off x="1418221" y="2768925"/>
        <a:ext cx="5191296" cy="756459"/>
      </dsp:txXfrm>
    </dsp:sp>
    <dsp:sp modelId="{6EA6D48D-BAD0-473B-A278-4CF37A911351}">
      <dsp:nvSpPr>
        <dsp:cNvPr id="0" name=""/>
        <dsp:cNvSpPr/>
      </dsp:nvSpPr>
      <dsp:spPr>
        <a:xfrm>
          <a:off x="1859581" y="3660521"/>
          <a:ext cx="6225556" cy="803529"/>
        </a:xfrm>
        <a:prstGeom prst="roundRect">
          <a:avLst>
            <a:gd name="adj" fmla="val 10000"/>
          </a:avLst>
        </a:prstGeom>
        <a:solidFill>
          <a:srgbClr val="9EE0F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5.</a:t>
          </a:r>
        </a:p>
      </dsp:txBody>
      <dsp:txXfrm>
        <a:off x="1883116" y="3684056"/>
        <a:ext cx="5191296" cy="756459"/>
      </dsp:txXfrm>
    </dsp:sp>
    <dsp:sp modelId="{AE9552E2-4F18-4949-BE6B-3424A9372BC7}">
      <dsp:nvSpPr>
        <dsp:cNvPr id="0" name=""/>
        <dsp:cNvSpPr/>
      </dsp:nvSpPr>
      <dsp:spPr>
        <a:xfrm>
          <a:off x="5703262" y="587022"/>
          <a:ext cx="522293" cy="522293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>
            <a:solidFill>
              <a:srgbClr val="002060"/>
            </a:solidFill>
          </a:endParaRPr>
        </a:p>
      </dsp:txBody>
      <dsp:txXfrm>
        <a:off x="5820778" y="587022"/>
        <a:ext cx="287261" cy="393025"/>
      </dsp:txXfrm>
    </dsp:sp>
    <dsp:sp modelId="{03E2DFB3-AB61-455F-9BB7-2E64B786D895}">
      <dsp:nvSpPr>
        <dsp:cNvPr id="0" name=""/>
        <dsp:cNvSpPr/>
      </dsp:nvSpPr>
      <dsp:spPr>
        <a:xfrm>
          <a:off x="6168157" y="1502152"/>
          <a:ext cx="522293" cy="522293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/>
        </a:p>
      </dsp:txBody>
      <dsp:txXfrm>
        <a:off x="6285673" y="1502152"/>
        <a:ext cx="287261" cy="393025"/>
      </dsp:txXfrm>
    </dsp:sp>
    <dsp:sp modelId="{D89A8CAC-EB46-4693-A9F5-A064E8EFDD0C}">
      <dsp:nvSpPr>
        <dsp:cNvPr id="0" name=""/>
        <dsp:cNvSpPr/>
      </dsp:nvSpPr>
      <dsp:spPr>
        <a:xfrm>
          <a:off x="6633053" y="2403890"/>
          <a:ext cx="522293" cy="522293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/>
        </a:p>
      </dsp:txBody>
      <dsp:txXfrm>
        <a:off x="6750569" y="2403890"/>
        <a:ext cx="287261" cy="393025"/>
      </dsp:txXfrm>
    </dsp:sp>
    <dsp:sp modelId="{7B365600-431D-4308-99D7-92F1861F9C31}">
      <dsp:nvSpPr>
        <dsp:cNvPr id="0" name=""/>
        <dsp:cNvSpPr/>
      </dsp:nvSpPr>
      <dsp:spPr>
        <a:xfrm>
          <a:off x="7097948" y="3327949"/>
          <a:ext cx="522293" cy="522293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/>
        </a:p>
      </dsp:txBody>
      <dsp:txXfrm>
        <a:off x="7215464" y="3327949"/>
        <a:ext cx="287261" cy="393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63E80-F3C1-40E1-ADE6-7667B802929F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D8501-3B49-49BD-834F-769B3A01D1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787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53154-E84C-41DF-B5DA-EC6BBDAF4A27}" type="datetime1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1411B-D92D-4D4A-AE7C-DA3B657800A4}" type="datetime1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F3428-DA13-4CD4-A0C1-213CC02A17F0}" type="datetime1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6EF6-91A9-45D4-90F2-6D7F1684EEAD}" type="datetime1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FB03-7E63-4E96-8E71-64D8AAAA05E5}" type="datetime1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0540-5065-4154-B575-25F045956217}" type="datetime1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9B64-BEA0-4646-B2DC-9848AD041FF0}" type="datetime1">
              <a:rPr lang="ru-RU" smtClean="0"/>
              <a:pPr/>
              <a:t>27.02.2023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D4C0B-81BA-44B0-9873-B784BFDAA5C9}" type="datetime1">
              <a:rPr lang="ru-RU" smtClean="0"/>
              <a:pPr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3CF4-D6E8-4C91-A0C2-281C5183E81D}" type="datetime1">
              <a:rPr lang="ru-RU" smtClean="0"/>
              <a:pPr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A916-F477-4046-8D7F-52FEE71D902C}" type="datetime1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FF46-2893-462E-B2F1-225924908D8D}" type="datetime1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BC51-48CD-4653-BB47-5F4125556576}" type="datetime1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microsoft.com/office/2007/relationships/diagramDrawing" Target="../diagrams/drawing2.xml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pPr/>
              <a:t>1</a:t>
            </a:fld>
            <a:endParaRPr lang="ru-RU" sz="140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A690F5C-004C-42B9-B72F-B786C782DD2F}"/>
              </a:ext>
            </a:extLst>
          </p:cNvPr>
          <p:cNvSpPr txBox="1"/>
          <p:nvPr/>
        </p:nvSpPr>
        <p:spPr>
          <a:xfrm>
            <a:off x="928662" y="642918"/>
            <a:ext cx="762401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«Сказка»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г.Катав-Ивановска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Катав-Ивановского муниципального района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A4A1D50-C345-4A34-88BD-4C0B81EE5703}"/>
              </a:ext>
            </a:extLst>
          </p:cNvPr>
          <p:cNvSpPr txBox="1"/>
          <p:nvPr/>
        </p:nvSpPr>
        <p:spPr>
          <a:xfrm>
            <a:off x="928662" y="1714488"/>
            <a:ext cx="748114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sz="2000" b="1" dirty="0" smtClean="0"/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по внедрению бережливых технологий в системе образования Челябинской области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C5848D-E353-4493-B4C3-0DA0BB73400D}"/>
              </a:ext>
            </a:extLst>
          </p:cNvPr>
          <p:cNvSpPr txBox="1"/>
          <p:nvPr/>
        </p:nvSpPr>
        <p:spPr>
          <a:xfrm>
            <a:off x="3923928" y="5119241"/>
            <a:ext cx="48515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И.о.заведующего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Решетникова Ольга Николаевна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ED1909E-D425-4815-B6E0-8863093AA9F6}"/>
              </a:ext>
            </a:extLst>
          </p:cNvPr>
          <p:cNvSpPr txBox="1"/>
          <p:nvPr/>
        </p:nvSpPr>
        <p:spPr>
          <a:xfrm>
            <a:off x="642910" y="2786058"/>
            <a:ext cx="783833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Оптимизация  процесса публикации информационных материалов об образовательных  событиях МДОУ «ДС «Сказка» г.Катав-Ивановска» в  сети Интернет»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77" y="629939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4" y="497018"/>
            <a:ext cx="6957847" cy="21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6C5848D-E353-4493-B4C3-0DA0BB73400D}"/>
              </a:ext>
            </a:extLst>
          </p:cNvPr>
          <p:cNvSpPr txBox="1"/>
          <p:nvPr/>
        </p:nvSpPr>
        <p:spPr>
          <a:xfrm>
            <a:off x="2393467" y="6028689"/>
            <a:ext cx="39958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Катав-Ивановск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590504" cy="75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084414" y="179609"/>
            <a:ext cx="3312369" cy="3600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</p:spTree>
    <p:extLst>
      <p:ext uri="{BB962C8B-B14F-4D97-AF65-F5344CB8AC3E}">
        <p14:creationId xmlns="" xmlns:p14="http://schemas.microsoft.com/office/powerpoint/2010/main" val="3517441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590504" cy="75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85786" y="1"/>
            <a:ext cx="4201966" cy="214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000100" y="142853"/>
            <a:ext cx="785818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мероприятий по реализации проекта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«Оптимизация процесса публикации информационных материалов об образовательных событиях МДОУ «ДС «Сказка» г.Катав-Ивановска» в сети Интернет»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714356"/>
            <a:ext cx="778674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5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590504" cy="75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85786" y="1"/>
            <a:ext cx="4201966" cy="214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000100" y="142853"/>
            <a:ext cx="785818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мероприятий по реализации проекта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«Оптимизация процесса публикации информационных материалов об образовательных событиях МДОУ «ДС «Сказка» г.Катав-Ивановска» в сети Интернет»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b="40488"/>
          <a:stretch>
            <a:fillRect/>
          </a:stretch>
        </p:blipFill>
        <p:spPr bwMode="auto">
          <a:xfrm>
            <a:off x="857224" y="642918"/>
            <a:ext cx="757242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73995617-6FF0-4B41-9B11-82E5C3F61D0B}" type="slidenum">
              <a:rPr lang="ru-RU" altLang="ru-RU" smtClean="0">
                <a:latin typeface="Arial" charset="0"/>
              </a:rPr>
              <a:pPr eaLnBrk="0" hangingPunct="0"/>
              <a:t>12</a:t>
            </a:fld>
            <a:endParaRPr lang="ru-RU" altLang="ru-RU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1500174"/>
            <a:ext cx="364333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БЫЛО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2992A7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16 ч. (2 рабочих дня) </a:t>
            </a:r>
            <a:endParaRPr lang="ru-RU" sz="1200" dirty="0">
              <a:solidFill>
                <a:srgbClr val="2992A7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accent3"/>
                </a:solidFill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9124" y="1428736"/>
            <a:ext cx="428628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СТАЛО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  <a:defRPr/>
            </a:pP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9" name="Прямоугольник 23"/>
          <p:cNvSpPr>
            <a:spLocks noChangeArrowheads="1"/>
          </p:cNvSpPr>
          <p:nvPr/>
        </p:nvSpPr>
        <p:spPr bwMode="auto">
          <a:xfrm>
            <a:off x="1500166" y="4429132"/>
            <a:ext cx="600079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ЭКОНОМИЯ ВРЕМЕНИ ИЛИ ДРУГИХ РЕСУРСОВ  </a:t>
            </a:r>
          </a:p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рабочий день</a:t>
            </a:r>
          </a:p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87%</a:t>
            </a:r>
            <a:endParaRPr lang="ru-RU" alt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5400000">
            <a:off x="3534873" y="2953970"/>
            <a:ext cx="1501379" cy="317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071538" y="4143380"/>
            <a:ext cx="6429420" cy="1588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1084414" y="179609"/>
            <a:ext cx="5344974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83" y="493527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56" y="630510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14876" y="2143116"/>
            <a:ext cx="3500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8ч. (1 рабочий день)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084414" y="179609"/>
            <a:ext cx="4987784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57356" y="642918"/>
            <a:ext cx="571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Достигнутые результаты (было и стало)</a:t>
            </a:r>
            <a:endParaRPr lang="ru-RU" dirty="0"/>
          </a:p>
        </p:txBody>
      </p:sp>
      <p:sp>
        <p:nvSpPr>
          <p:cNvPr id="22" name="Прямоугольник 23"/>
          <p:cNvSpPr>
            <a:spLocks noChangeArrowheads="1"/>
          </p:cNvSpPr>
          <p:nvPr/>
        </p:nvSpPr>
        <p:spPr bwMode="auto">
          <a:xfrm>
            <a:off x="1857356" y="1071546"/>
            <a:ext cx="60007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Время протекания процесса: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1472" y="5357826"/>
            <a:ext cx="7715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СНИЖЕНИЕ ВРЕМЕННЫХ ПОТЕРЬ </a:t>
            </a: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Сокращение временных затрат на подготовку публикаций об образовательных событиях на сайте, в сообществе ДОУ.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Разработан стандарт  публикации с рекомендациями по объёму, сроку, стилю  предоставляемой информации.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3988112"/>
      </p:ext>
    </p:extLst>
  </p:cSld>
  <p:clrMapOvr>
    <a:masterClrMapping/>
  </p:clrMapOvr>
  <p:transition advTm="9797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Показатели процесса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8728" y="1500174"/>
          <a:ext cx="5572164" cy="4349696"/>
        </p:xfrm>
        <a:graphic>
          <a:graphicData uri="http://schemas.openxmlformats.org/drawingml/2006/table">
            <a:tbl>
              <a:tblPr/>
              <a:tblGrid>
                <a:gridCol w="3191664"/>
                <a:gridCol w="1143676"/>
                <a:gridCol w="1236824"/>
              </a:tblGrid>
              <a:tr h="4752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показателя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Текущий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показатель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Целевой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показатель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8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Сокращение временных затрат на подготовку публикаций об образовательных событиях на сайте, в сообществе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ДОУ.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 часов*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Сокращение в 2 раза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75"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Стандарт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размещения  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информации, необходимость реализации принципа открытости об образовательных событиях.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отсутствие 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наличие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Удовлетворённость родителей (законных представителей) информированием об образовательных событиях на сайте, в сообществе о деятельности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11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*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Показатель будет уточнен в ходе картирования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84414" y="179609"/>
            <a:ext cx="4201966" cy="320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CA71502B-4A70-40CD-B004-CF5FDEFD2126}"/>
              </a:ext>
            </a:extLst>
          </p:cNvPr>
          <p:cNvSpPr txBox="1">
            <a:spLocks/>
          </p:cNvSpPr>
          <p:nvPr/>
        </p:nvSpPr>
        <p:spPr>
          <a:xfrm>
            <a:off x="1000100" y="3929066"/>
            <a:ext cx="2635796" cy="285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9DD8F9CA-277E-4DBD-8E4B-3EEBF91ED1F5}"/>
              </a:ext>
            </a:extLst>
          </p:cNvPr>
          <p:cNvSpPr txBox="1">
            <a:spLocks/>
          </p:cNvSpPr>
          <p:nvPr/>
        </p:nvSpPr>
        <p:spPr>
          <a:xfrm>
            <a:off x="1500166" y="928670"/>
            <a:ext cx="6143668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A6DAA447-8852-48FC-B34D-B3D4DBC95E62}"/>
              </a:ext>
            </a:extLst>
          </p:cNvPr>
          <p:cNvSpPr txBox="1">
            <a:spLocks/>
          </p:cNvSpPr>
          <p:nvPr/>
        </p:nvSpPr>
        <p:spPr>
          <a:xfrm>
            <a:off x="1084414" y="179609"/>
            <a:ext cx="491634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1CAD2D00-2E32-44F1-9195-0482C5AE1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66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9DD8F9CA-277E-4DBD-8E4B-3EEBF91ED1F5}"/>
              </a:ext>
            </a:extLst>
          </p:cNvPr>
          <p:cNvSpPr txBox="1">
            <a:spLocks/>
          </p:cNvSpPr>
          <p:nvPr/>
        </p:nvSpPr>
        <p:spPr>
          <a:xfrm>
            <a:off x="1428728" y="1643050"/>
            <a:ext cx="6429420" cy="371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Проведён опрос  родителей «Степень своевременности и актуальности размещённой информации на официальном   сайте МДОУ «ДС «Сказка» г.Катав-Ивановска» . </a:t>
            </a:r>
          </a:p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2.Разработан стандарт с рекомендациями по объёму, сроку, стилю  предоставляемой информации. </a:t>
            </a:r>
          </a:p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Сократилось время на подготовку публикаций об образовательных событиях на сайте, в сообществе ДОУ.</a:t>
            </a:r>
          </a:p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4.Созданы  видеоролики по темам: «В гостях у сказки»; «Этикет»; «Моя семья»; «Азбука безопасности».</a:t>
            </a:r>
          </a:p>
          <a:p>
            <a:pPr algn="l"/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/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9DD8F9CA-277E-4DBD-8E4B-3EEBF91ED1F5}"/>
              </a:ext>
            </a:extLst>
          </p:cNvPr>
          <p:cNvSpPr txBox="1">
            <a:spLocks/>
          </p:cNvSpPr>
          <p:nvPr/>
        </p:nvSpPr>
        <p:spPr>
          <a:xfrm>
            <a:off x="1652566" y="1081070"/>
            <a:ext cx="6143668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плана реализации проекта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92708793"/>
      </p:ext>
    </p:extLst>
  </p:cSld>
  <p:clrMapOvr>
    <a:masterClrMapping/>
  </p:clrMapOvr>
  <p:transition advTm="10936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CA71502B-4A70-40CD-B004-CF5FDEFD2126}"/>
              </a:ext>
            </a:extLst>
          </p:cNvPr>
          <p:cNvSpPr txBox="1">
            <a:spLocks/>
          </p:cNvSpPr>
          <p:nvPr/>
        </p:nvSpPr>
        <p:spPr>
          <a:xfrm>
            <a:off x="1000100" y="3929066"/>
            <a:ext cx="2635796" cy="285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9DD8F9CA-277E-4DBD-8E4B-3EEBF91ED1F5}"/>
              </a:ext>
            </a:extLst>
          </p:cNvPr>
          <p:cNvSpPr txBox="1">
            <a:spLocks/>
          </p:cNvSpPr>
          <p:nvPr/>
        </p:nvSpPr>
        <p:spPr>
          <a:xfrm>
            <a:off x="1500166" y="928670"/>
            <a:ext cx="6143668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A6DAA447-8852-48FC-B34D-B3D4DBC95E62}"/>
              </a:ext>
            </a:extLst>
          </p:cNvPr>
          <p:cNvSpPr txBox="1">
            <a:spLocks/>
          </p:cNvSpPr>
          <p:nvPr/>
        </p:nvSpPr>
        <p:spPr>
          <a:xfrm>
            <a:off x="1084414" y="179609"/>
            <a:ext cx="491634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1CAD2D00-2E32-44F1-9195-0482C5AE1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66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9DD8F9CA-277E-4DBD-8E4B-3EEBF91ED1F5}"/>
              </a:ext>
            </a:extLst>
          </p:cNvPr>
          <p:cNvSpPr txBox="1">
            <a:spLocks/>
          </p:cNvSpPr>
          <p:nvPr/>
        </p:nvSpPr>
        <p:spPr>
          <a:xfrm>
            <a:off x="1428728" y="1643050"/>
            <a:ext cx="6429420" cy="371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1.Своевременное  и актуальное опубликование информации об образовательных  событиях на сайте об образовательных  событиях на сайте, в сообществе  способствует повышению эффективности образовательного процесса о деятельности МДОУ «ДС  «Сказка» г.Катав-Ивановска» сократилось с  2 дней до 1  дня.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2.Разработан стандарт публикации информационных материалов об образовательных событиях МДОУ «ДС «Сказка» г.Катав-Ивановска» в Сети «Интернет», необходимость реализации принципа открытости об образовательных событиях.</a:t>
            </a:r>
          </a:p>
          <a:p>
            <a:endParaRPr lang="ru-RU" sz="2000" dirty="0" smtClean="0"/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9DD8F9CA-277E-4DBD-8E4B-3EEBF91ED1F5}"/>
              </a:ext>
            </a:extLst>
          </p:cNvPr>
          <p:cNvSpPr txBox="1">
            <a:spLocks/>
          </p:cNvSpPr>
          <p:nvPr/>
        </p:nvSpPr>
        <p:spPr>
          <a:xfrm>
            <a:off x="1652566" y="1081070"/>
            <a:ext cx="6143668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92708793"/>
      </p:ext>
    </p:extLst>
  </p:cSld>
  <p:clrMapOvr>
    <a:masterClrMapping/>
  </p:clrMapOvr>
  <p:transition advTm="1093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57FDE22F-8DC2-4596-831C-F85C6A7E521F}"/>
              </a:ext>
            </a:extLst>
          </p:cNvPr>
          <p:cNvSpPr txBox="1">
            <a:spLocks/>
          </p:cNvSpPr>
          <p:nvPr/>
        </p:nvSpPr>
        <p:spPr>
          <a:xfrm>
            <a:off x="1000100" y="857232"/>
            <a:ext cx="7643866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Ссылка на сообщество МДОУ «ДС «Сказка» г.Катав-Ивановска»</a:t>
            </a:r>
          </a:p>
          <a:p>
            <a:pPr algn="l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A6DAA447-8852-48FC-B34D-B3D4DBC95E62}"/>
              </a:ext>
            </a:extLst>
          </p:cNvPr>
          <p:cNvSpPr txBox="1">
            <a:spLocks/>
          </p:cNvSpPr>
          <p:nvPr/>
        </p:nvSpPr>
        <p:spPr>
          <a:xfrm>
            <a:off x="1084414" y="179609"/>
            <a:ext cx="491634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1CAD2D00-2E32-44F1-9195-0482C5AE1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66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00298" y="1142984"/>
            <a:ext cx="39118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https://vk.com/club209062461</a:t>
            </a:r>
            <a:endParaRPr lang="ru-RU" sz="1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/>
          <a:srcRect l="20524" t="18519" r="35863" b="4843"/>
          <a:stretch>
            <a:fillRect/>
          </a:stretch>
        </p:blipFill>
        <p:spPr bwMode="auto">
          <a:xfrm>
            <a:off x="285720" y="1500174"/>
            <a:ext cx="371477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/>
          <a:srcRect l="23089" t="19373" r="36184" b="4876"/>
          <a:stretch>
            <a:fillRect/>
          </a:stretch>
        </p:blipFill>
        <p:spPr bwMode="auto">
          <a:xfrm>
            <a:off x="4357686" y="1500174"/>
            <a:ext cx="357190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92708793"/>
      </p:ext>
    </p:extLst>
  </p:cSld>
  <p:clrMapOvr>
    <a:masterClrMapping/>
  </p:clrMapOvr>
  <p:transition advTm="1093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ED9E91D-C7A3-417B-8447-C9745605A7DA}"/>
              </a:ext>
            </a:extLst>
          </p:cNvPr>
          <p:cNvSpPr/>
          <p:nvPr/>
        </p:nvSpPr>
        <p:spPr>
          <a:xfrm>
            <a:off x="785786" y="571480"/>
            <a:ext cx="3642198" cy="30735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7E098DF-3089-4F1F-8A1D-75A1407185D3}"/>
              </a:ext>
            </a:extLst>
          </p:cNvPr>
          <p:cNvSpPr/>
          <p:nvPr/>
        </p:nvSpPr>
        <p:spPr>
          <a:xfrm>
            <a:off x="4572000" y="571480"/>
            <a:ext cx="3969797" cy="30735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C35B742-BC40-4565-B4B2-29D3173AEB69}"/>
              </a:ext>
            </a:extLst>
          </p:cNvPr>
          <p:cNvSpPr/>
          <p:nvPr/>
        </p:nvSpPr>
        <p:spPr>
          <a:xfrm>
            <a:off x="755576" y="3789040"/>
            <a:ext cx="3672408" cy="28546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BF29339-E006-4902-8017-CC0490F48467}"/>
              </a:ext>
            </a:extLst>
          </p:cNvPr>
          <p:cNvSpPr/>
          <p:nvPr/>
        </p:nvSpPr>
        <p:spPr>
          <a:xfrm>
            <a:off x="4644007" y="3813781"/>
            <a:ext cx="3897789" cy="28299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57FDE22F-8DC2-4596-831C-F85C6A7E521F}"/>
              </a:ext>
            </a:extLst>
          </p:cNvPr>
          <p:cNvSpPr txBox="1">
            <a:spLocks/>
          </p:cNvSpPr>
          <p:nvPr/>
        </p:nvSpPr>
        <p:spPr>
          <a:xfrm>
            <a:off x="1785918" y="714356"/>
            <a:ext cx="1872744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ФОТО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CA71502B-4A70-40CD-B004-CF5FDEFD2126}"/>
              </a:ext>
            </a:extLst>
          </p:cNvPr>
          <p:cNvSpPr txBox="1">
            <a:spLocks/>
          </p:cNvSpPr>
          <p:nvPr/>
        </p:nvSpPr>
        <p:spPr>
          <a:xfrm>
            <a:off x="1000100" y="3929066"/>
            <a:ext cx="2635796" cy="285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ФОТО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9DD8F9CA-277E-4DBD-8E4B-3EEBF91ED1F5}"/>
              </a:ext>
            </a:extLst>
          </p:cNvPr>
          <p:cNvSpPr txBox="1">
            <a:spLocks/>
          </p:cNvSpPr>
          <p:nvPr/>
        </p:nvSpPr>
        <p:spPr>
          <a:xfrm>
            <a:off x="5000628" y="642918"/>
            <a:ext cx="2643206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ФОТО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после 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CC26DFB9-E69D-4A07-8B12-A9247EF82401}"/>
              </a:ext>
            </a:extLst>
          </p:cNvPr>
          <p:cNvSpPr txBox="1">
            <a:spLocks/>
          </p:cNvSpPr>
          <p:nvPr/>
        </p:nvSpPr>
        <p:spPr>
          <a:xfrm>
            <a:off x="4786314" y="3857629"/>
            <a:ext cx="3357586" cy="500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ФОТО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после 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A6DAA447-8852-48FC-B34D-B3D4DBC95E62}"/>
              </a:ext>
            </a:extLst>
          </p:cNvPr>
          <p:cNvSpPr txBox="1">
            <a:spLocks/>
          </p:cNvSpPr>
          <p:nvPr/>
        </p:nvSpPr>
        <p:spPr>
          <a:xfrm>
            <a:off x="1084414" y="179609"/>
            <a:ext cx="484490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 descr="C:\Users\User\Desktop\IMG_613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285860"/>
            <a:ext cx="307183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User\Desktop\IMG_621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285860"/>
            <a:ext cx="3005146" cy="232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User\Desktop\IMG_4389.jpg"/>
          <p:cNvPicPr/>
          <p:nvPr/>
        </p:nvPicPr>
        <p:blipFill>
          <a:blip r:embed="rId5"/>
          <a:srcRect t="17237"/>
          <a:stretch>
            <a:fillRect/>
          </a:stretch>
        </p:blipFill>
        <p:spPr bwMode="auto">
          <a:xfrm>
            <a:off x="1357290" y="4357694"/>
            <a:ext cx="214314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User\AppData\Local\Temp\Rar$DIa0.282\IMG_435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429132"/>
            <a:ext cx="1714512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92708793"/>
      </p:ext>
    </p:extLst>
  </p:cSld>
  <p:clrMapOvr>
    <a:masterClrMapping/>
  </p:clrMapOvr>
  <p:transition advTm="1065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ED9E91D-C7A3-417B-8447-C9745605A7DA}"/>
              </a:ext>
            </a:extLst>
          </p:cNvPr>
          <p:cNvSpPr/>
          <p:nvPr/>
        </p:nvSpPr>
        <p:spPr>
          <a:xfrm>
            <a:off x="785786" y="571480"/>
            <a:ext cx="3642198" cy="30735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7E098DF-3089-4F1F-8A1D-75A1407185D3}"/>
              </a:ext>
            </a:extLst>
          </p:cNvPr>
          <p:cNvSpPr/>
          <p:nvPr/>
        </p:nvSpPr>
        <p:spPr>
          <a:xfrm>
            <a:off x="4572000" y="571480"/>
            <a:ext cx="3969797" cy="30735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C35B742-BC40-4565-B4B2-29D3173AEB69}"/>
              </a:ext>
            </a:extLst>
          </p:cNvPr>
          <p:cNvSpPr/>
          <p:nvPr/>
        </p:nvSpPr>
        <p:spPr>
          <a:xfrm>
            <a:off x="755576" y="3789040"/>
            <a:ext cx="3672408" cy="28546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BF29339-E006-4902-8017-CC0490F48467}"/>
              </a:ext>
            </a:extLst>
          </p:cNvPr>
          <p:cNvSpPr/>
          <p:nvPr/>
        </p:nvSpPr>
        <p:spPr>
          <a:xfrm>
            <a:off x="4644007" y="3813781"/>
            <a:ext cx="3897789" cy="28299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57FDE22F-8DC2-4596-831C-F85C6A7E521F}"/>
              </a:ext>
            </a:extLst>
          </p:cNvPr>
          <p:cNvSpPr txBox="1">
            <a:spLocks/>
          </p:cNvSpPr>
          <p:nvPr/>
        </p:nvSpPr>
        <p:spPr>
          <a:xfrm>
            <a:off x="1785918" y="714356"/>
            <a:ext cx="1872744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ФОТО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CA71502B-4A70-40CD-B004-CF5FDEFD2126}"/>
              </a:ext>
            </a:extLst>
          </p:cNvPr>
          <p:cNvSpPr txBox="1">
            <a:spLocks/>
          </p:cNvSpPr>
          <p:nvPr/>
        </p:nvSpPr>
        <p:spPr>
          <a:xfrm>
            <a:off x="1000100" y="3929066"/>
            <a:ext cx="2635796" cy="285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ФОТО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9DD8F9CA-277E-4DBD-8E4B-3EEBF91ED1F5}"/>
              </a:ext>
            </a:extLst>
          </p:cNvPr>
          <p:cNvSpPr txBox="1">
            <a:spLocks/>
          </p:cNvSpPr>
          <p:nvPr/>
        </p:nvSpPr>
        <p:spPr>
          <a:xfrm>
            <a:off x="5000628" y="642918"/>
            <a:ext cx="2643206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ФОТО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после 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CC26DFB9-E69D-4A07-8B12-A9247EF82401}"/>
              </a:ext>
            </a:extLst>
          </p:cNvPr>
          <p:cNvSpPr txBox="1">
            <a:spLocks/>
          </p:cNvSpPr>
          <p:nvPr/>
        </p:nvSpPr>
        <p:spPr>
          <a:xfrm>
            <a:off x="4786314" y="3857629"/>
            <a:ext cx="3357586" cy="500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ФОТО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после 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A6DAA447-8852-48FC-B34D-B3D4DBC95E62}"/>
              </a:ext>
            </a:extLst>
          </p:cNvPr>
          <p:cNvSpPr txBox="1">
            <a:spLocks/>
          </p:cNvSpPr>
          <p:nvPr/>
        </p:nvSpPr>
        <p:spPr>
          <a:xfrm>
            <a:off x="1084414" y="179609"/>
            <a:ext cx="484490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C:\Users\User\AppData\Local\Temp\Rar$DIa0.490\IMG_435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4357694"/>
            <a:ext cx="228601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User\AppData\Local\Temp\Rar$DIa0.332\IMG_435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4429132"/>
            <a:ext cx="228601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User\Desktop\IMG_624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1285860"/>
            <a:ext cx="207170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User\Desktop\IMG_6242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1285860"/>
            <a:ext cx="2028832" cy="215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92708793"/>
      </p:ext>
    </p:extLst>
  </p:cSld>
  <p:clrMapOvr>
    <a:masterClrMapping/>
  </p:clrMapOvr>
  <p:transition advTm="1065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85794"/>
            <a:ext cx="8488818" cy="642942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  процесса(алгоритм) публикации информационных материалов об образовательных событиях МДОУ «ДС «Сказка» в Сети «Интернет»</a:t>
            </a:r>
            <a:b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84414" y="179609"/>
            <a:ext cx="477347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66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590504" cy="75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85720" y="2857496"/>
            <a:ext cx="1928826" cy="571504"/>
          </a:xfrm>
          <a:prstGeom prst="rect">
            <a:avLst/>
          </a:prstGeom>
          <a:solidFill>
            <a:srgbClr val="ADD1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Решение организационных вопросов</a:t>
            </a:r>
            <a:endParaRPr lang="ru-RU" sz="1200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1071538" y="3500437"/>
            <a:ext cx="500066" cy="928694"/>
            <a:chOff x="5633857" y="533062"/>
            <a:chExt cx="512265" cy="554954"/>
          </a:xfrm>
        </p:grpSpPr>
        <p:sp>
          <p:nvSpPr>
            <p:cNvPr id="18" name="Стрелка вниз 17"/>
            <p:cNvSpPr/>
            <p:nvPr/>
          </p:nvSpPr>
          <p:spPr>
            <a:xfrm>
              <a:off x="5633857" y="533062"/>
              <a:ext cx="512265" cy="554954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0070C0">
                <a:alpha val="90000"/>
              </a:srgb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Стрелка вниз 4"/>
            <p:cNvSpPr/>
            <p:nvPr/>
          </p:nvSpPr>
          <p:spPr>
            <a:xfrm>
              <a:off x="5749117" y="575751"/>
              <a:ext cx="281745" cy="3854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>
                <a:solidFill>
                  <a:srgbClr val="002060"/>
                </a:solidFill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357158" y="6072206"/>
            <a:ext cx="1785950" cy="642942"/>
          </a:xfrm>
          <a:prstGeom prst="rect">
            <a:avLst/>
          </a:prstGeom>
          <a:solidFill>
            <a:srgbClr val="ADD1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мероприятия, фотосъемка, видеосъёмка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 rot="16200000">
            <a:off x="2536017" y="5822173"/>
            <a:ext cx="500066" cy="1143008"/>
            <a:chOff x="5633857" y="575751"/>
            <a:chExt cx="512265" cy="512265"/>
          </a:xfrm>
        </p:grpSpPr>
        <p:sp>
          <p:nvSpPr>
            <p:cNvPr id="23" name="Стрелка вниз 22"/>
            <p:cNvSpPr/>
            <p:nvPr/>
          </p:nvSpPr>
          <p:spPr>
            <a:xfrm>
              <a:off x="5633857" y="575751"/>
              <a:ext cx="512265" cy="512265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0070C0">
                <a:alpha val="90000"/>
              </a:srgb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Стрелка вниз 4"/>
            <p:cNvSpPr/>
            <p:nvPr/>
          </p:nvSpPr>
          <p:spPr>
            <a:xfrm>
              <a:off x="5749117" y="575751"/>
              <a:ext cx="281745" cy="3854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>
                <a:solidFill>
                  <a:srgbClr val="002060"/>
                </a:solidFill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428992" y="6000768"/>
            <a:ext cx="2000264" cy="714380"/>
          </a:xfrm>
          <a:prstGeom prst="rect">
            <a:avLst/>
          </a:prstGeom>
          <a:solidFill>
            <a:srgbClr val="ADD1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Отбор фото/видео материала в соответствии с  требованиями 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(5 фото) на группу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 rot="16200000">
            <a:off x="5965041" y="5822173"/>
            <a:ext cx="500066" cy="1143008"/>
            <a:chOff x="5633857" y="575751"/>
            <a:chExt cx="512265" cy="512265"/>
          </a:xfrm>
        </p:grpSpPr>
        <p:sp>
          <p:nvSpPr>
            <p:cNvPr id="27" name="Стрелка вниз 26"/>
            <p:cNvSpPr/>
            <p:nvPr/>
          </p:nvSpPr>
          <p:spPr>
            <a:xfrm>
              <a:off x="5633857" y="575751"/>
              <a:ext cx="512265" cy="512265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0070C0">
                <a:alpha val="90000"/>
              </a:srgb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Стрелка вниз 4"/>
            <p:cNvSpPr/>
            <p:nvPr/>
          </p:nvSpPr>
          <p:spPr>
            <a:xfrm>
              <a:off x="5749117" y="575751"/>
              <a:ext cx="281745" cy="3854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>
                <a:solidFill>
                  <a:srgbClr val="00206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000892" y="6072206"/>
            <a:ext cx="1857388" cy="642942"/>
          </a:xfrm>
          <a:prstGeom prst="rect">
            <a:avLst/>
          </a:prstGeom>
          <a:solidFill>
            <a:srgbClr val="ADD1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Обработка фото/видео материала в специальных программах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200" dirty="0">
              <a:solidFill>
                <a:schemeClr val="tx1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 rot="10800000">
            <a:off x="7715272" y="3857628"/>
            <a:ext cx="357190" cy="500066"/>
            <a:chOff x="5633857" y="575751"/>
            <a:chExt cx="512265" cy="512265"/>
          </a:xfrm>
        </p:grpSpPr>
        <p:sp>
          <p:nvSpPr>
            <p:cNvPr id="31" name="Стрелка вниз 30"/>
            <p:cNvSpPr/>
            <p:nvPr/>
          </p:nvSpPr>
          <p:spPr>
            <a:xfrm>
              <a:off x="5633857" y="575751"/>
              <a:ext cx="512265" cy="512265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0070C0">
                <a:alpha val="90000"/>
              </a:srgb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Стрелка вниз 4"/>
            <p:cNvSpPr/>
            <p:nvPr/>
          </p:nvSpPr>
          <p:spPr>
            <a:xfrm>
              <a:off x="5749117" y="575751"/>
              <a:ext cx="281745" cy="3854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>
                <a:solidFill>
                  <a:srgbClr val="002060"/>
                </a:solidFill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7143768" y="3429000"/>
            <a:ext cx="1500198" cy="428628"/>
          </a:xfrm>
          <a:prstGeom prst="rect">
            <a:avLst/>
          </a:prstGeom>
          <a:solidFill>
            <a:srgbClr val="ADD1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текста к публикации</a:t>
            </a:r>
          </a:p>
          <a:p>
            <a:pPr lvl="0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000496" y="2857496"/>
            <a:ext cx="1785950" cy="500066"/>
          </a:xfrm>
          <a:prstGeom prst="rect">
            <a:avLst/>
          </a:prstGeom>
          <a:solidFill>
            <a:srgbClr val="ADD1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Передача материала (фото/видео + текст) ответственному </a:t>
            </a:r>
          </a:p>
          <a:p>
            <a:pPr lvl="0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6" name="Рисунок 35" descr="C:\Users\User\Desktop\2.jpg"/>
          <p:cNvPicPr/>
          <p:nvPr/>
        </p:nvPicPr>
        <p:blipFill>
          <a:blip r:embed="rId4"/>
          <a:srcRect t="27484" r="4545" b="17336"/>
          <a:stretch>
            <a:fillRect/>
          </a:stretch>
        </p:blipFill>
        <p:spPr bwMode="auto">
          <a:xfrm>
            <a:off x="3428992" y="4429132"/>
            <a:ext cx="200026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Users\User\Desktop\1.jpg"/>
          <p:cNvPicPr/>
          <p:nvPr/>
        </p:nvPicPr>
        <p:blipFill>
          <a:blip r:embed="rId5"/>
          <a:srcRect l="22292" t="20156" r="16875" b="23125"/>
          <a:stretch>
            <a:fillRect/>
          </a:stretch>
        </p:blipFill>
        <p:spPr bwMode="auto">
          <a:xfrm>
            <a:off x="7000892" y="4500570"/>
            <a:ext cx="1857388" cy="156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Группа 37"/>
          <p:cNvGrpSpPr/>
          <p:nvPr/>
        </p:nvGrpSpPr>
        <p:grpSpPr>
          <a:xfrm rot="10800000">
            <a:off x="7715272" y="3000372"/>
            <a:ext cx="357190" cy="428628"/>
            <a:chOff x="5633857" y="575751"/>
            <a:chExt cx="512265" cy="512265"/>
          </a:xfrm>
        </p:grpSpPr>
        <p:sp>
          <p:nvSpPr>
            <p:cNvPr id="39" name="Стрелка вниз 38"/>
            <p:cNvSpPr/>
            <p:nvPr/>
          </p:nvSpPr>
          <p:spPr>
            <a:xfrm>
              <a:off x="5633857" y="575751"/>
              <a:ext cx="512265" cy="512265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0070C0">
                <a:alpha val="90000"/>
              </a:srgb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Стрелка вниз 4"/>
            <p:cNvSpPr/>
            <p:nvPr/>
          </p:nvSpPr>
          <p:spPr>
            <a:xfrm>
              <a:off x="5749117" y="575751"/>
              <a:ext cx="281745" cy="3854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>
                <a:solidFill>
                  <a:srgbClr val="002060"/>
                </a:solidFill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 rot="5400000">
            <a:off x="6465107" y="1964521"/>
            <a:ext cx="428628" cy="785818"/>
            <a:chOff x="5633857" y="575751"/>
            <a:chExt cx="512265" cy="512265"/>
          </a:xfrm>
        </p:grpSpPr>
        <p:sp>
          <p:nvSpPr>
            <p:cNvPr id="42" name="Стрелка вниз 41"/>
            <p:cNvSpPr/>
            <p:nvPr/>
          </p:nvSpPr>
          <p:spPr>
            <a:xfrm>
              <a:off x="5633857" y="575751"/>
              <a:ext cx="512265" cy="512265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0070C0">
                <a:alpha val="90000"/>
              </a:srgb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Стрелка вниз 4"/>
            <p:cNvSpPr/>
            <p:nvPr/>
          </p:nvSpPr>
          <p:spPr>
            <a:xfrm>
              <a:off x="5749117" y="575751"/>
              <a:ext cx="281745" cy="3854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>
                <a:solidFill>
                  <a:srgbClr val="002060"/>
                </a:solidFill>
              </a:endParaRPr>
            </a:p>
          </p:txBody>
        </p:sp>
      </p:grpSp>
      <p:pic>
        <p:nvPicPr>
          <p:cNvPr id="45" name="Рисунок 44" descr="C:\Users\User\Desktop\PHOTO-2023-02-01-11-53-12.jpg"/>
          <p:cNvPicPr/>
          <p:nvPr/>
        </p:nvPicPr>
        <p:blipFill>
          <a:blip r:embed="rId6" cstate="print"/>
          <a:srcRect l="14591" t="22009" r="7531"/>
          <a:stretch>
            <a:fillRect/>
          </a:stretch>
        </p:blipFill>
        <p:spPr bwMode="auto">
          <a:xfrm>
            <a:off x="357158" y="4429132"/>
            <a:ext cx="178595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Users\User\Desktop\IMG_6448.jpg"/>
          <p:cNvPicPr/>
          <p:nvPr/>
        </p:nvPicPr>
        <p:blipFill>
          <a:blip r:embed="rId7" cstate="print"/>
          <a:srcRect t="9328"/>
          <a:stretch>
            <a:fillRect/>
          </a:stretch>
        </p:blipFill>
        <p:spPr bwMode="auto">
          <a:xfrm>
            <a:off x="7143768" y="1214422"/>
            <a:ext cx="1285884" cy="173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Users\User\Desktop\IMG_6463.jpg"/>
          <p:cNvPicPr/>
          <p:nvPr/>
        </p:nvPicPr>
        <p:blipFill>
          <a:blip r:embed="rId8"/>
          <a:srcRect t="42031" b="7656"/>
          <a:stretch>
            <a:fillRect/>
          </a:stretch>
        </p:blipFill>
        <p:spPr bwMode="auto">
          <a:xfrm>
            <a:off x="4000496" y="1428736"/>
            <a:ext cx="178595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Users\User\Desktop\IMG_6459.jpg"/>
          <p:cNvPicPr/>
          <p:nvPr/>
        </p:nvPicPr>
        <p:blipFill>
          <a:blip r:embed="rId9"/>
          <a:srcRect t="37813" b="15000"/>
          <a:stretch>
            <a:fillRect/>
          </a:stretch>
        </p:blipFill>
        <p:spPr bwMode="auto">
          <a:xfrm>
            <a:off x="285720" y="1285860"/>
            <a:ext cx="192882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92443581"/>
      </p:ext>
    </p:extLst>
  </p:cSld>
  <p:clrMapOvr>
    <a:masterClrMapping/>
  </p:clrMapOvr>
  <p:transition advTm="990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C:\Users\User\Desktop\фото карточки проекта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714356"/>
            <a:ext cx="771530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60944912"/>
      </p:ext>
    </p:extLst>
  </p:cSld>
  <p:clrMapOvr>
    <a:masterClrMapping/>
  </p:clrMapOvr>
  <p:transition advTm="926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Опрос  родителей на сайте МДОУ «ДС «Сказка» г.Катав-Ивановска»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https://skazkamdoy10.nubex.ru/13118/</a:t>
            </a:r>
            <a:endParaRPr lang="ru-RU" sz="1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6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84414" y="179609"/>
            <a:ext cx="4987784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 r="3634" b="4843"/>
          <a:stretch>
            <a:fillRect/>
          </a:stretch>
        </p:blipFill>
        <p:spPr bwMode="auto">
          <a:xfrm>
            <a:off x="357158" y="1500174"/>
            <a:ext cx="385765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/>
          <a:srcRect l="3015" r="3523" b="3571"/>
          <a:stretch>
            <a:fillRect/>
          </a:stretch>
        </p:blipFill>
        <p:spPr bwMode="auto">
          <a:xfrm>
            <a:off x="4357686" y="1500174"/>
            <a:ext cx="442915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Ссылка на сайт МДОУ «ДС «Сказка» г.Катав-Ивановска»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https://skazkamdoy10.nubex.ru/13118/</a:t>
            </a:r>
            <a:endParaRPr lang="ru-RU" sz="1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6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84414" y="179609"/>
            <a:ext cx="4987784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Содержимое 9"/>
          <p:cNvPicPr>
            <a:picLocks noGrp="1"/>
          </p:cNvPicPr>
          <p:nvPr>
            <p:ph idx="1"/>
          </p:nvPr>
        </p:nvPicPr>
        <p:blipFill>
          <a:blip r:embed="rId3"/>
          <a:srcRect t="4039" b="9800"/>
          <a:stretch>
            <a:fillRect/>
          </a:stretch>
        </p:blipFill>
        <p:spPr bwMode="auto">
          <a:xfrm>
            <a:off x="500034" y="1428736"/>
            <a:ext cx="818676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889166" y="1143000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1</a:t>
            </a:r>
            <a:r>
              <a:rPr lang="ru-RU" sz="1200" b="1" dirty="0"/>
              <a:t> </a:t>
            </a:r>
          </a:p>
        </p:txBody>
      </p:sp>
      <p:sp>
        <p:nvSpPr>
          <p:cNvPr id="6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00813"/>
            <a:ext cx="347662" cy="285750"/>
          </a:xfrm>
        </p:spPr>
        <p:txBody>
          <a:bodyPr/>
          <a:lstStyle/>
          <a:p>
            <a:pPr algn="ctr"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2326838" y="3861048"/>
            <a:ext cx="342622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79" name="TextBox 48"/>
          <p:cNvSpPr txBox="1">
            <a:spLocks noChangeArrowheads="1"/>
          </p:cNvSpPr>
          <p:nvPr/>
        </p:nvSpPr>
        <p:spPr bwMode="auto">
          <a:xfrm>
            <a:off x="250825" y="6500813"/>
            <a:ext cx="46085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Время протекания процесса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16ч.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93715057"/>
              </p:ext>
            </p:extLst>
          </p:nvPr>
        </p:nvGraphicFramePr>
        <p:xfrm>
          <a:off x="483844" y="1603534"/>
          <a:ext cx="1751856" cy="12670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Руководитель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ДОУ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Поручение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 размещении информации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2-5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9" name="Таблица 8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53936723"/>
              </p:ext>
            </p:extLst>
          </p:nvPr>
        </p:nvGraphicFramePr>
        <p:xfrm>
          <a:off x="4929190" y="4968276"/>
          <a:ext cx="3929090" cy="188973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290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466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1.Отсутствие</a:t>
                      </a:r>
                      <a:r>
                        <a:rPr lang="ru-RU" altLang="ru-RU" sz="1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стандарта размещения информации.</a:t>
                      </a:r>
                      <a:r>
                        <a:rPr lang="ru-RU" alt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2.Разное стилевое оформление текстовой и видео информации.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9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3.Плановая дата  предоставления ответа не отслеживается.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59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Большие временные затраты при подготовке публикации.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Большое количество обрабатываемых материалов.</a:t>
                      </a:r>
                      <a:endParaRPr lang="ru-RU" altLang="ru-RU" sz="1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  <a:r>
                        <a:rPr lang="ru-RU" altLang="ru-RU" sz="10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Временные потери при загрузке файлов с большим объёмом.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7.Отсутствие педагога.</a:t>
                      </a:r>
                      <a:endParaRPr lang="ru-RU" altLang="ru-RU" sz="1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8. </a:t>
                      </a:r>
                      <a:r>
                        <a:rPr lang="ru-RU" altLang="ru-RU" sz="1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есвоевременное опубликование информации</a:t>
                      </a:r>
                      <a:r>
                        <a:rPr lang="ru-RU" sz="10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об образовательных событиях на сайте, в сообществе.</a:t>
                      </a:r>
                      <a:endParaRPr lang="ru-RU" alt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79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142875" y="1501631"/>
            <a:ext cx="231794" cy="137333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ВХОД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500562" y="4968296"/>
            <a:ext cx="288032" cy="1512168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ВЫХОД</a:t>
            </a:r>
          </a:p>
        </p:txBody>
      </p:sp>
      <p:sp>
        <p:nvSpPr>
          <p:cNvPr id="15406" name="Прямоугольник 54"/>
          <p:cNvSpPr>
            <a:spLocks noChangeArrowheads="1"/>
          </p:cNvSpPr>
          <p:nvPr/>
        </p:nvSpPr>
        <p:spPr bwMode="auto">
          <a:xfrm>
            <a:off x="5437801" y="4692794"/>
            <a:ext cx="3457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ПРОБЛЕМЫ:</a:t>
            </a:r>
          </a:p>
        </p:txBody>
      </p:sp>
      <p:sp>
        <p:nvSpPr>
          <p:cNvPr id="70" name="Пятно 1 60"/>
          <p:cNvSpPr/>
          <p:nvPr/>
        </p:nvSpPr>
        <p:spPr>
          <a:xfrm>
            <a:off x="1714480" y="1000108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84" name="Пятно 1 60"/>
          <p:cNvSpPr/>
          <p:nvPr/>
        </p:nvSpPr>
        <p:spPr>
          <a:xfrm>
            <a:off x="4000496" y="1000108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102" name="Пятно 1 60"/>
          <p:cNvSpPr/>
          <p:nvPr/>
        </p:nvSpPr>
        <p:spPr>
          <a:xfrm>
            <a:off x="4714876" y="1000108"/>
            <a:ext cx="644525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104" name="Пятно 1 60"/>
          <p:cNvSpPr/>
          <p:nvPr/>
        </p:nvSpPr>
        <p:spPr>
          <a:xfrm>
            <a:off x="2357422" y="928670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2</a:t>
            </a: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14" y="35718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Прямоугольник 5"/>
          <p:cNvSpPr>
            <a:spLocks noChangeArrowheads="1"/>
          </p:cNvSpPr>
          <p:nvPr/>
        </p:nvSpPr>
        <p:spPr bwMode="auto">
          <a:xfrm>
            <a:off x="250379" y="142852"/>
            <a:ext cx="88936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Карта текущего состояния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процесса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9" name="Таблица 9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13353511"/>
              </p:ext>
            </p:extLst>
          </p:nvPr>
        </p:nvGraphicFramePr>
        <p:xfrm>
          <a:off x="2740598" y="1603534"/>
          <a:ext cx="1751856" cy="116952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Сотрудники ДОУ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Сбор и подготовка информации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10ч.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0" name="Таблица 9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2766540"/>
              </p:ext>
            </p:extLst>
          </p:nvPr>
        </p:nvGraphicFramePr>
        <p:xfrm>
          <a:off x="4889426" y="1603534"/>
          <a:ext cx="1751856" cy="147216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Сотрудники ДОУ</a:t>
                      </a:r>
                    </a:p>
                    <a:p>
                      <a:pPr algn="ctr">
                        <a:defRPr/>
                      </a:pP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Передача информации старшему воспитателю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шага</a:t>
                      </a:r>
                    </a:p>
                    <a:p>
                      <a:pPr algn="ctr"/>
                      <a:endParaRPr lang="ru-RU" sz="1000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мин. –  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" name="Таблица 10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75982518"/>
              </p:ext>
            </p:extLst>
          </p:nvPr>
        </p:nvGraphicFramePr>
        <p:xfrm>
          <a:off x="6985306" y="1643238"/>
          <a:ext cx="1751856" cy="12670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Старший воспитатель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Отбор, обработка и редактирование информации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2ч.</a:t>
                      </a:r>
                      <a:endParaRPr lang="ru-RU" sz="1000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3" name="Таблица 10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46211957"/>
              </p:ext>
            </p:extLst>
          </p:nvPr>
        </p:nvGraphicFramePr>
        <p:xfrm>
          <a:off x="411154" y="3419947"/>
          <a:ext cx="1751856" cy="131976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Старший воспитатель</a:t>
                      </a:r>
                    </a:p>
                    <a:p>
                      <a:pPr algn="ctr">
                        <a:defRPr/>
                      </a:pP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Отправка информации руководителю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мин. – 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5" name="Таблица 10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24984313"/>
              </p:ext>
            </p:extLst>
          </p:nvPr>
        </p:nvGraphicFramePr>
        <p:xfrm>
          <a:off x="2748706" y="3424705"/>
          <a:ext cx="1751856" cy="14173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Руководитель</a:t>
                      </a:r>
                    </a:p>
                    <a:p>
                      <a:pPr algn="ctr">
                        <a:defRPr/>
                      </a:pP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Проверка и отправка информации на доработку 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1ч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6" name="Таблица 10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31402583"/>
              </p:ext>
            </p:extLst>
          </p:nvPr>
        </p:nvGraphicFramePr>
        <p:xfrm>
          <a:off x="4921575" y="3474370"/>
          <a:ext cx="1751856" cy="142250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40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Старший воспитатель</a:t>
                      </a:r>
                    </a:p>
                    <a:p>
                      <a:pPr algn="ctr">
                        <a:defRPr/>
                      </a:pP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714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Исправление ошибок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379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2ч</a:t>
                      </a:r>
                      <a:endParaRPr lang="ru-RU" sz="1000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7" name="Таблица 10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69923579"/>
              </p:ext>
            </p:extLst>
          </p:nvPr>
        </p:nvGraphicFramePr>
        <p:xfrm>
          <a:off x="6985306" y="3442105"/>
          <a:ext cx="1751856" cy="14173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766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Старший воспитатель</a:t>
                      </a:r>
                    </a:p>
                    <a:p>
                      <a:pPr algn="ctr">
                        <a:defRPr/>
                      </a:pP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Повторная отправка информации руководителю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– 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5мин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8" name="Таблица 10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23021596"/>
              </p:ext>
            </p:extLst>
          </p:nvPr>
        </p:nvGraphicFramePr>
        <p:xfrm>
          <a:off x="357158" y="5000636"/>
          <a:ext cx="1751856" cy="15849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766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Руководитель</a:t>
                      </a:r>
                    </a:p>
                    <a:p>
                      <a:pPr algn="ctr">
                        <a:defRPr/>
                      </a:pP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Проверка и отправка информации старшему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воспитателю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>
                        <a:defRPr/>
                      </a:pP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мин. – 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9" name="Таблица 10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919184"/>
              </p:ext>
            </p:extLst>
          </p:nvPr>
        </p:nvGraphicFramePr>
        <p:xfrm>
          <a:off x="2573274" y="5259087"/>
          <a:ext cx="1751856" cy="12496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70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Старший воспитатель</a:t>
                      </a:r>
                    </a:p>
                    <a:p>
                      <a:pPr algn="ctr">
                        <a:defRPr/>
                      </a:pP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393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Размещение информации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936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5мин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– 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0" name="Прямоугольник 109"/>
          <p:cNvSpPr/>
          <p:nvPr/>
        </p:nvSpPr>
        <p:spPr>
          <a:xfrm>
            <a:off x="3275856" y="1122217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2</a:t>
            </a:r>
            <a:r>
              <a:rPr lang="ru-RU" sz="1200" b="1" dirty="0"/>
              <a:t> 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5357818" y="1071546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3</a:t>
            </a:r>
            <a:r>
              <a:rPr lang="ru-RU" sz="1200" b="1" dirty="0"/>
              <a:t> 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7520770" y="1134413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ШАГ4</a:t>
            </a:r>
            <a:r>
              <a:rPr lang="ru-RU" sz="1200" b="1" dirty="0"/>
              <a:t> 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1041565" y="2996952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5</a:t>
            </a:r>
            <a:r>
              <a:rPr lang="ru-RU" sz="1200" b="1" dirty="0"/>
              <a:t> 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3275856" y="3001322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6</a:t>
            </a:r>
            <a:r>
              <a:rPr lang="ru-RU" sz="1200" b="1" dirty="0"/>
              <a:t> 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5562187" y="3071810"/>
            <a:ext cx="581450" cy="289875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7</a:t>
            </a:r>
            <a:r>
              <a:rPr lang="ru-RU" sz="1200" b="1" dirty="0"/>
              <a:t> 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7520770" y="2996952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8</a:t>
            </a:r>
            <a:r>
              <a:rPr lang="ru-RU" sz="1200" b="1" dirty="0"/>
              <a:t> 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1041565" y="4716318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9</a:t>
            </a:r>
            <a:r>
              <a:rPr lang="ru-RU" sz="1200" b="1" dirty="0"/>
              <a:t> 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3275855" y="4788114"/>
            <a:ext cx="720081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10</a:t>
            </a:r>
            <a:r>
              <a:rPr lang="ru-RU" sz="1200" b="1" dirty="0"/>
              <a:t> </a:t>
            </a:r>
          </a:p>
        </p:txBody>
      </p:sp>
      <p:sp>
        <p:nvSpPr>
          <p:cNvPr id="119" name="Стрелка вправо 118"/>
          <p:cNvSpPr/>
          <p:nvPr/>
        </p:nvSpPr>
        <p:spPr>
          <a:xfrm>
            <a:off x="4548528" y="1999692"/>
            <a:ext cx="342622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0" name="Стрелка вправо 119"/>
          <p:cNvSpPr/>
          <p:nvPr/>
        </p:nvSpPr>
        <p:spPr>
          <a:xfrm>
            <a:off x="6679001" y="1999692"/>
            <a:ext cx="342622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1" name="Стрелка вправо 120"/>
          <p:cNvSpPr/>
          <p:nvPr/>
        </p:nvSpPr>
        <p:spPr>
          <a:xfrm>
            <a:off x="2345023" y="1999692"/>
            <a:ext cx="342622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2" name="Стрелка вправо 121"/>
          <p:cNvSpPr/>
          <p:nvPr/>
        </p:nvSpPr>
        <p:spPr>
          <a:xfrm>
            <a:off x="4548528" y="3861048"/>
            <a:ext cx="342622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" name="Стрелка вправо 122"/>
          <p:cNvSpPr/>
          <p:nvPr/>
        </p:nvSpPr>
        <p:spPr>
          <a:xfrm>
            <a:off x="6679001" y="3906738"/>
            <a:ext cx="342622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4" name="Стрелка вправо 123"/>
          <p:cNvSpPr/>
          <p:nvPr/>
        </p:nvSpPr>
        <p:spPr>
          <a:xfrm>
            <a:off x="2212459" y="5535774"/>
            <a:ext cx="342622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Пятно 1 60"/>
          <p:cNvSpPr/>
          <p:nvPr/>
        </p:nvSpPr>
        <p:spPr>
          <a:xfrm>
            <a:off x="4857752" y="3000372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 smtClean="0">
                <a:solidFill>
                  <a:schemeClr val="bg1"/>
                </a:solidFill>
                <a:cs typeface="Arial" pitchFamily="34" charset="0"/>
              </a:rPr>
              <a:t>3</a:t>
            </a:r>
          </a:p>
          <a:p>
            <a:pPr algn="ctr">
              <a:defRPr/>
            </a:pPr>
            <a:endParaRPr lang="ru-RU" sz="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5" name="Пятно 1 60"/>
          <p:cNvSpPr/>
          <p:nvPr/>
        </p:nvSpPr>
        <p:spPr>
          <a:xfrm>
            <a:off x="428596" y="2928934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 smtClean="0">
                <a:solidFill>
                  <a:schemeClr val="bg1"/>
                </a:solidFill>
                <a:cs typeface="Arial" pitchFamily="34" charset="0"/>
              </a:rPr>
              <a:t>3</a:t>
            </a:r>
          </a:p>
          <a:p>
            <a:pPr algn="ctr">
              <a:defRPr/>
            </a:pPr>
            <a:endParaRPr lang="ru-RU" sz="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7" name="Пятно 1 60"/>
          <p:cNvSpPr/>
          <p:nvPr/>
        </p:nvSpPr>
        <p:spPr>
          <a:xfrm>
            <a:off x="8286776" y="1071546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 smtClean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ru-RU" sz="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57224" y="357166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Оптимизация  процесса публикации информационных материалов об образовательных событиях МДОУ «ДС «Сказка» в  сети Интернет»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590504" cy="75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ятно 1 60"/>
          <p:cNvSpPr/>
          <p:nvPr/>
        </p:nvSpPr>
        <p:spPr>
          <a:xfrm>
            <a:off x="2571736" y="4714884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 smtClean="0">
                <a:solidFill>
                  <a:schemeClr val="bg1"/>
                </a:solidFill>
                <a:cs typeface="Arial" pitchFamily="34" charset="0"/>
              </a:rPr>
              <a:t>8</a:t>
            </a:r>
          </a:p>
          <a:p>
            <a:pPr algn="ctr">
              <a:defRPr/>
            </a:pPr>
            <a:endParaRPr lang="ru-RU" sz="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7" name="Пятно 1 60"/>
          <p:cNvSpPr/>
          <p:nvPr/>
        </p:nvSpPr>
        <p:spPr>
          <a:xfrm>
            <a:off x="1857356" y="2928934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 smtClean="0">
                <a:solidFill>
                  <a:schemeClr val="bg1"/>
                </a:solidFill>
                <a:cs typeface="Arial" pitchFamily="34" charset="0"/>
              </a:rPr>
              <a:t>4</a:t>
            </a:r>
          </a:p>
          <a:p>
            <a:pPr algn="ctr">
              <a:defRPr/>
            </a:pPr>
            <a:endParaRPr lang="ru-RU" sz="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8" name="Пятно 1 60"/>
          <p:cNvSpPr/>
          <p:nvPr/>
        </p:nvSpPr>
        <p:spPr>
          <a:xfrm>
            <a:off x="4000496" y="2857496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 smtClean="0">
                <a:solidFill>
                  <a:schemeClr val="bg1"/>
                </a:solidFill>
                <a:cs typeface="Arial" pitchFamily="34" charset="0"/>
              </a:rPr>
              <a:t>4</a:t>
            </a:r>
          </a:p>
          <a:p>
            <a:pPr algn="ctr">
              <a:defRPr/>
            </a:pPr>
            <a:endParaRPr lang="ru-RU" sz="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0" name="Пятно 1 60"/>
          <p:cNvSpPr/>
          <p:nvPr/>
        </p:nvSpPr>
        <p:spPr>
          <a:xfrm>
            <a:off x="8143900" y="3000372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 smtClean="0">
                <a:solidFill>
                  <a:schemeClr val="bg1"/>
                </a:solidFill>
                <a:cs typeface="Arial" pitchFamily="34" charset="0"/>
              </a:rPr>
              <a:t>6</a:t>
            </a:r>
            <a:endParaRPr lang="ru-RU" sz="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2" name="Пятно 1 60"/>
          <p:cNvSpPr/>
          <p:nvPr/>
        </p:nvSpPr>
        <p:spPr>
          <a:xfrm>
            <a:off x="6929454" y="2857496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 smtClean="0">
                <a:solidFill>
                  <a:schemeClr val="bg1"/>
                </a:solidFill>
                <a:cs typeface="Arial" pitchFamily="34" charset="0"/>
              </a:rPr>
              <a:t>5</a:t>
            </a:r>
          </a:p>
          <a:p>
            <a:pPr algn="ctr">
              <a:defRPr/>
            </a:pPr>
            <a:endParaRPr lang="ru-RU" sz="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3" name="Пятно 1 60"/>
          <p:cNvSpPr/>
          <p:nvPr/>
        </p:nvSpPr>
        <p:spPr>
          <a:xfrm>
            <a:off x="2571736" y="2857496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 smtClean="0">
                <a:solidFill>
                  <a:schemeClr val="bg1"/>
                </a:solidFill>
                <a:cs typeface="Arial" pitchFamily="34" charset="0"/>
              </a:rPr>
              <a:t>3</a:t>
            </a:r>
          </a:p>
          <a:p>
            <a:pPr algn="ctr">
              <a:defRPr/>
            </a:pPr>
            <a:endParaRPr lang="ru-RU" sz="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4" name="Пятно 1 60"/>
          <p:cNvSpPr/>
          <p:nvPr/>
        </p:nvSpPr>
        <p:spPr>
          <a:xfrm>
            <a:off x="6286512" y="2928934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 smtClean="0">
                <a:solidFill>
                  <a:schemeClr val="bg1"/>
                </a:solidFill>
                <a:cs typeface="Arial" pitchFamily="34" charset="0"/>
              </a:rPr>
              <a:t>4</a:t>
            </a:r>
          </a:p>
          <a:p>
            <a:pPr algn="ctr">
              <a:defRPr/>
            </a:pPr>
            <a:endParaRPr lang="ru-RU" sz="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6" name="Пятно 1 60"/>
          <p:cNvSpPr/>
          <p:nvPr/>
        </p:nvSpPr>
        <p:spPr>
          <a:xfrm>
            <a:off x="6000760" y="1000108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 smtClean="0">
                <a:solidFill>
                  <a:schemeClr val="bg1"/>
                </a:solidFill>
                <a:cs typeface="Arial" pitchFamily="34" charset="0"/>
              </a:rPr>
              <a:t>7</a:t>
            </a:r>
          </a:p>
          <a:p>
            <a:pPr algn="ctr">
              <a:defRPr/>
            </a:pPr>
            <a:endParaRPr lang="ru-RU" sz="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9" name="Пятно 1 60"/>
          <p:cNvSpPr/>
          <p:nvPr/>
        </p:nvSpPr>
        <p:spPr>
          <a:xfrm>
            <a:off x="6786578" y="1071546"/>
            <a:ext cx="644525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4</a:t>
            </a:r>
          </a:p>
        </p:txBody>
      </p:sp>
    </p:spTree>
  </p:cSld>
  <p:clrMapOvr>
    <a:masterClrMapping/>
  </p:clrMapOvr>
  <p:transition advTm="996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253657786"/>
              </p:ext>
            </p:extLst>
          </p:nvPr>
        </p:nvGraphicFramePr>
        <p:xfrm>
          <a:off x="285720" y="857231"/>
          <a:ext cx="8572560" cy="6001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08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963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954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386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 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Коренная причина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25524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ru-RU" sz="1200">
                          <a:solidFill>
                            <a:srgbClr val="000000"/>
                          </a:solidFill>
                        </a:defRPr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 pitchFamily="2" charset="-52"/>
                          <a:cs typeface="Times New Roman" pitchFamily="18" charset="0"/>
                        </a:rPr>
                        <a:t>Отсутствие стандарта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 pitchFamily="2" charset="-52"/>
                          <a:cs typeface="Times New Roman" pitchFamily="18" charset="0"/>
                        </a:rPr>
                        <a:t>  размещения информации,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" charset="-52"/>
                          <a:ea typeface="Calibri" pitchFamily="2" charset="-52"/>
                          <a:cs typeface="Times New Roman" pitchFamily="1" charset="-52"/>
                        </a:rPr>
                        <a:t>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 pitchFamily="2" charset="-52"/>
                          <a:cs typeface="Times New Roman" pitchFamily="18" charset="0"/>
                        </a:rPr>
                        <a:t>разное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 pitchFamily="2" charset="-52"/>
                          <a:cs typeface="Times New Roman" pitchFamily="18" charset="0"/>
                        </a:rPr>
                        <a:t> стилевое оформление текстовой и видео информации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 pitchFamily="2" charset="-52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>
                        <a:buNone/>
                        <a:defRPr lang="ru-RU" sz="1200">
                          <a:solidFill>
                            <a:srgbClr val="000000"/>
                          </a:solidFill>
                        </a:defRPr>
                      </a:pPr>
                      <a:endPara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 pitchFamily="2" charset="-52"/>
                        <a:cs typeface="Times New Roman" pitchFamily="18" charset="0"/>
                      </a:endParaRPr>
                    </a:p>
                    <a:p>
                      <a:pPr marL="0" marR="0" indent="0" algn="l">
                        <a:buNone/>
                        <a:defRPr lang="ru-RU" sz="1200">
                          <a:solidFill>
                            <a:srgbClr val="000000"/>
                          </a:solidFill>
                        </a:defRPr>
                      </a:pPr>
                      <a:endPara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 pitchFamily="2" charset="-52"/>
                        <a:cs typeface="Times New Roman" pitchFamily="18" charset="0"/>
                      </a:endParaRPr>
                    </a:p>
                    <a:p>
                      <a:pPr marL="0" marR="0" indent="0" algn="l">
                        <a:buNone/>
                        <a:defRPr lang="ru-RU" sz="12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" charset="-52"/>
                          <a:ea typeface="Calibri" pitchFamily="2" charset="-52"/>
                          <a:cs typeface="Times New Roman" pitchFamily="1" charset="-52"/>
                        </a:rPr>
                        <a:t>Плановая дата  предоставления ответа не отслеживается</a:t>
                      </a:r>
                    </a:p>
                    <a:p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Большое количество обрабатываемых материалов, избыточность информации, подробное обсуждение мероприятия.</a:t>
                      </a:r>
                    </a:p>
                    <a:p>
                      <a:pPr algn="just"/>
                      <a:endParaRPr lang="ru-RU" alt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>
                        <a:buNone/>
                        <a:defRPr lang="ru-RU" sz="12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" charset="-52"/>
                          <a:ea typeface="Calibri" pitchFamily="2" charset="-52"/>
                          <a:cs typeface="Times New Roman" pitchFamily="1" charset="-52"/>
                        </a:rPr>
                        <a:t>Временные потери при загрузке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" charset="-52"/>
                          <a:ea typeface="Calibri" pitchFamily="2" charset="-52"/>
                          <a:cs typeface="Times New Roman" pitchFamily="1" charset="-52"/>
                        </a:rPr>
                        <a:t> файлов с большим объёмом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" charset="-52"/>
                        <a:ea typeface="Calibri" pitchFamily="2" charset="-52"/>
                        <a:cs typeface="Times New Roman" pitchFamily="1" charset="-52"/>
                      </a:endParaRPr>
                    </a:p>
                    <a:p>
                      <a:pPr marL="0" marR="0" indent="0" algn="l">
                        <a:buNone/>
                        <a:defRPr lang="ru-RU" sz="1200">
                          <a:solidFill>
                            <a:srgbClr val="000000"/>
                          </a:solidFill>
                        </a:defRPr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>
                        <a:buNone/>
                        <a:defRPr lang="ru-RU" sz="1200">
                          <a:solidFill>
                            <a:srgbClr val="000000"/>
                          </a:solidFill>
                        </a:defRPr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>
                        <a:buNone/>
                        <a:defRPr lang="ru-RU" sz="12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Большие временные затраты при подготовке публикации.</a:t>
                      </a:r>
                    </a:p>
                    <a:p>
                      <a:pPr marL="0" marR="0" indent="0" algn="l">
                        <a:buNone/>
                        <a:defRPr lang="ru-RU" sz="1200">
                          <a:solidFill>
                            <a:srgbClr val="000000"/>
                          </a:solidFill>
                        </a:defRPr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>
                        <a:buNone/>
                        <a:defRPr lang="ru-RU" sz="1200">
                          <a:solidFill>
                            <a:srgbClr val="000000"/>
                          </a:solidFill>
                        </a:defRPr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>
                        <a:buNone/>
                        <a:defRPr lang="ru-RU" sz="12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Отсутствие педагога/ несвоевременное опубликование информации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об образовательных событиях на сайте, в сообществе (о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тсутствие материала для публикаций)/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itchFamily="2" charset="-52"/>
                        <a:cs typeface="Times New Roman" pitchFamily="18" charset="0"/>
                      </a:endParaRPr>
                    </a:p>
                  </a:txBody>
                  <a:tcPr marL="91427" marR="91427" marT="45735" marB="45735">
                    <a:solidFill>
                      <a:srgbClr val="ADD1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Материал не соответствует ожиданиям руководства.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" charset="-52"/>
                          <a:ea typeface="Calibri" pitchFamily="2" charset="-52"/>
                          <a:cs typeface="Times New Roman" pitchFamily="1" charset="-52"/>
                        </a:rPr>
                        <a:t>Неопределенные сроки предоставления отчета по мероприятиям</a:t>
                      </a:r>
                    </a:p>
                    <a:p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Отсутствие навыков у педагога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Отсутствие единых требований к техническим характеристикам файлов, изображений, видео.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ременные потери, отсутствие ограничений на количество и размер.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Больничный лист, учебный отпуск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8" marR="91438" marT="45739" marB="45739">
                    <a:solidFill>
                      <a:srgbClr val="ADD1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ru-RU" sz="12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b="1" dirty="0" smtClean="0">
                          <a:latin typeface="Times New Roman" pitchFamily="1" charset="-52"/>
                          <a:ea typeface="Calibri" pitchFamily="2" charset="-52"/>
                          <a:cs typeface="Times New Roman" pitchFamily="1" charset="-52"/>
                        </a:rPr>
                        <a:t>Разработан</a:t>
                      </a:r>
                      <a:r>
                        <a:rPr lang="ru-RU" b="1" baseline="0" dirty="0" smtClean="0">
                          <a:latin typeface="Times New Roman" pitchFamily="1" charset="-52"/>
                          <a:ea typeface="Calibri" pitchFamily="2" charset="-52"/>
                          <a:cs typeface="Times New Roman" pitchFamily="1" charset="-52"/>
                        </a:rPr>
                        <a:t> стандарт</a:t>
                      </a:r>
                      <a:r>
                        <a:rPr lang="ru-RU" b="1" dirty="0" smtClean="0">
                          <a:latin typeface="Times New Roman" pitchFamily="1" charset="-52"/>
                          <a:ea typeface="Calibri" pitchFamily="2" charset="-52"/>
                          <a:cs typeface="Times New Roman" pitchFamily="1" charset="-52"/>
                        </a:rPr>
                        <a:t> 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 pitchFamily="2" charset="-52"/>
                          <a:cs typeface="Times New Roman" pitchFamily="18" charset="0"/>
                        </a:rPr>
                        <a:t>размещения информации</a:t>
                      </a:r>
                      <a:r>
                        <a:rPr lang="ru-RU" b="1" dirty="0" smtClean="0">
                          <a:latin typeface="Times New Roman" pitchFamily="1" charset="-52"/>
                          <a:ea typeface="Calibri" pitchFamily="2" charset="-52"/>
                          <a:cs typeface="Times New Roman" pitchFamily="1" charset="-52"/>
                        </a:rPr>
                        <a:t>,</a:t>
                      </a:r>
                      <a:r>
                        <a:rPr lang="ru-RU" b="1" baseline="0" dirty="0" smtClean="0">
                          <a:latin typeface="Times New Roman" pitchFamily="1" charset="-52"/>
                          <a:ea typeface="Calibri" pitchFamily="2" charset="-52"/>
                          <a:cs typeface="Times New Roman" pitchFamily="1" charset="-52"/>
                        </a:rPr>
                        <a:t> п</a:t>
                      </a:r>
                      <a:r>
                        <a:rPr lang="ru-RU" b="1" dirty="0" smtClean="0">
                          <a:latin typeface="Times New Roman" pitchFamily="1" charset="-52"/>
                          <a:ea typeface="Calibri" pitchFamily="2" charset="-52"/>
                          <a:cs typeface="Times New Roman" pitchFamily="1" charset="-52"/>
                        </a:rPr>
                        <a:t>роработаны рекомендации по единому стилю оформления.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Утверждён шаблон для размещения информации на сайте.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ru-RU" sz="1200" b="0">
                          <a:solidFill>
                            <a:srgbClr val="000000"/>
                          </a:solidFill>
                        </a:defRPr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ru-RU" sz="12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Составлен план график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предоставления ответа. Время сокращения 1 день (каждую неделю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пятницы).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lvl="0"/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0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Мозговой штурм «Что делает фото удачным / неудачным».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Мастер-класс «Основы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фотоссесии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0"/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0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Установлено программное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обеспечение для создания видеороликов у  ответственного за данный вид работы.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lvl="0"/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0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Сокращение временных затрат на подготовку публикаций об образовательных событиях ДОУ. Четкое количество фотографий (5 фото с группы)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Снижение брака.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ru-RU" sz="1200" b="0">
                          <a:solidFill>
                            <a:srgbClr val="000000"/>
                          </a:solidFill>
                        </a:defRPr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ru-RU" sz="12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Сформирован резерв. Своевременное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размещение публикаций.</a:t>
                      </a:r>
                      <a:endParaRPr lang="ru-RU" sz="1200" b="1" kern="120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ru-RU" sz="1200" b="0">
                          <a:solidFill>
                            <a:srgbClr val="000000"/>
                          </a:solidFill>
                        </a:defRPr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8" marR="91438" marT="45739" marB="45739">
                    <a:solidFill>
                      <a:srgbClr val="ADD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C7F4D-E65F-462B-8A35-B149C55565DD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17434" name="Прямоугольник 5"/>
          <p:cNvSpPr>
            <a:spLocks noChangeArrowheads="1"/>
          </p:cNvSpPr>
          <p:nvPr/>
        </p:nvSpPr>
        <p:spPr bwMode="auto">
          <a:xfrm>
            <a:off x="2071670" y="500042"/>
            <a:ext cx="50006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Анализ проблем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2" y="384436"/>
            <a:ext cx="6957847" cy="18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00100" y="142852"/>
            <a:ext cx="4773470" cy="3600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519066" cy="66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10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29375"/>
            <a:ext cx="347662" cy="285750"/>
          </a:xfrm>
        </p:spPr>
        <p:txBody>
          <a:bodyPr/>
          <a:lstStyle/>
          <a:p>
            <a:pPr algn="ctr">
              <a:defRPr/>
            </a:pPr>
            <a:fld id="{AD987F0A-53C7-4A4A-8BA7-E39A8CD592AC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5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2868918515"/>
              </p:ext>
            </p:extLst>
          </p:nvPr>
        </p:nvGraphicFramePr>
        <p:xfrm>
          <a:off x="123844" y="959978"/>
          <a:ext cx="4500593" cy="5189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4786314" y="1285860"/>
            <a:ext cx="3769515" cy="714375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Проблемы, решение которых требуется на федеральном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уровне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выявлены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86314" y="2071678"/>
            <a:ext cx="3714776" cy="785818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Проблемы, решение которых требуется на региональном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уровне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выявлены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86314" y="2857496"/>
            <a:ext cx="4071966" cy="3357586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Ø"/>
              <a:defRPr lang="ru-RU" sz="1200">
                <a:solidFill>
                  <a:srgbClr val="000000"/>
                </a:solidFill>
              </a:defRPr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 pitchFamily="2" charset="-52"/>
                <a:cs typeface="Times New Roman" pitchFamily="18" charset="0"/>
              </a:rPr>
              <a:t>Отсутствие стандарта размещения информации. </a:t>
            </a:r>
          </a:p>
          <a:p>
            <a:pPr>
              <a:buFont typeface="Wingdings" pitchFamily="2" charset="2"/>
              <a:buChar char="Ø"/>
              <a:defRPr lang="ru-RU" sz="1200">
                <a:solidFill>
                  <a:srgbClr val="000000"/>
                </a:solidFill>
              </a:defRPr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 pitchFamily="2" charset="-52"/>
                <a:cs typeface="Times New Roman" pitchFamily="18" charset="0"/>
              </a:rPr>
              <a:t>Разное стилевое оформление текстовой и видео информации.</a:t>
            </a:r>
          </a:p>
          <a:p>
            <a:pPr>
              <a:buFont typeface="Wingdings" pitchFamily="2" charset="2"/>
              <a:buChar char="Ø"/>
              <a:defRPr lang="ru-RU" sz="1200">
                <a:solidFill>
                  <a:srgbClr val="000000"/>
                </a:solidFill>
              </a:defRPr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Плановая дата  предоставления ответа не отслеживается</a:t>
            </a:r>
          </a:p>
          <a:p>
            <a:pPr>
              <a:buFont typeface="Wingdings" pitchFamily="2" charset="2"/>
              <a:buChar char="Ø"/>
              <a:defRPr lang="ru-RU" sz="1200">
                <a:solidFill>
                  <a:srgbClr val="000000"/>
                </a:solidFill>
              </a:defRPr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Большое количество обрабатываемых материалов, избыточность информации.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ea typeface="Calibri" pitchFamily="2" charset="-52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 pitchFamily="2" charset="-52"/>
                <a:cs typeface="Times New Roman" pitchFamily="18" charset="0"/>
              </a:rPr>
              <a:t>Временные потери при загрузке файлов с большим объёмом.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Большие временные затраты при подготовке публикации.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Отсутствие педагога.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Необходимость реализации принципа открытости об  образовательных событиях.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ятно 1 60"/>
          <p:cNvSpPr/>
          <p:nvPr/>
        </p:nvSpPr>
        <p:spPr>
          <a:xfrm>
            <a:off x="857224" y="4572008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13" name="Пятно 1 60"/>
          <p:cNvSpPr/>
          <p:nvPr/>
        </p:nvSpPr>
        <p:spPr>
          <a:xfrm>
            <a:off x="1643042" y="4572008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14" name="Пятно 1 60"/>
          <p:cNvSpPr/>
          <p:nvPr/>
        </p:nvSpPr>
        <p:spPr>
          <a:xfrm>
            <a:off x="2357422" y="4572008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084414" y="179609"/>
            <a:ext cx="484490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3" y="522303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657266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5"/>
          <p:cNvSpPr>
            <a:spLocks noChangeArrowheads="1"/>
          </p:cNvSpPr>
          <p:nvPr/>
        </p:nvSpPr>
        <p:spPr bwMode="auto">
          <a:xfrm>
            <a:off x="2458318" y="797801"/>
            <a:ext cx="47988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Пирамида  проблем</a:t>
            </a:r>
          </a:p>
        </p:txBody>
      </p:sp>
      <p:sp>
        <p:nvSpPr>
          <p:cNvPr id="20" name="Пятно 1 60"/>
          <p:cNvSpPr/>
          <p:nvPr/>
        </p:nvSpPr>
        <p:spPr>
          <a:xfrm>
            <a:off x="3143240" y="4572008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21" name="Пятно 1 60"/>
          <p:cNvSpPr/>
          <p:nvPr/>
        </p:nvSpPr>
        <p:spPr>
          <a:xfrm>
            <a:off x="642910" y="5500702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5</a:t>
            </a:r>
          </a:p>
        </p:txBody>
      </p:sp>
      <p:pic>
        <p:nvPicPr>
          <p:cNvPr id="22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ятно 1 60"/>
          <p:cNvSpPr/>
          <p:nvPr/>
        </p:nvSpPr>
        <p:spPr>
          <a:xfrm>
            <a:off x="1571604" y="5500702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 smtClean="0">
                <a:solidFill>
                  <a:schemeClr val="bg1"/>
                </a:solidFill>
                <a:cs typeface="Arial" pitchFamily="34" charset="0"/>
              </a:rPr>
              <a:t>6</a:t>
            </a:r>
            <a:endParaRPr lang="ru-RU" sz="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Пятно 1 60"/>
          <p:cNvSpPr/>
          <p:nvPr/>
        </p:nvSpPr>
        <p:spPr>
          <a:xfrm>
            <a:off x="2500298" y="5500702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 smtClean="0">
                <a:solidFill>
                  <a:schemeClr val="bg1"/>
                </a:solidFill>
                <a:cs typeface="Arial" pitchFamily="34" charset="0"/>
              </a:rPr>
              <a:t>7</a:t>
            </a:r>
            <a:endParaRPr lang="ru-RU" sz="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Пятно 1 60"/>
          <p:cNvSpPr/>
          <p:nvPr/>
        </p:nvSpPr>
        <p:spPr>
          <a:xfrm>
            <a:off x="3428992" y="5500702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8</a:t>
            </a:r>
          </a:p>
        </p:txBody>
      </p:sp>
    </p:spTree>
  </p:cSld>
  <p:clrMapOvr>
    <a:masterClrMapping/>
  </p:clrMapOvr>
  <p:transition advTm="959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29375"/>
            <a:ext cx="347662" cy="285750"/>
          </a:xfrm>
        </p:spPr>
        <p:txBody>
          <a:bodyPr/>
          <a:lstStyle/>
          <a:p>
            <a:pPr algn="ctr">
              <a:defRPr/>
            </a:pPr>
            <a:fld id="{0970D5C5-FB1B-4607-B94D-242D9579A688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6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446" name="TextBox 48"/>
          <p:cNvSpPr txBox="1">
            <a:spLocks noChangeArrowheads="1"/>
          </p:cNvSpPr>
          <p:nvPr/>
        </p:nvSpPr>
        <p:spPr bwMode="auto">
          <a:xfrm>
            <a:off x="200074" y="5656022"/>
            <a:ext cx="4714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протекания процесса –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ч.</a:t>
            </a:r>
            <a:r>
              <a:rPr lang="ru-RU" sz="1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5286380" y="5345832"/>
            <a:ext cx="288032" cy="1512168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ВЫХОД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188245" y="2471272"/>
            <a:ext cx="251520" cy="1224136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ВХОД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83" y="493527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5"/>
          <p:cNvSpPr>
            <a:spLocks noChangeArrowheads="1"/>
          </p:cNvSpPr>
          <p:nvPr/>
        </p:nvSpPr>
        <p:spPr bwMode="auto">
          <a:xfrm>
            <a:off x="0" y="571480"/>
            <a:ext cx="88936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Карта целевого состояния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процесса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72165612"/>
              </p:ext>
            </p:extLst>
          </p:nvPr>
        </p:nvGraphicFramePr>
        <p:xfrm>
          <a:off x="578941" y="2525881"/>
          <a:ext cx="1751856" cy="116952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Руководитель ДОУ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Производимое действие</a:t>
                      </a: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мин. – 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1043608" y="2000249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1</a:t>
            </a:r>
            <a:r>
              <a:rPr lang="ru-RU" sz="1200" b="1" dirty="0"/>
              <a:t> </a:t>
            </a:r>
          </a:p>
        </p:txBody>
      </p:sp>
      <p:sp>
        <p:nvSpPr>
          <p:cNvPr id="32" name="Стрелка вправо 31"/>
          <p:cNvSpPr/>
          <p:nvPr/>
        </p:nvSpPr>
        <p:spPr>
          <a:xfrm>
            <a:off x="2397976" y="2924944"/>
            <a:ext cx="373824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4472807"/>
              </p:ext>
            </p:extLst>
          </p:nvPr>
        </p:nvGraphicFramePr>
        <p:xfrm>
          <a:off x="2824550" y="2528786"/>
          <a:ext cx="1751856" cy="12670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Сотрудники ДОУ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Сбор, подготовка информации передача старшему воспитателю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5ч.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85970334"/>
              </p:ext>
            </p:extLst>
          </p:nvPr>
        </p:nvGraphicFramePr>
        <p:xfrm>
          <a:off x="5143504" y="2357430"/>
          <a:ext cx="1751856" cy="14347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Старший воспитатель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отбор, обработка и редактирование, отправка информации  руководителю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2ч.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0529518"/>
              </p:ext>
            </p:extLst>
          </p:nvPr>
        </p:nvGraphicFramePr>
        <p:xfrm>
          <a:off x="1384548" y="4176384"/>
          <a:ext cx="1751856" cy="12670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Руководитель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Проверка и отправка информации старшему воспитателю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мин. –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 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26732297"/>
              </p:ext>
            </p:extLst>
          </p:nvPr>
        </p:nvGraphicFramePr>
        <p:xfrm>
          <a:off x="3700478" y="4155979"/>
          <a:ext cx="1751856" cy="116952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Старший воспитатель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Размещение информации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мин. –  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" name="Стрелка вправо 36"/>
          <p:cNvSpPr/>
          <p:nvPr/>
        </p:nvSpPr>
        <p:spPr>
          <a:xfrm>
            <a:off x="4644008" y="2975254"/>
            <a:ext cx="373824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>
            <a:off x="6876256" y="2972224"/>
            <a:ext cx="373824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989372" y="4509120"/>
            <a:ext cx="373824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3203848" y="4661520"/>
            <a:ext cx="373824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3362200" y="2000249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2</a:t>
            </a:r>
            <a:r>
              <a:rPr lang="ru-RU" sz="1200" b="1" dirty="0"/>
              <a:t>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643570" y="1928802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3</a:t>
            </a:r>
            <a:r>
              <a:rPr lang="ru-RU" sz="1200" b="1" dirty="0"/>
              <a:t>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934046" y="3769004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4</a:t>
            </a:r>
            <a:r>
              <a:rPr lang="ru-RU" sz="1200" b="1" dirty="0"/>
              <a:t>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318828" y="3749955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5</a:t>
            </a:r>
            <a:r>
              <a:rPr lang="ru-RU" sz="1200" b="1" dirty="0"/>
              <a:t> </a:t>
            </a:r>
          </a:p>
        </p:txBody>
      </p:sp>
      <p:sp>
        <p:nvSpPr>
          <p:cNvPr id="45" name="Облако 44">
            <a:extLst>
              <a:ext uri="{FF2B5EF4-FFF2-40B4-BE49-F238E27FC236}">
                <a16:creationId xmlns="" xmlns:a16="http://schemas.microsoft.com/office/drawing/2014/main" id="{9ACCF01B-3199-413F-BB8D-FAEC7F3795E3}"/>
              </a:ext>
            </a:extLst>
          </p:cNvPr>
          <p:cNvSpPr/>
          <p:nvPr/>
        </p:nvSpPr>
        <p:spPr>
          <a:xfrm>
            <a:off x="1785918" y="2000240"/>
            <a:ext cx="677993" cy="328831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1</a:t>
            </a:r>
          </a:p>
        </p:txBody>
      </p:sp>
      <p:sp>
        <p:nvSpPr>
          <p:cNvPr id="46" name="Облако 45">
            <a:extLst>
              <a:ext uri="{FF2B5EF4-FFF2-40B4-BE49-F238E27FC236}">
                <a16:creationId xmlns="" xmlns:a16="http://schemas.microsoft.com/office/drawing/2014/main" id="{E460C5E6-5047-4C75-8C7B-4DE90D77B07D}"/>
              </a:ext>
            </a:extLst>
          </p:cNvPr>
          <p:cNvSpPr/>
          <p:nvPr/>
        </p:nvSpPr>
        <p:spPr>
          <a:xfrm>
            <a:off x="2714612" y="2000240"/>
            <a:ext cx="674770" cy="318720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</a:t>
            </a:r>
          </a:p>
        </p:txBody>
      </p:sp>
      <p:sp>
        <p:nvSpPr>
          <p:cNvPr id="47" name="Облако 46">
            <a:extLst>
              <a:ext uri="{FF2B5EF4-FFF2-40B4-BE49-F238E27FC236}">
                <a16:creationId xmlns="" xmlns:a16="http://schemas.microsoft.com/office/drawing/2014/main" id="{7710A555-C240-441B-877A-74BA51DF6CA7}"/>
              </a:ext>
            </a:extLst>
          </p:cNvPr>
          <p:cNvSpPr/>
          <p:nvPr/>
        </p:nvSpPr>
        <p:spPr>
          <a:xfrm>
            <a:off x="4143372" y="2000240"/>
            <a:ext cx="631935" cy="351615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BFCFCEC-6A8A-4879-960C-08B3AEDF6CD5}"/>
              </a:ext>
            </a:extLst>
          </p:cNvPr>
          <p:cNvSpPr txBox="1"/>
          <p:nvPr/>
        </p:nvSpPr>
        <p:spPr>
          <a:xfrm>
            <a:off x="5929322" y="3714752"/>
            <a:ext cx="321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Предложения по улучшению</a:t>
            </a:r>
          </a:p>
        </p:txBody>
      </p:sp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70110333"/>
              </p:ext>
            </p:extLst>
          </p:nvPr>
        </p:nvGraphicFramePr>
        <p:xfrm>
          <a:off x="5643570" y="4127819"/>
          <a:ext cx="3143272" cy="313941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1432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937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Вся информация передается по электронным формам связи.</a:t>
                      </a: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Сокращение временных затрат</a:t>
                      </a:r>
                      <a:r>
                        <a:rPr lang="ru-RU" sz="1100" b="1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подготовку публикаций об образовательных событиях на сайте , в сообществе.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100" b="1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Разработан стандарт размещения информации .</a:t>
                      </a: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30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Своевременное  и актуальное опубликование информации об образовательных событиях на сайте, в сообществе.</a:t>
                      </a: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30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Удовлетворённость</a:t>
                      </a:r>
                      <a:r>
                        <a:rPr lang="ru-RU" sz="11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родителей качеством предоставляемых услуг.</a:t>
                      </a:r>
                      <a:r>
                        <a:rPr lang="ru-RU" sz="1100" b="1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Повышение</a:t>
                      </a:r>
                      <a:r>
                        <a:rPr lang="ru-RU" sz="1100" b="1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имиджа ДОУ.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lang="ru-RU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90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</a:tr>
            </a:tbl>
          </a:graphicData>
        </a:graphic>
      </p:graphicFrame>
      <p:sp>
        <p:nvSpPr>
          <p:cNvPr id="52" name="Облако 51">
            <a:extLst>
              <a:ext uri="{FF2B5EF4-FFF2-40B4-BE49-F238E27FC236}">
                <a16:creationId xmlns="" xmlns:a16="http://schemas.microsoft.com/office/drawing/2014/main" id="{7710A555-C240-441B-877A-74BA51DF6CA7}"/>
              </a:ext>
            </a:extLst>
          </p:cNvPr>
          <p:cNvSpPr/>
          <p:nvPr/>
        </p:nvSpPr>
        <p:spPr>
          <a:xfrm>
            <a:off x="5000628" y="3714752"/>
            <a:ext cx="571504" cy="428628"/>
          </a:xfrm>
          <a:prstGeom prst="cloud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5</a:t>
            </a:r>
          </a:p>
        </p:txBody>
      </p:sp>
      <p:sp>
        <p:nvSpPr>
          <p:cNvPr id="53" name="Облако 52">
            <a:extLst>
              <a:ext uri="{FF2B5EF4-FFF2-40B4-BE49-F238E27FC236}">
                <a16:creationId xmlns="" xmlns:a16="http://schemas.microsoft.com/office/drawing/2014/main" id="{9ACCF01B-3199-413F-BB8D-FAEC7F3795E3}"/>
              </a:ext>
            </a:extLst>
          </p:cNvPr>
          <p:cNvSpPr/>
          <p:nvPr/>
        </p:nvSpPr>
        <p:spPr>
          <a:xfrm>
            <a:off x="3143240" y="4143380"/>
            <a:ext cx="677993" cy="328831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4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42910" y="1071546"/>
            <a:ext cx="7786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Оптимизация  процесса публикации информационных материалов об образовательных  материалов об образовательных событиях МДОУ «ДС «Сказка» в  сети Интернет»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1142976" y="214290"/>
            <a:ext cx="331236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Челябинская область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956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590504" cy="75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85786" y="1"/>
            <a:ext cx="4201966" cy="214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000100" y="142853"/>
            <a:ext cx="785818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мероприятий по реализации проекта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«Оптимизация процесса публикации информационных материалов об образовательных событиях МДОУ «ДС «Сказка» г.Катав-Ивановска» в сети Интернет»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642918"/>
            <a:ext cx="764386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590504" cy="75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85786" y="1"/>
            <a:ext cx="4201966" cy="214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000100" y="142853"/>
            <a:ext cx="785818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мероприятий по реализации проекта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«Оптимизация процесса публикации информационных материалов об образовательных событиях МДОУ «ДС «Сказка» г.Катав-Ивановска» в сети Интернет»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71480"/>
            <a:ext cx="785818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590504" cy="75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85786" y="1"/>
            <a:ext cx="4201966" cy="214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000100" y="142853"/>
            <a:ext cx="785818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мероприятий по реализации проекта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«Оптимизация процесса публикации информационных материалов об образовательных событиях МДОУ «ДС «Сказка» г.Катав-Ивановска» в сети Интернет»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642918"/>
            <a:ext cx="750099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1341</Words>
  <Application>Microsoft Office PowerPoint</Application>
  <PresentationFormat>Экран (4:3)</PresentationFormat>
  <Paragraphs>346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Челябинская область</vt:lpstr>
      <vt:lpstr>Слайд 2</vt:lpstr>
      <vt:lpstr>Слайд 3</vt:lpstr>
      <vt:lpstr>Челябинская область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Показатели процесса</vt:lpstr>
      <vt:lpstr>Слайд 14</vt:lpstr>
      <vt:lpstr>Слайд 15</vt:lpstr>
      <vt:lpstr>Слайд 16</vt:lpstr>
      <vt:lpstr>Слайд 17</vt:lpstr>
      <vt:lpstr>Слайд 18</vt:lpstr>
      <vt:lpstr>Стандарт   процесса(алгоритм) публикации информационных материалов об образовательных событиях МДОУ «ДС «Сказка» в Сети «Интернет» </vt:lpstr>
      <vt:lpstr>Опрос  родителей на сайте МДОУ «ДС «Сказка» г.Катав-Ивановска» https://skazkamdoy10.nubex.ru/13118/</vt:lpstr>
      <vt:lpstr>Ссылка на сайт МДОУ «ДС «Сказка» г.Катав-Ивановска» https://skazkamdoy10.nubex.ru/13118/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организации</dc:title>
  <dc:creator>Шиянова Елена Николаевна</dc:creator>
  <cp:lastModifiedBy>User</cp:lastModifiedBy>
  <cp:revision>404</cp:revision>
  <cp:lastPrinted>2019-04-25T09:14:46Z</cp:lastPrinted>
  <dcterms:created xsi:type="dcterms:W3CDTF">2018-08-20T14:01:12Z</dcterms:created>
  <dcterms:modified xsi:type="dcterms:W3CDTF">2023-02-27T01:31:01Z</dcterms:modified>
</cp:coreProperties>
</file>