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94" r:id="rId2"/>
    <p:sldId id="341" r:id="rId3"/>
    <p:sldId id="342" r:id="rId4"/>
    <p:sldId id="340" r:id="rId5"/>
    <p:sldId id="306" r:id="rId6"/>
    <p:sldId id="343" r:id="rId7"/>
    <p:sldId id="313" r:id="rId8"/>
    <p:sldId id="320" r:id="rId9"/>
    <p:sldId id="314" r:id="rId10"/>
    <p:sldId id="304" r:id="rId11"/>
    <p:sldId id="303" r:id="rId12"/>
    <p:sldId id="305" r:id="rId13"/>
    <p:sldId id="328" r:id="rId14"/>
    <p:sldId id="346" r:id="rId15"/>
    <p:sldId id="350" r:id="rId16"/>
    <p:sldId id="316" r:id="rId17"/>
    <p:sldId id="351" r:id="rId18"/>
    <p:sldId id="353" r:id="rId19"/>
    <p:sldId id="354" r:id="rId20"/>
    <p:sldId id="356" r:id="rId21"/>
    <p:sldId id="337" r:id="rId22"/>
    <p:sldId id="355" r:id="rId2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Rg st="1" end="22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DD1FD"/>
    <a:srgbClr val="9EE0FE"/>
    <a:srgbClr val="A3B2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380" autoAdjust="0"/>
  </p:normalViewPr>
  <p:slideViewPr>
    <p:cSldViewPr>
      <p:cViewPr>
        <p:scale>
          <a:sx n="100" d="100"/>
          <a:sy n="100" d="100"/>
        </p:scale>
        <p:origin x="-516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rgbClr val="0070C0"/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endParaRPr lang="ru-RU" sz="1200" b="1" dirty="0"/>
        </a:p>
        <a:p>
          <a:r>
            <a:rPr lang="ru-RU" sz="1200" b="1" dirty="0">
              <a:solidFill>
                <a:schemeClr val="tx1"/>
              </a:solidFill>
            </a:rPr>
            <a:t>Федеральный </a:t>
          </a:r>
        </a:p>
        <a:p>
          <a:r>
            <a:rPr lang="ru-RU" sz="1200" b="1" dirty="0" smtClean="0">
              <a:solidFill>
                <a:schemeClr val="tx1"/>
              </a:solidFill>
            </a:rPr>
            <a:t>Уровень Министерство просвещения РФ</a:t>
          </a:r>
          <a:endParaRPr lang="ru-RU" sz="1200" b="1" dirty="0">
            <a:solidFill>
              <a:schemeClr val="tx1"/>
            </a:solidFill>
          </a:endParaRP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/>
            <a:t>Региональный </a:t>
          </a:r>
          <a:r>
            <a:rPr lang="ru-RU" sz="1200" b="1" dirty="0" smtClean="0"/>
            <a:t>уровень</a:t>
          </a:r>
        </a:p>
        <a:p>
          <a:r>
            <a:rPr lang="ru-RU" sz="1200" b="1" dirty="0" smtClean="0"/>
            <a:t>Министерство образования и науки Челябинской области,</a:t>
          </a:r>
        </a:p>
        <a:p>
          <a:r>
            <a:rPr lang="ru-RU" sz="1200" b="1" dirty="0" smtClean="0"/>
            <a:t>ГБУ ДПО ЧИРПО</a:t>
          </a:r>
          <a:endParaRPr lang="ru-RU" sz="1200" b="1" dirty="0"/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200" b="1" dirty="0"/>
            <a:t>Уровень </a:t>
          </a:r>
          <a:r>
            <a:rPr lang="ru-RU" sz="1200" b="1" dirty="0" smtClean="0"/>
            <a:t>ДО</a:t>
          </a:r>
        </a:p>
        <a:p>
          <a:r>
            <a:rPr lang="ru-RU" sz="1200" b="1" dirty="0" smtClean="0"/>
            <a:t>МДОУ «ДС  «Сказка» г.Катав-Ивановска»</a:t>
          </a:r>
          <a:endParaRPr lang="ru-RU" sz="1200" b="1" dirty="0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16" custLinFactNeighborY="36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792CBD91-D1FA-4645-B0E6-1E344FDF5B5F}" type="presOf" srcId="{F014B99B-BC0F-4D51-AA35-03139CBC5BDF}" destId="{158BBE6D-1C8E-4142-827F-B1B32D20364B}" srcOrd="1" destOrd="0" presId="urn:microsoft.com/office/officeart/2005/8/layout/pyramid1"/>
    <dgm:cxn modelId="{EBAC2FB6-06C0-4A9E-9E1C-FA45C82478E1}" type="presOf" srcId="{F014B99B-BC0F-4D51-AA35-03139CBC5BDF}" destId="{47753778-DDCD-4F66-8671-0963E55AC1AB}" srcOrd="0" destOrd="0" presId="urn:microsoft.com/office/officeart/2005/8/layout/pyramid1"/>
    <dgm:cxn modelId="{87C54C2A-2433-412F-AFDC-EF80684BA9FB}" type="presOf" srcId="{C055D918-0D48-44D3-9287-CAE1B93EB64A}" destId="{8C222443-D6D5-437E-8A06-7845FF64044F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684A2119-F004-4EA4-91AB-934B6F8401A9}" type="presOf" srcId="{8380A261-4409-4C6B-8A07-0D64C5422F6D}" destId="{3405B94A-B110-4EB0-B99D-680A85764021}" srcOrd="0" destOrd="0" presId="urn:microsoft.com/office/officeart/2005/8/layout/pyramid1"/>
    <dgm:cxn modelId="{CB6F3BE7-F153-4CED-8270-72A0F84A15F2}" type="presOf" srcId="{CBB2EDB4-08BF-49DB-9282-C363CE23E3D0}" destId="{8064A9E2-4365-4891-A563-4210D9FE6047}" srcOrd="1" destOrd="0" presId="urn:microsoft.com/office/officeart/2005/8/layout/pyramid1"/>
    <dgm:cxn modelId="{1E5B1BBB-EB15-427C-923B-76FB6018FA59}" type="presOf" srcId="{8380A261-4409-4C6B-8A07-0D64C5422F6D}" destId="{EB789FCB-B92C-4A52-BB06-4A95FA62001B}" srcOrd="1" destOrd="0" presId="urn:microsoft.com/office/officeart/2005/8/layout/pyramid1"/>
    <dgm:cxn modelId="{E02952A2-E36A-4C36-9F3E-BBB3A16BEAFF}" type="presOf" srcId="{CBB2EDB4-08BF-49DB-9282-C363CE23E3D0}" destId="{7099C5AD-A666-455F-9144-31509FAE35FB}" srcOrd="0" destOrd="0" presId="urn:microsoft.com/office/officeart/2005/8/layout/pyramid1"/>
    <dgm:cxn modelId="{FC54928D-8489-45BE-A419-478DF3152712}" type="presParOf" srcId="{8C222443-D6D5-437E-8A06-7845FF64044F}" destId="{8E592AC7-B094-488F-86DE-8B46AA43A5F7}" srcOrd="0" destOrd="0" presId="urn:microsoft.com/office/officeart/2005/8/layout/pyramid1"/>
    <dgm:cxn modelId="{DC294B94-6F0D-4281-8DCC-7EE503DCE163}" type="presParOf" srcId="{8E592AC7-B094-488F-86DE-8B46AA43A5F7}" destId="{47753778-DDCD-4F66-8671-0963E55AC1AB}" srcOrd="0" destOrd="0" presId="urn:microsoft.com/office/officeart/2005/8/layout/pyramid1"/>
    <dgm:cxn modelId="{32B8B60D-2A65-4E4C-9F0F-98AF62A9611C}" type="presParOf" srcId="{8E592AC7-B094-488F-86DE-8B46AA43A5F7}" destId="{158BBE6D-1C8E-4142-827F-B1B32D20364B}" srcOrd="1" destOrd="0" presId="urn:microsoft.com/office/officeart/2005/8/layout/pyramid1"/>
    <dgm:cxn modelId="{4C8D2E90-553F-4C69-9633-5DB19C6B4730}" type="presParOf" srcId="{8C222443-D6D5-437E-8A06-7845FF64044F}" destId="{08609C55-E487-4600-AFD0-8994D3888F22}" srcOrd="1" destOrd="0" presId="urn:microsoft.com/office/officeart/2005/8/layout/pyramid1"/>
    <dgm:cxn modelId="{9AE41948-5B39-48DA-8B26-40AF888C607C}" type="presParOf" srcId="{08609C55-E487-4600-AFD0-8994D3888F22}" destId="{7099C5AD-A666-455F-9144-31509FAE35FB}" srcOrd="0" destOrd="0" presId="urn:microsoft.com/office/officeart/2005/8/layout/pyramid1"/>
    <dgm:cxn modelId="{EDA768DD-D368-40A1-A0BA-204DC4265C49}" type="presParOf" srcId="{08609C55-E487-4600-AFD0-8994D3888F22}" destId="{8064A9E2-4365-4891-A563-4210D9FE6047}" srcOrd="1" destOrd="0" presId="urn:microsoft.com/office/officeart/2005/8/layout/pyramid1"/>
    <dgm:cxn modelId="{EE52A2AF-CD13-415D-9E54-7F7697F26A0C}" type="presParOf" srcId="{8C222443-D6D5-437E-8A06-7845FF64044F}" destId="{4E66420A-6794-4210-A8DC-A681DFE94B26}" srcOrd="2" destOrd="0" presId="urn:microsoft.com/office/officeart/2005/8/layout/pyramid1"/>
    <dgm:cxn modelId="{3162D02E-FA21-4300-B51B-7304BA500A88}" type="presParOf" srcId="{4E66420A-6794-4210-A8DC-A681DFE94B26}" destId="{3405B94A-B110-4EB0-B99D-680A85764021}" srcOrd="0" destOrd="0" presId="urn:microsoft.com/office/officeart/2005/8/layout/pyramid1"/>
    <dgm:cxn modelId="{48E779E7-74C8-4ED9-B4DB-8D03ECADD262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00197" y="0"/>
          <a:ext cx="1500197" cy="1729979"/>
        </a:xfrm>
        <a:prstGeom prst="trapezoid">
          <a:avLst>
            <a:gd name="adj" fmla="val 5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Федеральный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bg1"/>
              </a:solidFill>
            </a:rPr>
            <a:t>уровень</a:t>
          </a:r>
        </a:p>
      </dsp:txBody>
      <dsp:txXfrm>
        <a:off x="1500197" y="0"/>
        <a:ext cx="1500197" cy="1729979"/>
      </dsp:txXfrm>
    </dsp:sp>
    <dsp:sp modelId="{7099C5AD-A666-455F-9144-31509FAE35FB}">
      <dsp:nvSpPr>
        <dsp:cNvPr id="0" name=""/>
        <dsp:cNvSpPr/>
      </dsp:nvSpPr>
      <dsp:spPr>
        <a:xfrm>
          <a:off x="744728" y="1746742"/>
          <a:ext cx="3000395" cy="1729979"/>
        </a:xfrm>
        <a:prstGeom prst="trapezoid">
          <a:avLst>
            <a:gd name="adj" fmla="val 43359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Региональный уровень</a:t>
          </a:r>
        </a:p>
      </dsp:txBody>
      <dsp:txXfrm>
        <a:off x="1269797" y="1746742"/>
        <a:ext cx="1950256" cy="1729979"/>
      </dsp:txXfrm>
    </dsp:sp>
    <dsp:sp modelId="{3405B94A-B110-4EB0-B99D-680A85764021}">
      <dsp:nvSpPr>
        <dsp:cNvPr id="0" name=""/>
        <dsp:cNvSpPr/>
      </dsp:nvSpPr>
      <dsp:spPr>
        <a:xfrm>
          <a:off x="0" y="3459958"/>
          <a:ext cx="4500593" cy="1729979"/>
        </a:xfrm>
        <a:prstGeom prst="trapezoid">
          <a:avLst>
            <a:gd name="adj" fmla="val 43359"/>
          </a:avLst>
        </a:prstGeom>
        <a:solidFill>
          <a:srgbClr val="00B0F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Уровень ОО</a:t>
          </a:r>
        </a:p>
      </dsp:txBody>
      <dsp:txXfrm>
        <a:off x="787603" y="3459958"/>
        <a:ext cx="2925385" cy="172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653154-E84C-41DF-B5DA-EC6BBDAF4A27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D1411B-D92D-4D4A-AE7C-DA3B657800A4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FF3428-DA13-4CD4-A0C1-213CC02A17F0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7B6EF6-91A9-45D4-90F2-6D7F1684EEAD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976FB03-7E63-4E96-8E71-64D8AAAA05E5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710540-5065-4154-B575-25F045956217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319B64-BEA0-4646-B2DC-9848AD041FF0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9D4C0B-81BA-44B0-9873-B784BFDAA5C9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E93CF4-D6E8-4C91-A0C2-281C5183E81D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02BA916-F477-4046-8D7F-52FEE71D902C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E3FF46-2893-462E-B2F1-225924908D8D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83BC51-48CD-4653-BB47-5F4125556576}" type="datetime1">
              <a:rPr lang="ru-RU" smtClean="0"/>
              <a:pPr/>
              <a:t>11.04.2023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928662" y="642918"/>
            <a:ext cx="762401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«Детский сад «Сказка»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г.Катав-Ивановска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Катав-Ивановского муниципального района</a:t>
            </a:r>
            <a:endParaRPr lang="ru-RU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357158" y="2000240"/>
            <a:ext cx="450059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«Презентация опыта работы 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внедрению и реализации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бережливых технологий в МДОУ «ДС «Сказка»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г.Катав-Ивановка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923928" y="5119241"/>
            <a:ext cx="485157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И.о.заведующего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Решетникова Ольга Николаевна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Катав-Ивановск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C:\Users\User\Desktop\pic4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143116"/>
            <a:ext cx="3309934" cy="186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7441868"/>
      </p:ext>
    </p:extLst>
  </p:cSld>
  <p:clrMapOvr>
    <a:masterClrMapping/>
  </p:clrMapOvr>
  <p:transition advTm="968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3657786"/>
              </p:ext>
            </p:extLst>
          </p:nvPr>
        </p:nvGraphicFramePr>
        <p:xfrm>
          <a:off x="285720" y="857231"/>
          <a:ext cx="8572560" cy="600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8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63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954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3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Коренная причина</a:t>
                      </a: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решения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25524">
                <a:tc>
                  <a:txBody>
                    <a:bodyPr/>
                    <a:lstStyle/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2" charset="-52"/>
                          <a:cs typeface="Times New Roman" pitchFamily="18" charset="0"/>
                        </a:rPr>
                        <a:t>Отсутствие стандарта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2" charset="-52"/>
                          <a:cs typeface="Times New Roman" pitchFamily="18" charset="0"/>
                        </a:rPr>
                        <a:t>  размещения информации,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 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2" charset="-52"/>
                          <a:cs typeface="Times New Roman" pitchFamily="18" charset="0"/>
                        </a:rPr>
                        <a:t>разное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2" charset="-52"/>
                          <a:cs typeface="Times New Roman" pitchFamily="18" charset="0"/>
                        </a:rPr>
                        <a:t> стилевое оформление текстовой и видео информации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2" charset="-52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2" charset="-52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2" charset="-52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Плановая дата  предоставления ответа не отслеживается</a:t>
                      </a: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Большое количество обрабатываемых материалов, избыточность информации, подробное обсуждение мероприятия.</a:t>
                      </a:r>
                    </a:p>
                    <a:p>
                      <a:pPr algn="just"/>
                      <a:endParaRPr lang="ru-RU" alt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Временные потери при загрузке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 файлов с большим объёмом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" charset="-52"/>
                        <a:ea typeface="Calibri" pitchFamily="2" charset="-52"/>
                        <a:cs typeface="Times New Roman" pitchFamily="1" charset="-52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Большие временные затраты при подготовке публикации.</a:t>
                      </a: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>
                        <a:buNone/>
                        <a:defRPr lang="ru-RU" sz="120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педагога/ несвоевременное опубликование информации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 образовательных событиях на сайте, в сообществе (о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тсутствие материала для публикаций)/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 pitchFamily="2" charset="-52"/>
                        <a:cs typeface="Times New Roman" pitchFamily="18" charset="0"/>
                      </a:endParaRPr>
                    </a:p>
                  </a:txBody>
                  <a:tcPr marL="91427" marR="91427" marT="45735" marB="45735">
                    <a:solidFill>
                      <a:srgbClr val="ADD1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Материал не соответствует ожиданиям руководства.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Неопределенные сроки предоставления отчета по мероприятиям</a:t>
                      </a: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Отсутствие навыков у педагога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единых требований к техническим характеристикам файлов, изображений, видео.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ременные потери, отсутствие ограничений на количество и размер.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Больничный лист, учебный отпуск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b="1" kern="12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ADD1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b="1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Разработан</a:t>
                      </a:r>
                      <a:r>
                        <a:rPr lang="ru-RU" b="1" baseline="0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 стандарт</a:t>
                      </a:r>
                      <a:r>
                        <a:rPr lang="ru-RU" b="1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 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 pitchFamily="2" charset="-52"/>
                          <a:cs typeface="Times New Roman" pitchFamily="18" charset="0"/>
                        </a:rPr>
                        <a:t>размещения информации</a:t>
                      </a:r>
                      <a:r>
                        <a:rPr lang="ru-RU" b="1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,</a:t>
                      </a:r>
                      <a:r>
                        <a:rPr lang="ru-RU" b="1" baseline="0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 п</a:t>
                      </a:r>
                      <a:r>
                        <a:rPr lang="ru-RU" b="1" dirty="0" smtClean="0">
                          <a:latin typeface="Times New Roman" pitchFamily="1" charset="-52"/>
                          <a:ea typeface="Calibri" pitchFamily="2" charset="-52"/>
                          <a:cs typeface="Times New Roman" pitchFamily="1" charset="-52"/>
                        </a:rPr>
                        <a:t>роработаны рекомендации по единому стилю оформления.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Утверждён шаблон для размещения информации на сайте.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Составлен план график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предоставления ответа. Время сокращения 1 день (каждую неделю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пятницы).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Мозговой штурм «Что делает фото удачным / неудачным».</a:t>
                      </a:r>
                    </a:p>
                    <a:p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Мастер-класс «Основы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фотоссесии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Установлено программное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обеспечение для создания видеороликов у  ответственного за данный вид работы.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lvl="0"/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временных затрат на подготовку публикаций об образовательных событиях ДОУ. Четкое количество фотографий (5 фото с группы)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Снижение брака.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Сформирован резерв. Своевременное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размещение публикаций.</a:t>
                      </a:r>
                      <a:endParaRPr lang="ru-RU" sz="1200" b="1" kern="120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lang="ru-RU" sz="1200" b="0">
                          <a:solidFill>
                            <a:srgbClr val="000000"/>
                          </a:solidFill>
                        </a:defRPr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8" marR="91438" marT="45739" marB="45739">
                    <a:solidFill>
                      <a:srgbClr val="ADD1F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C7F4D-E65F-462B-8A35-B149C55565DD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17434" name="Прямоугольник 5"/>
          <p:cNvSpPr>
            <a:spLocks noChangeArrowheads="1"/>
          </p:cNvSpPr>
          <p:nvPr/>
        </p:nvSpPr>
        <p:spPr bwMode="auto">
          <a:xfrm>
            <a:off x="2071670" y="500042"/>
            <a:ext cx="50006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проблем</a:t>
            </a:r>
          </a:p>
        </p:txBody>
      </p:sp>
    </p:spTree>
  </p:cSld>
  <p:clrMapOvr>
    <a:masterClrMapping/>
  </p:clrMapOvr>
  <p:transition advTm="101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AD987F0A-53C7-4A4A-8BA7-E39A8CD592AC}" type="slidenum">
              <a:rPr lang="ru-RU" b="1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2868918515"/>
              </p:ext>
            </p:extLst>
          </p:nvPr>
        </p:nvGraphicFramePr>
        <p:xfrm>
          <a:off x="123844" y="959978"/>
          <a:ext cx="4500593" cy="518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4786314" y="1285860"/>
            <a:ext cx="3769515" cy="714375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федеральном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6314" y="2071678"/>
            <a:ext cx="3714776" cy="785818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Проблемы, решение которых требуется на региональном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выявлены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6314" y="2857496"/>
            <a:ext cx="4071966" cy="3357586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Отсутствие стандарта размещения информации. </a:t>
            </a:r>
          </a:p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Разное стилевое оформление текстовой и видео информации.</a:t>
            </a:r>
          </a:p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" charset="-52"/>
                <a:ea typeface="Calibri" pitchFamily="2" charset="-52"/>
                <a:cs typeface="Times New Roman" pitchFamily="1" charset="-52"/>
              </a:rPr>
              <a:t>Плановая дата  предоставления ответа не отслеживается</a:t>
            </a:r>
          </a:p>
          <a:p>
            <a:pPr>
              <a:buFont typeface="Wingdings" pitchFamily="2" charset="2"/>
              <a:buChar char="Ø"/>
              <a:defRPr lang="ru-RU" sz="1200">
                <a:solidFill>
                  <a:srgbClr val="000000"/>
                </a:solidFill>
              </a:defRPr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обрабатываемых материалов, избыточность информации.</a:t>
            </a:r>
            <a:endParaRPr lang="ru-RU" sz="1400" b="1" dirty="0" smtClean="0">
              <a:solidFill>
                <a:schemeClr val="tx1"/>
              </a:solidFill>
              <a:latin typeface="Times New Roman" pitchFamily="18" charset="0"/>
              <a:ea typeface="Calibri" pitchFamily="2" charset="-52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2" charset="-52"/>
                <a:cs typeface="Times New Roman" pitchFamily="18" charset="0"/>
              </a:rPr>
              <a:t>Временные потери при загрузке файлов с большим объёмом.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Большие временные затраты при подготовке публикации.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педагога.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Необходимость реализации принципа открытости об  образовательных событиях.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но 1 60"/>
          <p:cNvSpPr/>
          <p:nvPr/>
        </p:nvSpPr>
        <p:spPr>
          <a:xfrm>
            <a:off x="857224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1643042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4" name="Пятно 1 60"/>
          <p:cNvSpPr/>
          <p:nvPr/>
        </p:nvSpPr>
        <p:spPr>
          <a:xfrm>
            <a:off x="2357422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3" y="522303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657266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5"/>
          <p:cNvSpPr>
            <a:spLocks noChangeArrowheads="1"/>
          </p:cNvSpPr>
          <p:nvPr/>
        </p:nvSpPr>
        <p:spPr bwMode="auto">
          <a:xfrm>
            <a:off x="2458318" y="797801"/>
            <a:ext cx="47988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Пирамида  проблем</a:t>
            </a:r>
          </a:p>
        </p:txBody>
      </p:sp>
      <p:sp>
        <p:nvSpPr>
          <p:cNvPr id="20" name="Пятно 1 60"/>
          <p:cNvSpPr/>
          <p:nvPr/>
        </p:nvSpPr>
        <p:spPr>
          <a:xfrm>
            <a:off x="3143240" y="4572008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21" name="Пятно 1 60"/>
          <p:cNvSpPr/>
          <p:nvPr/>
        </p:nvSpPr>
        <p:spPr>
          <a:xfrm>
            <a:off x="642910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3" name="Пятно 1 60"/>
          <p:cNvSpPr/>
          <p:nvPr/>
        </p:nvSpPr>
        <p:spPr>
          <a:xfrm>
            <a:off x="1571604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Пятно 1 60"/>
          <p:cNvSpPr/>
          <p:nvPr/>
        </p:nvSpPr>
        <p:spPr>
          <a:xfrm>
            <a:off x="2500298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Пятно 1 60"/>
          <p:cNvSpPr/>
          <p:nvPr/>
        </p:nvSpPr>
        <p:spPr>
          <a:xfrm>
            <a:off x="3428992" y="5500702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</p:spTree>
  </p:cSld>
  <p:clrMapOvr>
    <a:masterClrMapping/>
  </p:clrMapOvr>
  <p:transition advTm="959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970D5C5-FB1B-4607-B94D-242D9579A688}" type="slidenum">
              <a:rPr lang="ru-RU" b="1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46" name="TextBox 48"/>
          <p:cNvSpPr txBox="1">
            <a:spLocks noChangeArrowheads="1"/>
          </p:cNvSpPr>
          <p:nvPr/>
        </p:nvSpPr>
        <p:spPr bwMode="auto">
          <a:xfrm>
            <a:off x="200074" y="5656022"/>
            <a:ext cx="47148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протекания процесса –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ч.</a:t>
            </a:r>
            <a:r>
              <a:rPr lang="ru-RU" sz="1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286380" y="5345832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188245" y="2471272"/>
            <a:ext cx="251520" cy="1224136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29" name="Прямоугольник 5"/>
          <p:cNvSpPr>
            <a:spLocks noChangeArrowheads="1"/>
          </p:cNvSpPr>
          <p:nvPr/>
        </p:nvSpPr>
        <p:spPr bwMode="auto">
          <a:xfrm>
            <a:off x="0" y="571480"/>
            <a:ext cx="88936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Карта целевого состояния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72165612"/>
              </p:ext>
            </p:extLst>
          </p:nvPr>
        </p:nvGraphicFramePr>
        <p:xfrm>
          <a:off x="578941" y="2525881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Производимое действие</a:t>
                      </a: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–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043608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32" name="Стрелка вправо 31"/>
          <p:cNvSpPr/>
          <p:nvPr/>
        </p:nvSpPr>
        <p:spPr>
          <a:xfrm>
            <a:off x="2397976" y="292494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74472807"/>
              </p:ext>
            </p:extLst>
          </p:nvPr>
        </p:nvGraphicFramePr>
        <p:xfrm>
          <a:off x="2824550" y="2528786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Сбор, подготовка информации передача старшему воспитателю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5ч.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5970334"/>
              </p:ext>
            </p:extLst>
          </p:nvPr>
        </p:nvGraphicFramePr>
        <p:xfrm>
          <a:off x="5143504" y="2357430"/>
          <a:ext cx="1751856" cy="1434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отбор, обработка и редактирование, отправка информации  руководителю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2ч.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30529518"/>
              </p:ext>
            </p:extLst>
          </p:nvPr>
        </p:nvGraphicFramePr>
        <p:xfrm>
          <a:off x="1384548" y="4176384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 отправка информации старшему воспитателю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–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 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6732297"/>
              </p:ext>
            </p:extLst>
          </p:nvPr>
        </p:nvGraphicFramePr>
        <p:xfrm>
          <a:off x="3700478" y="4155979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– 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Стрелка вправо 36"/>
          <p:cNvSpPr/>
          <p:nvPr/>
        </p:nvSpPr>
        <p:spPr>
          <a:xfrm>
            <a:off x="4644008" y="297525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876256" y="2972224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989372" y="450912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>
            <a:off x="3203848" y="4661520"/>
            <a:ext cx="373824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362200" y="2000249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643570" y="192880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934046" y="3769004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4</a:t>
            </a:r>
            <a:r>
              <a:rPr lang="ru-RU" sz="1200" b="1" dirty="0"/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318828" y="3749955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45" name="Облако 44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1785918" y="200024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6" name="Облако 45">
            <a:extLst>
              <a:ext uri="{FF2B5EF4-FFF2-40B4-BE49-F238E27FC236}">
                <a16:creationId xmlns="" xmlns:a16="http://schemas.microsoft.com/office/drawing/2014/main" id="{E460C5E6-5047-4C75-8C7B-4DE90D77B07D}"/>
              </a:ext>
            </a:extLst>
          </p:cNvPr>
          <p:cNvSpPr/>
          <p:nvPr/>
        </p:nvSpPr>
        <p:spPr>
          <a:xfrm>
            <a:off x="2714612" y="2000240"/>
            <a:ext cx="674770" cy="318720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2</a:t>
            </a:r>
          </a:p>
        </p:txBody>
      </p:sp>
      <p:sp>
        <p:nvSpPr>
          <p:cNvPr id="47" name="Облако 46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4143372" y="2000240"/>
            <a:ext cx="631935" cy="351615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CFCEC-6A8A-4879-960C-08B3AEDF6CD5}"/>
              </a:ext>
            </a:extLst>
          </p:cNvPr>
          <p:cNvSpPr txBox="1"/>
          <p:nvPr/>
        </p:nvSpPr>
        <p:spPr>
          <a:xfrm>
            <a:off x="5929322" y="3714752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Предложения по улучшению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0110333"/>
              </p:ext>
            </p:extLst>
          </p:nvPr>
        </p:nvGraphicFramePr>
        <p:xfrm>
          <a:off x="5643570" y="4127819"/>
          <a:ext cx="3143272" cy="31394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432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937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Вся информация передается по электронным формам связи.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Сокращение временных затрат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подготовку публикаций об образовательных событиях на сайте , в сообществе.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Разработан стандарт размещения информации 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Своевременное  и актуальное опубликование информации об образовательных событиях на сайте, в сообществе.</a:t>
                      </a: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30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Удовлетворённость</a:t>
                      </a:r>
                      <a:r>
                        <a:rPr lang="ru-RU" sz="11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родителей качеством предоставляемых услуг.</a:t>
                      </a:r>
                      <a:r>
                        <a:rPr lang="ru-RU" sz="1100" b="1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Повышение</a:t>
                      </a:r>
                      <a:r>
                        <a:rPr lang="ru-RU" sz="1100" b="1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имиджа ДОУ.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90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</a:tr>
            </a:tbl>
          </a:graphicData>
        </a:graphic>
      </p:graphicFrame>
      <p:sp>
        <p:nvSpPr>
          <p:cNvPr id="52" name="Облако 51">
            <a:extLst>
              <a:ext uri="{FF2B5EF4-FFF2-40B4-BE49-F238E27FC236}">
                <a16:creationId xmlns="" xmlns:a16="http://schemas.microsoft.com/office/drawing/2014/main" id="{7710A555-C240-441B-877A-74BA51DF6CA7}"/>
              </a:ext>
            </a:extLst>
          </p:cNvPr>
          <p:cNvSpPr/>
          <p:nvPr/>
        </p:nvSpPr>
        <p:spPr>
          <a:xfrm>
            <a:off x="5000628" y="3714752"/>
            <a:ext cx="571504" cy="428628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53" name="Облако 52">
            <a:extLst>
              <a:ext uri="{FF2B5EF4-FFF2-40B4-BE49-F238E27FC236}">
                <a16:creationId xmlns="" xmlns:a16="http://schemas.microsoft.com/office/drawing/2014/main" id="{9ACCF01B-3199-413F-BB8D-FAEC7F3795E3}"/>
              </a:ext>
            </a:extLst>
          </p:cNvPr>
          <p:cNvSpPr/>
          <p:nvPr/>
        </p:nvSpPr>
        <p:spPr>
          <a:xfrm>
            <a:off x="3143240" y="4143380"/>
            <a:ext cx="677993" cy="328831"/>
          </a:xfrm>
          <a:prstGeom prst="cloud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42910" y="1071546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Оптимизация  процесса публикации информационных материалов об образовательных  материалов об образовательных событиях МДОУ «ДС «Сказка» в  сети Интернет»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1000100" y="142853"/>
            <a:ext cx="785818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мероприятий по реализации проекта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«Оптимизация процесса публикации информационных материалов об образовательных событиях МДОУ «ДС «Сказка» г.Катав-Ивановска» в сети Интернет»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7188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64386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реализации проекта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Опрос  родителей на сайте МДОУ «ДС «Сказка» г.Катав-Ивановска»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https://skazkamdoy10.nubex.ru/13118/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r="3634" b="4843"/>
          <a:stretch>
            <a:fillRect/>
          </a:stretch>
        </p:blipFill>
        <p:spPr bwMode="auto">
          <a:xfrm>
            <a:off x="357158" y="1500174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 l="3015" r="3523" b="3571"/>
          <a:stretch>
            <a:fillRect/>
          </a:stretch>
        </p:blipFill>
        <p:spPr bwMode="auto">
          <a:xfrm>
            <a:off x="4357686" y="1500174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488818" cy="642942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   процесса(алгоритм) публикации информационных материалов об образовательных событиях МДОУ «ДС «Сказка» в Сети «Интернет»</a:t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5720" y="2857496"/>
            <a:ext cx="1928826" cy="571504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Решение организационных вопросов</a:t>
            </a:r>
            <a:endParaRPr lang="ru-RU" sz="1200" dirty="0"/>
          </a:p>
        </p:txBody>
      </p:sp>
      <p:grpSp>
        <p:nvGrpSpPr>
          <p:cNvPr id="3" name="Группа 16"/>
          <p:cNvGrpSpPr/>
          <p:nvPr/>
        </p:nvGrpSpPr>
        <p:grpSpPr>
          <a:xfrm>
            <a:off x="1071538" y="3500437"/>
            <a:ext cx="500066" cy="928694"/>
            <a:chOff x="5633857" y="533062"/>
            <a:chExt cx="512265" cy="554954"/>
          </a:xfrm>
        </p:grpSpPr>
        <p:sp>
          <p:nvSpPr>
            <p:cNvPr id="18" name="Стрелка вниз 17"/>
            <p:cNvSpPr/>
            <p:nvPr/>
          </p:nvSpPr>
          <p:spPr>
            <a:xfrm>
              <a:off x="5633857" y="533062"/>
              <a:ext cx="512265" cy="554954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57158" y="6072206"/>
            <a:ext cx="1785950" cy="642942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мероприятия, фотосъемка, видеосъёмка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5" name="Группа 21"/>
          <p:cNvGrpSpPr/>
          <p:nvPr/>
        </p:nvGrpSpPr>
        <p:grpSpPr>
          <a:xfrm rot="16200000">
            <a:off x="2536017" y="5822173"/>
            <a:ext cx="500066" cy="1143008"/>
            <a:chOff x="5633857" y="575751"/>
            <a:chExt cx="512265" cy="512265"/>
          </a:xfrm>
        </p:grpSpPr>
        <p:sp>
          <p:nvSpPr>
            <p:cNvPr id="23" name="Стрелка вниз 22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428992" y="6000768"/>
            <a:ext cx="2000264" cy="714380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Отбор фото/видео материала в соответствии с  требованиями </a:t>
            </a:r>
          </a:p>
          <a:p>
            <a:pPr lvl="0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 фото) на группу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6" name="Группа 25"/>
          <p:cNvGrpSpPr/>
          <p:nvPr/>
        </p:nvGrpSpPr>
        <p:grpSpPr>
          <a:xfrm rot="16200000">
            <a:off x="5965041" y="5822173"/>
            <a:ext cx="500066" cy="1143008"/>
            <a:chOff x="5633857" y="575751"/>
            <a:chExt cx="512265" cy="512265"/>
          </a:xfrm>
        </p:grpSpPr>
        <p:sp>
          <p:nvSpPr>
            <p:cNvPr id="27" name="Стрелка вниз 26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7000892" y="6072206"/>
            <a:ext cx="1857388" cy="642942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Обработка фото/видео материала в специальных программах</a:t>
            </a:r>
            <a:endParaRPr lang="ru-RU" sz="11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grpSp>
        <p:nvGrpSpPr>
          <p:cNvPr id="8" name="Группа 29"/>
          <p:cNvGrpSpPr/>
          <p:nvPr/>
        </p:nvGrpSpPr>
        <p:grpSpPr>
          <a:xfrm rot="10800000">
            <a:off x="7715272" y="3857628"/>
            <a:ext cx="357190" cy="500066"/>
            <a:chOff x="5633857" y="575751"/>
            <a:chExt cx="512265" cy="512265"/>
          </a:xfrm>
        </p:grpSpPr>
        <p:sp>
          <p:nvSpPr>
            <p:cNvPr id="31" name="Стрелка вниз 30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7143768" y="3429000"/>
            <a:ext cx="1500198" cy="428628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текста к публикации</a:t>
            </a: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00496" y="2857496"/>
            <a:ext cx="1785950" cy="500066"/>
          </a:xfrm>
          <a:prstGeom prst="rect">
            <a:avLst/>
          </a:prstGeom>
          <a:solidFill>
            <a:srgbClr val="ADD1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sz="11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Передача материала (фото/видео + текст) ответственному </a:t>
            </a:r>
          </a:p>
          <a:p>
            <a:pPr lvl="0"/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36" name="Рисунок 35" descr="C:\Users\User\Desktop\2.jpg"/>
          <p:cNvPicPr/>
          <p:nvPr/>
        </p:nvPicPr>
        <p:blipFill>
          <a:blip r:embed="rId2"/>
          <a:srcRect t="27484" r="4545" b="17336"/>
          <a:stretch>
            <a:fillRect/>
          </a:stretch>
        </p:blipFill>
        <p:spPr bwMode="auto">
          <a:xfrm>
            <a:off x="3428992" y="4429132"/>
            <a:ext cx="200026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Users\User\Desktop\1.jpg"/>
          <p:cNvPicPr/>
          <p:nvPr/>
        </p:nvPicPr>
        <p:blipFill>
          <a:blip r:embed="rId3"/>
          <a:srcRect l="22292" t="20156" r="16875" b="23125"/>
          <a:stretch>
            <a:fillRect/>
          </a:stretch>
        </p:blipFill>
        <p:spPr bwMode="auto">
          <a:xfrm>
            <a:off x="7000892" y="4500570"/>
            <a:ext cx="1857388" cy="156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Группа 37"/>
          <p:cNvGrpSpPr/>
          <p:nvPr/>
        </p:nvGrpSpPr>
        <p:grpSpPr>
          <a:xfrm rot="10800000">
            <a:off x="7715272" y="3000372"/>
            <a:ext cx="357190" cy="428628"/>
            <a:chOff x="5633857" y="575751"/>
            <a:chExt cx="512265" cy="512265"/>
          </a:xfrm>
        </p:grpSpPr>
        <p:sp>
          <p:nvSpPr>
            <p:cNvPr id="39" name="Стрелка вниз 38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Группа 40"/>
          <p:cNvGrpSpPr/>
          <p:nvPr/>
        </p:nvGrpSpPr>
        <p:grpSpPr>
          <a:xfrm rot="5400000">
            <a:off x="6465107" y="1964521"/>
            <a:ext cx="428628" cy="785818"/>
            <a:chOff x="5633857" y="575751"/>
            <a:chExt cx="512265" cy="512265"/>
          </a:xfrm>
        </p:grpSpPr>
        <p:sp>
          <p:nvSpPr>
            <p:cNvPr id="42" name="Стрелка вниз 41"/>
            <p:cNvSpPr/>
            <p:nvPr/>
          </p:nvSpPr>
          <p:spPr>
            <a:xfrm>
              <a:off x="5633857" y="575751"/>
              <a:ext cx="512265" cy="51226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0070C0">
                <a:alpha val="90000"/>
              </a:srgbClr>
            </a:solidFill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Стрелка вниз 4"/>
            <p:cNvSpPr/>
            <p:nvPr/>
          </p:nvSpPr>
          <p:spPr>
            <a:xfrm>
              <a:off x="5749117" y="575751"/>
              <a:ext cx="281745" cy="3854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>
                <a:solidFill>
                  <a:srgbClr val="002060"/>
                </a:solidFill>
              </a:endParaRPr>
            </a:p>
          </p:txBody>
        </p:sp>
      </p:grpSp>
      <p:pic>
        <p:nvPicPr>
          <p:cNvPr id="45" name="Рисунок 44" descr="C:\Users\User\Desktop\PHOTO-2023-02-01-11-53-12.jpg"/>
          <p:cNvPicPr/>
          <p:nvPr/>
        </p:nvPicPr>
        <p:blipFill>
          <a:blip r:embed="rId4" cstate="print"/>
          <a:srcRect l="14591" t="22009" r="7531"/>
          <a:stretch>
            <a:fillRect/>
          </a:stretch>
        </p:blipFill>
        <p:spPr bwMode="auto">
          <a:xfrm>
            <a:off x="357158" y="4429132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C:\Users\User\Desktop\IMG_6448.jpg"/>
          <p:cNvPicPr/>
          <p:nvPr/>
        </p:nvPicPr>
        <p:blipFill>
          <a:blip r:embed="rId5" cstate="print"/>
          <a:srcRect t="9328"/>
          <a:stretch>
            <a:fillRect/>
          </a:stretch>
        </p:blipFill>
        <p:spPr bwMode="auto">
          <a:xfrm>
            <a:off x="7143768" y="1214422"/>
            <a:ext cx="1285884" cy="17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C:\Users\User\Desktop\IMG_6463.jpg"/>
          <p:cNvPicPr/>
          <p:nvPr/>
        </p:nvPicPr>
        <p:blipFill>
          <a:blip r:embed="rId6"/>
          <a:srcRect t="42031" b="7656"/>
          <a:stretch>
            <a:fillRect/>
          </a:stretch>
        </p:blipFill>
        <p:spPr bwMode="auto">
          <a:xfrm>
            <a:off x="4000496" y="1428736"/>
            <a:ext cx="178595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C:\Users\User\Desktop\IMG_6459.jpg"/>
          <p:cNvPicPr/>
          <p:nvPr/>
        </p:nvPicPr>
        <p:blipFill>
          <a:blip r:embed="rId7"/>
          <a:srcRect t="37813" b="15000"/>
          <a:stretch>
            <a:fillRect/>
          </a:stretch>
        </p:blipFill>
        <p:spPr bwMode="auto">
          <a:xfrm>
            <a:off x="285720" y="1285860"/>
            <a:ext cx="192882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092443581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000100" y="857232"/>
            <a:ext cx="764386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Ссылка на сообщество МДОУ «ДС «Сказка» г.Катав-Ивановска»</a:t>
            </a: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142984"/>
            <a:ext cx="3911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https://vk.com/club209062461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 l="20524" t="18519" r="35863" b="4843"/>
          <a:stretch>
            <a:fillRect/>
          </a:stretch>
        </p:blipFill>
        <p:spPr bwMode="auto">
          <a:xfrm>
            <a:off x="285720" y="1500174"/>
            <a:ext cx="37147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/>
          <a:srcRect l="23089" t="19373" r="36184" b="4876"/>
          <a:stretch>
            <a:fillRect/>
          </a:stretch>
        </p:blipFill>
        <p:spPr bwMode="auto">
          <a:xfrm>
            <a:off x="4357686" y="1500174"/>
            <a:ext cx="357190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2708793"/>
      </p:ext>
    </p:extLst>
  </p:cSld>
  <p:clrMapOvr>
    <a:masterClrMapping/>
  </p:clrMapOvr>
  <p:transition advTm="1093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000100" y="857232"/>
            <a:ext cx="7643866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Ссылка на сообщество МДОУ «ДС «Сказка» г.Катав-Ивановска»</a:t>
            </a:r>
          </a:p>
          <a:p>
            <a:pPr algn="l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142984"/>
            <a:ext cx="39118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https://vk.com/club209062461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/>
          <a:srcRect l="23089" t="18519" r="38108" b="21652"/>
          <a:stretch>
            <a:fillRect/>
          </a:stretch>
        </p:blipFill>
        <p:spPr bwMode="auto">
          <a:xfrm>
            <a:off x="714348" y="1714488"/>
            <a:ext cx="30718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3"/>
          <a:srcRect l="22287" t="17379" r="38910" b="21083"/>
          <a:stretch>
            <a:fillRect/>
          </a:stretch>
        </p:blipFill>
        <p:spPr bwMode="auto">
          <a:xfrm>
            <a:off x="5357818" y="1785926"/>
            <a:ext cx="314327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2708793"/>
      </p:ext>
    </p:extLst>
  </p:cSld>
  <p:clrMapOvr>
    <a:masterClrMapping/>
  </p:clrMapOvr>
  <p:transition advTm="10936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85786" y="571480"/>
            <a:ext cx="3642198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72000" y="571480"/>
            <a:ext cx="3969797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85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82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785918" y="714356"/>
            <a:ext cx="18727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000100" y="3929066"/>
            <a:ext cx="26357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000628" y="642918"/>
            <a:ext cx="264320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4786314" y="3857629"/>
            <a:ext cx="3357586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pic>
        <p:nvPicPr>
          <p:cNvPr id="21" name="Рисунок 20" descr="C:\Users\User\Desktop\IMG_613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307183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IMG_621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85860"/>
            <a:ext cx="3005146" cy="232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C:\Users\User\Desktop\IMG_4389.jpg"/>
          <p:cNvPicPr/>
          <p:nvPr/>
        </p:nvPicPr>
        <p:blipFill>
          <a:blip r:embed="rId4"/>
          <a:srcRect t="17237"/>
          <a:stretch>
            <a:fillRect/>
          </a:stretch>
        </p:blipFill>
        <p:spPr bwMode="auto">
          <a:xfrm>
            <a:off x="1357290" y="4357694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C:\Users\User\AppData\Local\Temp\Rar$DIa0.282\IMG_435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429132"/>
            <a:ext cx="1714512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2708793"/>
      </p:ext>
    </p:extLst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ED9E91D-C7A3-417B-8447-C9745605A7DA}"/>
              </a:ext>
            </a:extLst>
          </p:cNvPr>
          <p:cNvSpPr/>
          <p:nvPr/>
        </p:nvSpPr>
        <p:spPr>
          <a:xfrm>
            <a:off x="785786" y="571480"/>
            <a:ext cx="3642198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7E098DF-3089-4F1F-8A1D-75A1407185D3}"/>
              </a:ext>
            </a:extLst>
          </p:cNvPr>
          <p:cNvSpPr/>
          <p:nvPr/>
        </p:nvSpPr>
        <p:spPr>
          <a:xfrm>
            <a:off x="4572000" y="571480"/>
            <a:ext cx="3969797" cy="307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6C35B742-BC40-4565-B4B2-29D3173AEB69}"/>
              </a:ext>
            </a:extLst>
          </p:cNvPr>
          <p:cNvSpPr/>
          <p:nvPr/>
        </p:nvSpPr>
        <p:spPr>
          <a:xfrm>
            <a:off x="755576" y="3789040"/>
            <a:ext cx="3672408" cy="2854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2BF29339-E006-4902-8017-CC0490F48467}"/>
              </a:ext>
            </a:extLst>
          </p:cNvPr>
          <p:cNvSpPr/>
          <p:nvPr/>
        </p:nvSpPr>
        <p:spPr>
          <a:xfrm>
            <a:off x="4644007" y="3813781"/>
            <a:ext cx="3897789" cy="28299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57FDE22F-8DC2-4596-831C-F85C6A7E521F}"/>
              </a:ext>
            </a:extLst>
          </p:cNvPr>
          <p:cNvSpPr txBox="1">
            <a:spLocks/>
          </p:cNvSpPr>
          <p:nvPr/>
        </p:nvSpPr>
        <p:spPr>
          <a:xfrm>
            <a:off x="1785918" y="714356"/>
            <a:ext cx="1872744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CA71502B-4A70-40CD-B004-CF5FDEFD2126}"/>
              </a:ext>
            </a:extLst>
          </p:cNvPr>
          <p:cNvSpPr txBox="1">
            <a:spLocks/>
          </p:cNvSpPr>
          <p:nvPr/>
        </p:nvSpPr>
        <p:spPr>
          <a:xfrm>
            <a:off x="1000100" y="3929066"/>
            <a:ext cx="2635796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9DD8F9CA-277E-4DBD-8E4B-3EEBF91ED1F5}"/>
              </a:ext>
            </a:extLst>
          </p:cNvPr>
          <p:cNvSpPr txBox="1">
            <a:spLocks/>
          </p:cNvSpPr>
          <p:nvPr/>
        </p:nvSpPr>
        <p:spPr>
          <a:xfrm>
            <a:off x="5000628" y="642918"/>
            <a:ext cx="264320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CC26DFB9-E69D-4A07-8B12-A9247EF82401}"/>
              </a:ext>
            </a:extLst>
          </p:cNvPr>
          <p:cNvSpPr txBox="1">
            <a:spLocks/>
          </p:cNvSpPr>
          <p:nvPr/>
        </p:nvSpPr>
        <p:spPr>
          <a:xfrm>
            <a:off x="4786314" y="3857629"/>
            <a:ext cx="3357586" cy="50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ФОТО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 </a:t>
            </a:r>
          </a:p>
        </p:txBody>
      </p:sp>
      <p:pic>
        <p:nvPicPr>
          <p:cNvPr id="19" name="Рисунок 18" descr="C:\Users\User\AppData\Local\Temp\Rar$DIa0.490\IMG_435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357694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C:\Users\User\AppData\Local\Temp\Rar$DIa0.332\IMG_435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429132"/>
            <a:ext cx="228601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C:\Users\User\Desktop\IMG_624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128586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Desktop\IMG_624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1285860"/>
            <a:ext cx="2028832" cy="215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92708793"/>
      </p:ext>
    </p:extLst>
  </p:cSld>
  <p:clrMapOvr>
    <a:masterClrMapping/>
  </p:clrMapOvr>
  <p:transition advTm="1065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«Фабрика процессов»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1604" y="1643050"/>
            <a:ext cx="62865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Организационно-деятельностная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игра, в  которой моделируется процесс, имеющий большое количество потерь, через организационные изменения, команда должна устранить потери и сделать смоделированный процесс эффективным.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pic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3309934" cy="1861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571480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данного проекта: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1672213702_41929933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500570"/>
            <a:ext cx="3657787" cy="20920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357290" y="1357298"/>
            <a:ext cx="58579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1.Своевременное  и актуальное  опубликование информации об образовательных событиях на сайте, в сообществе будет способствовать повышению эффективности образовательного процесса.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2.Удовлетворённость родителей  качеством предоставляемых услуг и повышением имиджа ДОУ.</a:t>
            </a:r>
          </a:p>
        </p:txBody>
      </p:sp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2"/>
          <a:srcRect t="4039" b="9800"/>
          <a:stretch>
            <a:fillRect/>
          </a:stretch>
        </p:blipFill>
        <p:spPr bwMode="auto">
          <a:xfrm>
            <a:off x="500034" y="1428736"/>
            <a:ext cx="818676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Ссылка на сайт МДОУ «ДС «Сказка» г.Катав-Ивановска»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https://skazkamdoy10.nubex.ru/13118/</a:t>
            </a:r>
            <a:endParaRPr lang="ru-RU" sz="16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Проект на 2023 год</a:t>
            </a:r>
          </a:p>
          <a:p>
            <a:pPr algn="ctr"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«Оптимизация процесса навигации и визуализации 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Муниципального дошкольного образовательного учреждения  «Детского сада  «Сказка» г.Катав-Ивановска» Катав-Ивановского муниципального района»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428596" y="1500174"/>
            <a:ext cx="4500594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 процесса публикации информационных материалов об образовательных  событиях МДОУ «ДС «Сказка» г.Катав-Ивановска» в  сети Интернет»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skazkamdou.ucoz.ru/foto/ds1.jpg">
            <a:extLst>
              <a:ext uri="{FF2B5EF4-FFF2-40B4-BE49-F238E27FC236}">
                <a16:creationId xmlns:a16="http://schemas.microsoft.com/office/drawing/2014/main" xmlns="" id="{53C1BB10-A30C-4C34-8B33-49D234FF9F04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571612"/>
            <a:ext cx="2786082" cy="207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Рисунок 4" descr="C:\Users\User\Desktop\фото карточки проекта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71480"/>
            <a:ext cx="75009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окращение временных затрат  и оптимизация процесса публикации информационных материалов об образовательных  событиях МДОУ «ДС «Сказка» г.Катав-Ивановска» в  сети Интернет»</a:t>
            </a:r>
          </a:p>
          <a:p>
            <a:pPr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Ожидаемые целевые показатели проекта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00100" y="2214553"/>
          <a:ext cx="7000924" cy="3563897"/>
        </p:xfrm>
        <a:graphic>
          <a:graphicData uri="http://schemas.openxmlformats.org/drawingml/2006/table">
            <a:tbl>
              <a:tblPr/>
              <a:tblGrid>
                <a:gridCol w="4010040"/>
                <a:gridCol w="1436926"/>
                <a:gridCol w="1553958"/>
              </a:tblGrid>
              <a:tr h="416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Текущий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Целевой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показатель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342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Сокращение временных затрат на подготовку публикаций об образовательных событиях на сайте, в сообществе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ДОУ.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часов*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в 2 раза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3703">
                <a:tc>
                  <a:txBody>
                    <a:bodyPr/>
                    <a:lstStyle/>
                    <a:p>
                      <a:pPr algn="just" fontAlgn="base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Стандарт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размещения  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информации, необходимость реализации принципа открытости об образовательных событиях.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наличие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3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Удовлетворённость родителей (законных представителей) информированием об образовательных событиях на сайте, в сообществе о деятельности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1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Показатель будет уточнен в ходе картирования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571480"/>
            <a:ext cx="47863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Заказчик процесса: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Решетникова Ольга Николаевна и.о. заведующего МДОУ «ДС «Сказка» г.Катав-Ивановска», педагоги МДОУ «ДС «Сказка» г.Катав-Ивановска».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Периметр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кабинет старшего воспитателя МДОУ «ДС «Сказка»  г.Катав-Ивановска».</a:t>
            </a:r>
            <a:r>
              <a:rPr lang="ru-RU" b="1" dirty="0" smtClean="0"/>
              <a:t> </a:t>
            </a:r>
          </a:p>
          <a:p>
            <a:pPr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Границы процесса: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поступления  поручения о необходимости размещения информации о деятельности МДОУ «ДС «Сказка» г.Катав-Ивановска» в сети «Интернет», до получения  обратной связи об исполнения поручения.</a:t>
            </a:r>
          </a:p>
          <a:p>
            <a:pPr fontAlgn="base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User\Desktop\1672213702_41929933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00175"/>
            <a:ext cx="3657787" cy="2092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26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1142976" y="642917"/>
            <a:ext cx="7948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142852"/>
            <a:ext cx="892971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Команда пКоманд              </a:t>
            </a:r>
          </a:p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stomShape 2"/>
          <p:cNvSpPr/>
          <p:nvPr/>
        </p:nvSpPr>
        <p:spPr>
          <a:xfrm>
            <a:off x="250920" y="1071546"/>
            <a:ext cx="8635680" cy="2312454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" name="CustomShape 3"/>
          <p:cNvSpPr/>
          <p:nvPr/>
        </p:nvSpPr>
        <p:spPr>
          <a:xfrm>
            <a:off x="206280" y="1089000"/>
            <a:ext cx="8652000" cy="2482876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1400" b="1" u="sng" dirty="0" smtClean="0"/>
              <a:t>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  проекта-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Решетникова Ольга Николаевна, и.о. заведующего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CustomShape 1"/>
          <p:cNvSpPr/>
          <p:nvPr/>
        </p:nvSpPr>
        <p:spPr>
          <a:xfrm>
            <a:off x="142844" y="3429000"/>
            <a:ext cx="9001156" cy="2747432"/>
          </a:xfrm>
          <a:prstGeom prst="rect">
            <a:avLst/>
          </a:prstGeom>
          <a:solidFill>
            <a:srgbClr val="FFFFFF"/>
          </a:solidFill>
          <a:ln w="25560">
            <a:solidFill>
              <a:srgbClr val="9BBB5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CustomShape 4"/>
          <p:cNvSpPr/>
          <p:nvPr/>
        </p:nvSpPr>
        <p:spPr>
          <a:xfrm>
            <a:off x="357158" y="1928802"/>
            <a:ext cx="4572032" cy="86997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Команда проекта: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Куликова Наталия Валерьевна, старший воспитатель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Белянкина Наталия Евгеньевна, музыкальный руководитель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Соколова Наталья Николаевна, учитель-логопед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Белобородова Ольга Викторовна, воспитатель</a:t>
            </a:r>
          </a:p>
          <a:p>
            <a:pPr>
              <a:lnSpc>
                <a:spcPct val="100000"/>
              </a:lnSpc>
            </a:pPr>
            <a:r>
              <a:rPr lang="ru-RU" sz="1400" b="1" spc="-1" dirty="0" smtClean="0"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Костромина Алёна Олеговна, воспитатель</a:t>
            </a:r>
            <a:endParaRPr lang="ru-RU" sz="14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" name="Рисунок 19" descr="Куликова Наталия Валерьевн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14752"/>
            <a:ext cx="17145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D:\фото сотрудн\белянкина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714752"/>
            <a:ext cx="157163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Соколова Наталья Николаевна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3714752"/>
            <a:ext cx="16430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D:\фото сотрудн\белобородов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3714752"/>
            <a:ext cx="1547823" cy="2464612"/>
          </a:xfrm>
          <a:prstGeom prst="rect">
            <a:avLst/>
          </a:prstGeom>
          <a:noFill/>
        </p:spPr>
      </p:pic>
      <p:pic>
        <p:nvPicPr>
          <p:cNvPr id="24" name="Рисунок 23" descr="Костромина Алена Олеговна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3643314"/>
            <a:ext cx="150019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D:\фото сотрудн\Polish_20210630_12044530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30" y="1214422"/>
            <a:ext cx="1500198" cy="2000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60944912"/>
      </p:ext>
    </p:extLst>
  </p:cSld>
  <p:clrMapOvr>
    <a:masterClrMapping/>
  </p:clrMapOvr>
  <p:transition advTm="990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1285861"/>
            <a:ext cx="50720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«Стенд по проекту»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" name="Рисунок 8" descr="C:\Users\User\Desktop\IMG_6246.jpg"/>
          <p:cNvPicPr/>
          <p:nvPr/>
        </p:nvPicPr>
        <p:blipFill>
          <a:blip r:embed="rId2"/>
          <a:srcRect t="28906"/>
          <a:stretch>
            <a:fillRect/>
          </a:stretch>
        </p:blipFill>
        <p:spPr bwMode="auto">
          <a:xfrm>
            <a:off x="2357422" y="1643050"/>
            <a:ext cx="4572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889166" y="1143000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</a:t>
            </a:r>
            <a:r>
              <a:rPr lang="ru-RU" sz="1200" b="1" dirty="0"/>
              <a:t> 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500813"/>
            <a:ext cx="347662" cy="285750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232683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79" name="TextBox 48"/>
          <p:cNvSpPr txBox="1">
            <a:spLocks noChangeArrowheads="1"/>
          </p:cNvSpPr>
          <p:nvPr/>
        </p:nvSpPr>
        <p:spPr bwMode="auto">
          <a:xfrm>
            <a:off x="250825" y="6500813"/>
            <a:ext cx="460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протекания процесса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16ч.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93715057"/>
              </p:ext>
            </p:extLst>
          </p:nvPr>
        </p:nvGraphicFramePr>
        <p:xfrm>
          <a:off x="483844" y="1603534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Поручение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 размещении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3936723"/>
              </p:ext>
            </p:extLst>
          </p:nvPr>
        </p:nvGraphicFramePr>
        <p:xfrm>
          <a:off x="4929190" y="4968276"/>
          <a:ext cx="3929090" cy="188973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90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66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1.Отсутствие</a:t>
                      </a:r>
                      <a:r>
                        <a:rPr lang="ru-RU" alt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стандарта размещения информации.</a:t>
                      </a: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2.Разное стилевое оформление текстовой и видео информации.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3.Плановая дата  предоставления ответа не отслеживается. </a:t>
                      </a:r>
                      <a:endParaRPr lang="ru-RU" sz="10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59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Большие временные затраты при подготовке публикации.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Большое количество обрабатываемых материалов.</a:t>
                      </a:r>
                      <a:endParaRPr lang="ru-RU" alt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alt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Временные потери при загрузке файлов с большим объёмом.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7.Отсутствие педагога.</a:t>
                      </a:r>
                      <a:endParaRPr lang="ru-RU" alt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alt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</a:t>
                      </a:r>
                      <a:r>
                        <a:rPr lang="ru-RU" sz="1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есвоевременное опубликование информации</a:t>
                      </a:r>
                      <a:r>
                        <a:rPr lang="ru-RU" sz="10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 образовательных событиях на сайте, в сообществе.</a:t>
                      </a: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7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02" marR="91402" marT="45717" marB="45717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142875" y="1501631"/>
            <a:ext cx="231794" cy="137333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ВХОД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500562" y="4968296"/>
            <a:ext cx="288032" cy="1512168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ВЫХОД</a:t>
            </a:r>
          </a:p>
        </p:txBody>
      </p:sp>
      <p:sp>
        <p:nvSpPr>
          <p:cNvPr id="15406" name="Прямоугольник 54"/>
          <p:cNvSpPr>
            <a:spLocks noChangeArrowheads="1"/>
          </p:cNvSpPr>
          <p:nvPr/>
        </p:nvSpPr>
        <p:spPr bwMode="auto">
          <a:xfrm>
            <a:off x="5437801" y="4692794"/>
            <a:ext cx="3457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ПРОБЛЕМЫ:</a:t>
            </a:r>
          </a:p>
        </p:txBody>
      </p:sp>
      <p:sp>
        <p:nvSpPr>
          <p:cNvPr id="70" name="Пятно 1 60"/>
          <p:cNvSpPr/>
          <p:nvPr/>
        </p:nvSpPr>
        <p:spPr>
          <a:xfrm>
            <a:off x="1714480" y="100010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84" name="Пятно 1 60"/>
          <p:cNvSpPr/>
          <p:nvPr/>
        </p:nvSpPr>
        <p:spPr>
          <a:xfrm>
            <a:off x="4000496" y="100010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02" name="Пятно 1 60"/>
          <p:cNvSpPr/>
          <p:nvPr/>
        </p:nvSpPr>
        <p:spPr>
          <a:xfrm>
            <a:off x="4714876" y="1000108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04" name="Пятно 1 60"/>
          <p:cNvSpPr/>
          <p:nvPr/>
        </p:nvSpPr>
        <p:spPr>
          <a:xfrm>
            <a:off x="2357422" y="928670"/>
            <a:ext cx="646112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69" name="Прямоугольник 5"/>
          <p:cNvSpPr>
            <a:spLocks noChangeArrowheads="1"/>
          </p:cNvSpPr>
          <p:nvPr/>
        </p:nvSpPr>
        <p:spPr bwMode="auto">
          <a:xfrm>
            <a:off x="250379" y="142852"/>
            <a:ext cx="88936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Карта текущего состояния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9" name="Таблица 9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3353511"/>
              </p:ext>
            </p:extLst>
          </p:nvPr>
        </p:nvGraphicFramePr>
        <p:xfrm>
          <a:off x="2740598" y="1603534"/>
          <a:ext cx="1751856" cy="116952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Сбор и подготовка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10ч.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0" name="Таблица 9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2766540"/>
              </p:ext>
            </p:extLst>
          </p:nvPr>
        </p:nvGraphicFramePr>
        <p:xfrm>
          <a:off x="4889426" y="1603534"/>
          <a:ext cx="1751856" cy="14721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Сотрудники ДОУ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информации старшему воспитателю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шага</a:t>
                      </a:r>
                    </a:p>
                    <a:p>
                      <a:pPr algn="ctr"/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– 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" name="Таблица 10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75982518"/>
              </p:ext>
            </p:extLst>
          </p:nvPr>
        </p:nvGraphicFramePr>
        <p:xfrm>
          <a:off x="6985306" y="1643238"/>
          <a:ext cx="1751856" cy="1267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Отбор, обработка и редактирование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2ч.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3" name="Таблица 10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6211957"/>
              </p:ext>
            </p:extLst>
          </p:nvPr>
        </p:nvGraphicFramePr>
        <p:xfrm>
          <a:off x="411154" y="3419947"/>
          <a:ext cx="1751856" cy="13197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Отправка информации руководителю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–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5" name="Таблица 10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24984313"/>
              </p:ext>
            </p:extLst>
          </p:nvPr>
        </p:nvGraphicFramePr>
        <p:xfrm>
          <a:off x="2748706" y="3424705"/>
          <a:ext cx="1751856" cy="1417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6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 отправка информации на доработку 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1ч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" name="Таблица 10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31402583"/>
              </p:ext>
            </p:extLst>
          </p:nvPr>
        </p:nvGraphicFramePr>
        <p:xfrm>
          <a:off x="4921575" y="3474370"/>
          <a:ext cx="1751856" cy="14225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4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714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Исправление ошибок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37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2ч</a:t>
                      </a:r>
                      <a:endParaRPr lang="ru-RU" sz="1000" baseline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" name="Таблица 10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9923579"/>
              </p:ext>
            </p:extLst>
          </p:nvPr>
        </p:nvGraphicFramePr>
        <p:xfrm>
          <a:off x="6985306" y="3442105"/>
          <a:ext cx="1751856" cy="1417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Повторная отправка информации руководителю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–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23021596"/>
              </p:ext>
            </p:extLst>
          </p:nvPr>
        </p:nvGraphicFramePr>
        <p:xfrm>
          <a:off x="357158" y="5000636"/>
          <a:ext cx="1751856" cy="15849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766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Руководитель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Проверка и отправка информации старшему</a:t>
                      </a:r>
                      <a:r>
                        <a:rPr lang="ru-RU" sz="11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воспитателю</a:t>
                      </a:r>
                      <a:endParaRPr lang="ru-RU" sz="11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ctr" defTabSz="914400" rtl="0" eaLnBrk="1" latinLnBrk="0" hangingPunct="1">
                        <a:defRPr/>
                      </a:pP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60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 –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9" name="Таблица 10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919184"/>
              </p:ext>
            </p:extLst>
          </p:nvPr>
        </p:nvGraphicFramePr>
        <p:xfrm>
          <a:off x="2573274" y="5259087"/>
          <a:ext cx="1751856" cy="12496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70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</a:p>
                    <a:p>
                      <a:pPr algn="ctr">
                        <a:defRPr/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93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Размещение информации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EE0FE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936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r>
                        <a:rPr lang="ru-RU" sz="10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шага</a:t>
                      </a: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– 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r>
                        <a:rPr lang="ru-RU" sz="10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0" name="Прямоугольник 109"/>
          <p:cNvSpPr/>
          <p:nvPr/>
        </p:nvSpPr>
        <p:spPr>
          <a:xfrm>
            <a:off x="3275856" y="1122217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2</a:t>
            </a:r>
            <a:r>
              <a:rPr lang="ru-RU" sz="1200" b="1" dirty="0"/>
              <a:t> 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5357818" y="1071546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3</a:t>
            </a:r>
            <a:r>
              <a:rPr lang="ru-RU" sz="1200" b="1" dirty="0"/>
              <a:t>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7520770" y="1134413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ШАГ4</a:t>
            </a:r>
            <a:r>
              <a:rPr lang="ru-RU" sz="1200" b="1" dirty="0"/>
              <a:t> 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1041565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5</a:t>
            </a:r>
            <a:r>
              <a:rPr lang="ru-RU" sz="1200" b="1" dirty="0"/>
              <a:t> 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3275856" y="300132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6</a:t>
            </a:r>
            <a:r>
              <a:rPr lang="ru-RU" sz="1200" b="1" dirty="0"/>
              <a:t> 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5562187" y="3071810"/>
            <a:ext cx="581450" cy="289875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7</a:t>
            </a:r>
            <a:r>
              <a:rPr lang="ru-RU" sz="1200" b="1" dirty="0"/>
              <a:t> </a:t>
            </a:r>
          </a:p>
        </p:txBody>
      </p:sp>
      <p:sp>
        <p:nvSpPr>
          <p:cNvPr id="116" name="Прямоугольник 115"/>
          <p:cNvSpPr/>
          <p:nvPr/>
        </p:nvSpPr>
        <p:spPr>
          <a:xfrm>
            <a:off x="7520770" y="2996952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8</a:t>
            </a:r>
            <a:r>
              <a:rPr lang="ru-RU" sz="1200" b="1" dirty="0"/>
              <a:t> </a:t>
            </a:r>
          </a:p>
        </p:txBody>
      </p:sp>
      <p:sp>
        <p:nvSpPr>
          <p:cNvPr id="117" name="Прямоугольник 116"/>
          <p:cNvSpPr/>
          <p:nvPr/>
        </p:nvSpPr>
        <p:spPr>
          <a:xfrm>
            <a:off x="1041565" y="4716318"/>
            <a:ext cx="642937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9</a:t>
            </a:r>
            <a:r>
              <a:rPr lang="ru-RU" sz="1200" b="1" dirty="0"/>
              <a:t> </a:t>
            </a:r>
          </a:p>
        </p:txBody>
      </p:sp>
      <p:sp>
        <p:nvSpPr>
          <p:cNvPr id="118" name="Прямоугольник 117"/>
          <p:cNvSpPr/>
          <p:nvPr/>
        </p:nvSpPr>
        <p:spPr>
          <a:xfrm>
            <a:off x="3275855" y="4788114"/>
            <a:ext cx="720081" cy="360363"/>
          </a:xfrm>
          <a:prstGeom prst="rect">
            <a:avLst/>
          </a:prstGeom>
          <a:solidFill>
            <a:srgbClr val="9EE0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</a:rPr>
              <a:t>ШАГ 10</a:t>
            </a:r>
            <a:r>
              <a:rPr lang="ru-RU" sz="1200" b="1" dirty="0"/>
              <a:t> 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4548528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0" name="Стрелка вправо 119"/>
          <p:cNvSpPr/>
          <p:nvPr/>
        </p:nvSpPr>
        <p:spPr>
          <a:xfrm>
            <a:off x="6679001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1" name="Стрелка вправо 120"/>
          <p:cNvSpPr/>
          <p:nvPr/>
        </p:nvSpPr>
        <p:spPr>
          <a:xfrm>
            <a:off x="2345023" y="1999692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" name="Стрелка вправо 121"/>
          <p:cNvSpPr/>
          <p:nvPr/>
        </p:nvSpPr>
        <p:spPr>
          <a:xfrm>
            <a:off x="4548528" y="386104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3" name="Стрелка вправо 122"/>
          <p:cNvSpPr/>
          <p:nvPr/>
        </p:nvSpPr>
        <p:spPr>
          <a:xfrm>
            <a:off x="6679001" y="3906738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4" name="Стрелка вправо 123"/>
          <p:cNvSpPr/>
          <p:nvPr/>
        </p:nvSpPr>
        <p:spPr>
          <a:xfrm>
            <a:off x="2212459" y="5535774"/>
            <a:ext cx="342622" cy="377212"/>
          </a:xfrm>
          <a:prstGeom prst="rightArrow">
            <a:avLst>
              <a:gd name="adj1" fmla="val 50000"/>
              <a:gd name="adj2" fmla="val 3530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ятно 1 60"/>
          <p:cNvSpPr/>
          <p:nvPr/>
        </p:nvSpPr>
        <p:spPr>
          <a:xfrm>
            <a:off x="4857752" y="300037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Пятно 1 60"/>
          <p:cNvSpPr/>
          <p:nvPr/>
        </p:nvSpPr>
        <p:spPr>
          <a:xfrm>
            <a:off x="428596" y="292893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Пятно 1 60"/>
          <p:cNvSpPr/>
          <p:nvPr/>
        </p:nvSpPr>
        <p:spPr>
          <a:xfrm>
            <a:off x="8286776" y="107154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57224" y="357166"/>
            <a:ext cx="72152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Оптимизация  процесса публикации информационных материалов об образовательных событиях МДОУ «ДС «Сказка» в  сети Интернет»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ятно 1 60"/>
          <p:cNvSpPr/>
          <p:nvPr/>
        </p:nvSpPr>
        <p:spPr>
          <a:xfrm>
            <a:off x="2571736" y="471488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8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Пятно 1 60"/>
          <p:cNvSpPr/>
          <p:nvPr/>
        </p:nvSpPr>
        <p:spPr>
          <a:xfrm>
            <a:off x="1857356" y="292893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Пятно 1 60"/>
          <p:cNvSpPr/>
          <p:nvPr/>
        </p:nvSpPr>
        <p:spPr>
          <a:xfrm>
            <a:off x="4000496" y="285749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Пятно 1 60"/>
          <p:cNvSpPr/>
          <p:nvPr/>
        </p:nvSpPr>
        <p:spPr>
          <a:xfrm>
            <a:off x="8143900" y="3000372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6</a:t>
            </a: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Пятно 1 60"/>
          <p:cNvSpPr/>
          <p:nvPr/>
        </p:nvSpPr>
        <p:spPr>
          <a:xfrm>
            <a:off x="6929454" y="285749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5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Пятно 1 60"/>
          <p:cNvSpPr/>
          <p:nvPr/>
        </p:nvSpPr>
        <p:spPr>
          <a:xfrm>
            <a:off x="2571736" y="2857496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Пятно 1 60"/>
          <p:cNvSpPr/>
          <p:nvPr/>
        </p:nvSpPr>
        <p:spPr>
          <a:xfrm>
            <a:off x="6286512" y="2928934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4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Пятно 1 60"/>
          <p:cNvSpPr/>
          <p:nvPr/>
        </p:nvSpPr>
        <p:spPr>
          <a:xfrm>
            <a:off x="6000760" y="1000108"/>
            <a:ext cx="646113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 smtClean="0">
                <a:solidFill>
                  <a:schemeClr val="bg1"/>
                </a:solidFill>
                <a:cs typeface="Arial" pitchFamily="34" charset="0"/>
              </a:rPr>
              <a:t>7</a:t>
            </a:r>
          </a:p>
          <a:p>
            <a:pPr algn="ctr">
              <a:defRPr/>
            </a:pPr>
            <a:endParaRPr lang="ru-RU" sz="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9" name="Пятно 1 60"/>
          <p:cNvSpPr/>
          <p:nvPr/>
        </p:nvSpPr>
        <p:spPr>
          <a:xfrm>
            <a:off x="6786578" y="1071546"/>
            <a:ext cx="644525" cy="5048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</p:spTree>
  </p:cSld>
  <p:clrMapOvr>
    <a:masterClrMapping/>
  </p:clrMapOvr>
  <p:transition advTm="9967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2862</TotalTime>
  <Words>1309</Words>
  <Application>Microsoft Office PowerPoint</Application>
  <PresentationFormat>Экран (4:3)</PresentationFormat>
  <Paragraphs>340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Выполнение плана реализации проекта   Опрос  родителей на сайте МДОУ «ДС «Сказка» г.Катав-Ивановска» https://skazkamdoy10.nubex.ru/13118/</vt:lpstr>
      <vt:lpstr>Стандарт   процесса(алгоритм) публикации информационных материалов об образовательных событиях МДОУ «ДС «Сказка» в Сети «Интернет» </vt:lpstr>
      <vt:lpstr>Слайд 16</vt:lpstr>
      <vt:lpstr>Слайд 17</vt:lpstr>
      <vt:lpstr>Слайд 18</vt:lpstr>
      <vt:lpstr>Слайд 19</vt:lpstr>
      <vt:lpstr>Слайд 20</vt:lpstr>
      <vt:lpstr>Ссылка на сайт МДОУ «ДС «Сказка» г.Катав-Ивановска» https://skazkamdoy10.nubex.ru/13118/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User</cp:lastModifiedBy>
  <cp:revision>435</cp:revision>
  <cp:lastPrinted>2019-04-25T09:14:46Z</cp:lastPrinted>
  <dcterms:created xsi:type="dcterms:W3CDTF">2018-08-20T14:01:12Z</dcterms:created>
  <dcterms:modified xsi:type="dcterms:W3CDTF">2023-04-11T04:49:46Z</dcterms:modified>
</cp:coreProperties>
</file>