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3"/>
  </p:notesMasterIdLst>
  <p:handoutMasterIdLst>
    <p:handoutMasterId r:id="rId14"/>
  </p:handoutMasterIdLst>
  <p:sldIdLst>
    <p:sldId id="256" r:id="rId3"/>
    <p:sldId id="270" r:id="rId4"/>
    <p:sldId id="274" r:id="rId5"/>
    <p:sldId id="275" r:id="rId6"/>
    <p:sldId id="263" r:id="rId7"/>
    <p:sldId id="269" r:id="rId8"/>
    <p:sldId id="260" r:id="rId9"/>
    <p:sldId id="264" r:id="rId10"/>
    <p:sldId id="276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006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1380" y="6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212FE9-B0F1-4DA3-9620-4F145291237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62FAC0-3594-4FD3-8FE3-C0D457C8071D}" type="pres">
      <dgm:prSet presAssocID="{39212FE9-B0F1-4DA3-9620-4F145291237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23C3129F-2541-4D10-B8F0-1737A318FE6D}" type="presOf" srcId="{39212FE9-B0F1-4DA3-9620-4F1452912376}" destId="{0A62FAC0-3594-4FD3-8FE3-C0D457C8071D}" srcOrd="0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FC2646-42DA-4DA4-81D0-28CE7B5BAFC3}" type="doc">
      <dgm:prSet loTypeId="urn:microsoft.com/office/officeart/2005/8/layout/balance1" loCatId="relationship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2CA34B2-46D6-45B8-8D94-7B1D4293F97C}">
      <dgm:prSet phldrT="[Текст]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b="1" i="0" dirty="0" smtClean="0"/>
            <a:t>Общение </a:t>
          </a:r>
          <a:endParaRPr lang="ru-RU" b="1" i="0" dirty="0"/>
        </a:p>
      </dgm:t>
    </dgm:pt>
    <dgm:pt modelId="{E317CDE0-F185-4D1B-B059-C61D7260B8E6}" type="parTrans" cxnId="{9C77FF78-EE92-4FA2-9C09-753CF3143D17}">
      <dgm:prSet/>
      <dgm:spPr/>
      <dgm:t>
        <a:bodyPr/>
        <a:lstStyle/>
        <a:p>
          <a:endParaRPr lang="ru-RU"/>
        </a:p>
      </dgm:t>
    </dgm:pt>
    <dgm:pt modelId="{C4C7A362-7BFC-4D3D-860A-D658A92F4A1A}" type="sibTrans" cxnId="{9C77FF78-EE92-4FA2-9C09-753CF3143D17}">
      <dgm:prSet/>
      <dgm:spPr/>
      <dgm:t>
        <a:bodyPr/>
        <a:lstStyle/>
        <a:p>
          <a:endParaRPr lang="ru-RU"/>
        </a:p>
      </dgm:t>
    </dgm:pt>
    <dgm:pt modelId="{831E1CAA-59D1-484B-AAE5-27B3D8E40E09}">
      <dgm:prSet phldrT="[Текст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b="1" i="0" dirty="0" smtClean="0"/>
            <a:t>Среда </a:t>
          </a:r>
          <a:endParaRPr lang="ru-RU" b="1" i="0" dirty="0"/>
        </a:p>
      </dgm:t>
    </dgm:pt>
    <dgm:pt modelId="{D72ABC7B-C896-4105-B4B7-97234910DF9D}" type="parTrans" cxnId="{0628FD82-06D9-4DF6-A1F8-F7BE656814AC}">
      <dgm:prSet/>
      <dgm:spPr/>
      <dgm:t>
        <a:bodyPr/>
        <a:lstStyle/>
        <a:p>
          <a:endParaRPr lang="ru-RU"/>
        </a:p>
      </dgm:t>
    </dgm:pt>
    <dgm:pt modelId="{1D7F7E3A-ABAD-413D-A56A-A1902D1CA00D}" type="sibTrans" cxnId="{0628FD82-06D9-4DF6-A1F8-F7BE656814AC}">
      <dgm:prSet/>
      <dgm:spPr/>
      <dgm:t>
        <a:bodyPr/>
        <a:lstStyle/>
        <a:p>
          <a:endParaRPr lang="ru-RU"/>
        </a:p>
      </dgm:t>
    </dgm:pt>
    <dgm:pt modelId="{C0B6B2DA-4572-4FDB-A21A-82A95DCB0795}">
      <dgm:prSet phldrT="[Текст]"/>
      <dgm:spPr/>
      <dgm:t>
        <a:bodyPr/>
        <a:lstStyle/>
        <a:p>
          <a:endParaRPr lang="ru-RU"/>
        </a:p>
      </dgm:t>
    </dgm:pt>
    <dgm:pt modelId="{8CB5599A-E63C-4FA7-9062-452CBF925172}" type="parTrans" cxnId="{45017633-18AA-4A82-9030-8113266E31DB}">
      <dgm:prSet/>
      <dgm:spPr/>
      <dgm:t>
        <a:bodyPr/>
        <a:lstStyle/>
        <a:p>
          <a:endParaRPr lang="ru-RU"/>
        </a:p>
      </dgm:t>
    </dgm:pt>
    <dgm:pt modelId="{7ED31195-BC68-4FDB-B92F-E363F8C4F67C}" type="sibTrans" cxnId="{45017633-18AA-4A82-9030-8113266E31DB}">
      <dgm:prSet/>
      <dgm:spPr/>
      <dgm:t>
        <a:bodyPr/>
        <a:lstStyle/>
        <a:p>
          <a:endParaRPr lang="ru-RU"/>
        </a:p>
      </dgm:t>
    </dgm:pt>
    <dgm:pt modelId="{DEDD961F-B1C4-47B4-9BC4-2B7EC872FAB8}">
      <dgm:prSet/>
      <dgm:spPr/>
      <dgm:t>
        <a:bodyPr/>
        <a:lstStyle/>
        <a:p>
          <a:r>
            <a:rPr lang="ru-RU" b="1" i="0" dirty="0" smtClean="0">
              <a:solidFill>
                <a:schemeClr val="tx2">
                  <a:lumMod val="75000"/>
                  <a:lumOff val="25000"/>
                </a:schemeClr>
              </a:solidFill>
            </a:rPr>
            <a:t>Слух</a:t>
          </a:r>
          <a:r>
            <a:rPr lang="ru-RU" b="1" i="0" dirty="0" smtClean="0"/>
            <a:t> </a:t>
          </a:r>
          <a:endParaRPr lang="ru-RU" b="1" i="0" dirty="0"/>
        </a:p>
      </dgm:t>
    </dgm:pt>
    <dgm:pt modelId="{DC11D59E-57C8-4285-A2CB-8D29A1DAA5DF}" type="parTrans" cxnId="{9F6A6CA0-CB78-4402-86C4-CBE9E5C2C8CF}">
      <dgm:prSet/>
      <dgm:spPr/>
      <dgm:t>
        <a:bodyPr/>
        <a:lstStyle/>
        <a:p>
          <a:endParaRPr lang="ru-RU"/>
        </a:p>
      </dgm:t>
    </dgm:pt>
    <dgm:pt modelId="{0289B8B6-82F6-4F06-91F8-B261BBBAE5D6}" type="sibTrans" cxnId="{9F6A6CA0-CB78-4402-86C4-CBE9E5C2C8CF}">
      <dgm:prSet/>
      <dgm:spPr/>
      <dgm:t>
        <a:bodyPr/>
        <a:lstStyle/>
        <a:p>
          <a:endParaRPr lang="ru-RU"/>
        </a:p>
      </dgm:t>
    </dgm:pt>
    <dgm:pt modelId="{187C8222-324E-4D22-A7BE-2A31CAEF794E}">
      <dgm:prSet/>
      <dgm:spPr/>
      <dgm:t>
        <a:bodyPr/>
        <a:lstStyle/>
        <a:p>
          <a:r>
            <a:rPr lang="ru-RU" b="1" i="0" dirty="0" smtClean="0"/>
            <a:t>Речь взрослых  </a:t>
          </a:r>
          <a:endParaRPr lang="ru-RU" b="1" i="0" dirty="0"/>
        </a:p>
      </dgm:t>
    </dgm:pt>
    <dgm:pt modelId="{5EFC405C-218A-4625-A991-83C09AAF15C7}" type="parTrans" cxnId="{43457AC4-14E6-4CB1-A881-0059DB440283}">
      <dgm:prSet/>
      <dgm:spPr/>
      <dgm:t>
        <a:bodyPr/>
        <a:lstStyle/>
        <a:p>
          <a:endParaRPr lang="ru-RU"/>
        </a:p>
      </dgm:t>
    </dgm:pt>
    <dgm:pt modelId="{A0BCF6DF-7C4D-485F-88C8-4B9504C46093}" type="sibTrans" cxnId="{43457AC4-14E6-4CB1-A881-0059DB440283}">
      <dgm:prSet/>
      <dgm:spPr/>
      <dgm:t>
        <a:bodyPr/>
        <a:lstStyle/>
        <a:p>
          <a:endParaRPr lang="ru-RU"/>
        </a:p>
      </dgm:t>
    </dgm:pt>
    <dgm:pt modelId="{AEA0AC84-A998-470B-8A62-B36DDCCE246E}">
      <dgm:prSet/>
      <dgm:spPr/>
      <dgm:t>
        <a:bodyPr/>
        <a:lstStyle/>
        <a:p>
          <a:r>
            <a:rPr lang="ru-RU" b="1" i="0" dirty="0" smtClean="0"/>
            <a:t>Питание </a:t>
          </a:r>
          <a:endParaRPr lang="ru-RU" b="1" i="0" dirty="0"/>
        </a:p>
      </dgm:t>
    </dgm:pt>
    <dgm:pt modelId="{D1C475EF-2BF2-40E4-A5EB-065A631F969C}" type="parTrans" cxnId="{CCED864B-D64F-4DF2-89B2-DF408E1E27FD}">
      <dgm:prSet/>
      <dgm:spPr/>
      <dgm:t>
        <a:bodyPr/>
        <a:lstStyle/>
        <a:p>
          <a:endParaRPr lang="ru-RU"/>
        </a:p>
      </dgm:t>
    </dgm:pt>
    <dgm:pt modelId="{F63FADAD-7402-48D3-87FD-8033DEB6E7EB}" type="sibTrans" cxnId="{CCED864B-D64F-4DF2-89B2-DF408E1E27FD}">
      <dgm:prSet/>
      <dgm:spPr/>
      <dgm:t>
        <a:bodyPr/>
        <a:lstStyle/>
        <a:p>
          <a:endParaRPr lang="ru-RU"/>
        </a:p>
      </dgm:t>
    </dgm:pt>
    <dgm:pt modelId="{AC0AF6F8-388A-4070-8C12-2CE358FB9D4B}">
      <dgm:prSet/>
      <dgm:spPr/>
      <dgm:t>
        <a:bodyPr/>
        <a:lstStyle/>
        <a:p>
          <a:r>
            <a:rPr lang="ru-RU" b="1" i="0" dirty="0" smtClean="0">
              <a:solidFill>
                <a:schemeClr val="tx2">
                  <a:lumMod val="75000"/>
                  <a:lumOff val="25000"/>
                </a:schemeClr>
              </a:solidFill>
            </a:rPr>
            <a:t>Деятельность</a:t>
          </a:r>
          <a:r>
            <a:rPr lang="ru-RU" b="1" i="0" baseline="0" dirty="0" smtClean="0"/>
            <a:t> </a:t>
          </a:r>
          <a:endParaRPr lang="ru-RU" b="1" i="0" dirty="0"/>
        </a:p>
      </dgm:t>
    </dgm:pt>
    <dgm:pt modelId="{1EB05847-7BDA-4BB3-BC6B-B476430AEDF2}" type="parTrans" cxnId="{CD7F5840-6690-437A-BC0F-0EE19FEE65E0}">
      <dgm:prSet/>
      <dgm:spPr/>
      <dgm:t>
        <a:bodyPr/>
        <a:lstStyle/>
        <a:p>
          <a:endParaRPr lang="ru-RU"/>
        </a:p>
      </dgm:t>
    </dgm:pt>
    <dgm:pt modelId="{4D573EAE-AFC5-4E52-9CBD-7A0CFC74A96F}" type="sibTrans" cxnId="{CD7F5840-6690-437A-BC0F-0EE19FEE65E0}">
      <dgm:prSet/>
      <dgm:spPr/>
      <dgm:t>
        <a:bodyPr/>
        <a:lstStyle/>
        <a:p>
          <a:endParaRPr lang="ru-RU"/>
        </a:p>
      </dgm:t>
    </dgm:pt>
    <dgm:pt modelId="{429C7926-0A16-4BFE-BD8D-AFC297D825CD}" type="pres">
      <dgm:prSet presAssocID="{78FC2646-42DA-4DA4-81D0-28CE7B5BAFC3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2A985B-636A-4325-A5EA-AA0B6A1DA45B}" type="pres">
      <dgm:prSet presAssocID="{78FC2646-42DA-4DA4-81D0-28CE7B5BAFC3}" presName="dummyMaxCanvas" presStyleCnt="0"/>
      <dgm:spPr/>
    </dgm:pt>
    <dgm:pt modelId="{D871AA3B-A0BC-489A-BC45-4F7D05C00712}" type="pres">
      <dgm:prSet presAssocID="{78FC2646-42DA-4DA4-81D0-28CE7B5BAFC3}" presName="parentComposite" presStyleCnt="0"/>
      <dgm:spPr/>
    </dgm:pt>
    <dgm:pt modelId="{51DD0BE6-9A17-4D7C-87FD-08D6009B2F93}" type="pres">
      <dgm:prSet presAssocID="{78FC2646-42DA-4DA4-81D0-28CE7B5BAFC3}" presName="parent1" presStyleLbl="alignAccFollowNode1" presStyleIdx="0" presStyleCnt="4" custLinFactX="45270" custLinFactY="100000" custLinFactNeighborX="100000" custLinFactNeighborY="177385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E4FFF272-20D3-44E4-9332-88F3AA9CC776}" type="pres">
      <dgm:prSet presAssocID="{78FC2646-42DA-4DA4-81D0-28CE7B5BAFC3}" presName="parent2" presStyleLbl="alignAccFollowNode1" presStyleIdx="1" presStyleCnt="4" custLinFactY="65194" custLinFactNeighborX="8342" custLinFactNeighborY="100000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EE4BB99D-82C1-4ED1-9AFC-A0FAD3DA6C55}" type="pres">
      <dgm:prSet presAssocID="{78FC2646-42DA-4DA4-81D0-28CE7B5BAFC3}" presName="childrenComposite" presStyleCnt="0"/>
      <dgm:spPr/>
    </dgm:pt>
    <dgm:pt modelId="{094C2A47-7BB5-4221-8B67-7FA24466940A}" type="pres">
      <dgm:prSet presAssocID="{78FC2646-42DA-4DA4-81D0-28CE7B5BAFC3}" presName="dummyMaxCanvas_ChildArea" presStyleCnt="0"/>
      <dgm:spPr/>
    </dgm:pt>
    <dgm:pt modelId="{0CC9C1A3-B468-406D-9A12-8E8F7CED6CA1}" type="pres">
      <dgm:prSet presAssocID="{78FC2646-42DA-4DA4-81D0-28CE7B5BAFC3}" presName="fulcrum" presStyleLbl="alignAccFollowNode1" presStyleIdx="2" presStyleCnt="4" custLinFactNeighborX="4711" custLinFactNeighborY="1178"/>
      <dgm:spPr>
        <a:solidFill>
          <a:srgbClr val="7030A0">
            <a:alpha val="90000"/>
          </a:srgbClr>
        </a:solidFill>
      </dgm:spPr>
    </dgm:pt>
    <dgm:pt modelId="{814EAEBB-9399-4186-9AA9-E5D440933175}" type="pres">
      <dgm:prSet presAssocID="{78FC2646-42DA-4DA4-81D0-28CE7B5BAFC3}" presName="balance_22" presStyleLbl="alignAccFollowNode1" presStyleIdx="3" presStyleCnt="4">
        <dgm:presLayoutVars>
          <dgm:bulletEnabled val="1"/>
        </dgm:presLayoutVars>
      </dgm:prSet>
      <dgm:spPr>
        <a:solidFill>
          <a:srgbClr val="C00000">
            <a:alpha val="90000"/>
          </a:srgbClr>
        </a:solidFill>
      </dgm:spPr>
    </dgm:pt>
    <dgm:pt modelId="{C07F9087-334B-435F-B5D7-76BCECBFFDB1}" type="pres">
      <dgm:prSet presAssocID="{78FC2646-42DA-4DA4-81D0-28CE7B5BAFC3}" presName="right_22_1" presStyleLbl="node1" presStyleIdx="0" presStyleCnt="4" custLinFactX="-7482" custLinFactY="-100000" custLinFactNeighborX="-100000" custLinFactNeighborY="-1274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157546-9610-411B-A5C7-9F2E9D6CE819}" type="pres">
      <dgm:prSet presAssocID="{78FC2646-42DA-4DA4-81D0-28CE7B5BAFC3}" presName="right_22_2" presStyleLbl="node1" presStyleIdx="1" presStyleCnt="4" custLinFactX="-31948" custLinFactNeighborX="-100000" custLinFactNeighborY="-20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017CDE-0CCE-406E-9A4E-79F74A52707B}" type="pres">
      <dgm:prSet presAssocID="{78FC2646-42DA-4DA4-81D0-28CE7B5BAFC3}" presName="left_22_1" presStyleLbl="node1" presStyleIdx="2" presStyleCnt="4" custLinFactNeighborX="2944" custLinFactNeighborY="27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94A19C-FF64-4225-B731-E4F5E3CE140A}" type="pres">
      <dgm:prSet presAssocID="{78FC2646-42DA-4DA4-81D0-28CE7B5BAFC3}" presName="left_22_2" presStyleLbl="node1" presStyleIdx="3" presStyleCnt="4" custLinFactX="57585" custLinFactNeighborX="100000" custLinFactNeighborY="-861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017633-18AA-4A82-9030-8113266E31DB}" srcId="{78FC2646-42DA-4DA4-81D0-28CE7B5BAFC3}" destId="{C0B6B2DA-4572-4FDB-A21A-82A95DCB0795}" srcOrd="2" destOrd="0" parTransId="{8CB5599A-E63C-4FA7-9062-452CBF925172}" sibTransId="{7ED31195-BC68-4FDB-B92F-E363F8C4F67C}"/>
    <dgm:cxn modelId="{43457AC4-14E6-4CB1-A881-0059DB440283}" srcId="{E2CA34B2-46D6-45B8-8D94-7B1D4293F97C}" destId="{187C8222-324E-4D22-A7BE-2A31CAEF794E}" srcOrd="1" destOrd="0" parTransId="{5EFC405C-218A-4625-A991-83C09AAF15C7}" sibTransId="{A0BCF6DF-7C4D-485F-88C8-4B9504C46093}"/>
    <dgm:cxn modelId="{9C77FF78-EE92-4FA2-9C09-753CF3143D17}" srcId="{78FC2646-42DA-4DA4-81D0-28CE7B5BAFC3}" destId="{E2CA34B2-46D6-45B8-8D94-7B1D4293F97C}" srcOrd="0" destOrd="0" parTransId="{E317CDE0-F185-4D1B-B059-C61D7260B8E6}" sibTransId="{C4C7A362-7BFC-4D3D-860A-D658A92F4A1A}"/>
    <dgm:cxn modelId="{9F6A6CA0-CB78-4402-86C4-CBE9E5C2C8CF}" srcId="{E2CA34B2-46D6-45B8-8D94-7B1D4293F97C}" destId="{DEDD961F-B1C4-47B4-9BC4-2B7EC872FAB8}" srcOrd="0" destOrd="0" parTransId="{DC11D59E-57C8-4285-A2CB-8D29A1DAA5DF}" sibTransId="{0289B8B6-82F6-4F06-91F8-B261BBBAE5D6}"/>
    <dgm:cxn modelId="{2E42A6F8-3141-40A8-B23E-947745391886}" type="presOf" srcId="{187C8222-324E-4D22-A7BE-2A31CAEF794E}" destId="{8894A19C-FF64-4225-B731-E4F5E3CE140A}" srcOrd="0" destOrd="0" presId="urn:microsoft.com/office/officeart/2005/8/layout/balance1"/>
    <dgm:cxn modelId="{F88DC7D1-0497-42F5-93F4-012C28CF8352}" type="presOf" srcId="{E2CA34B2-46D6-45B8-8D94-7B1D4293F97C}" destId="{51DD0BE6-9A17-4D7C-87FD-08D6009B2F93}" srcOrd="0" destOrd="0" presId="urn:microsoft.com/office/officeart/2005/8/layout/balance1"/>
    <dgm:cxn modelId="{0628FD82-06D9-4DF6-A1F8-F7BE656814AC}" srcId="{78FC2646-42DA-4DA4-81D0-28CE7B5BAFC3}" destId="{831E1CAA-59D1-484B-AAE5-27B3D8E40E09}" srcOrd="1" destOrd="0" parTransId="{D72ABC7B-C896-4105-B4B7-97234910DF9D}" sibTransId="{1D7F7E3A-ABAD-413D-A56A-A1902D1CA00D}"/>
    <dgm:cxn modelId="{4C78AFAB-16D6-45AE-BBAB-BC27BDD5CF3B}" type="presOf" srcId="{AEA0AC84-A998-470B-8A62-B36DDCCE246E}" destId="{C07F9087-334B-435F-B5D7-76BCECBFFDB1}" srcOrd="0" destOrd="0" presId="urn:microsoft.com/office/officeart/2005/8/layout/balance1"/>
    <dgm:cxn modelId="{FE82FB9A-2E90-4369-9D6A-3B5EBF96F1D3}" type="presOf" srcId="{78FC2646-42DA-4DA4-81D0-28CE7B5BAFC3}" destId="{429C7926-0A16-4BFE-BD8D-AFC297D825CD}" srcOrd="0" destOrd="0" presId="urn:microsoft.com/office/officeart/2005/8/layout/balance1"/>
    <dgm:cxn modelId="{C5C2E0D2-2599-40A6-BF01-3D17A9811C85}" type="presOf" srcId="{DEDD961F-B1C4-47B4-9BC4-2B7EC872FAB8}" destId="{1B017CDE-0CCE-406E-9A4E-79F74A52707B}" srcOrd="0" destOrd="0" presId="urn:microsoft.com/office/officeart/2005/8/layout/balance1"/>
    <dgm:cxn modelId="{CD7F5840-6690-437A-BC0F-0EE19FEE65E0}" srcId="{831E1CAA-59D1-484B-AAE5-27B3D8E40E09}" destId="{AC0AF6F8-388A-4070-8C12-2CE358FB9D4B}" srcOrd="1" destOrd="0" parTransId="{1EB05847-7BDA-4BB3-BC6B-B476430AEDF2}" sibTransId="{4D573EAE-AFC5-4E52-9CBD-7A0CFC74A96F}"/>
    <dgm:cxn modelId="{B790F9FD-0A51-40C1-8695-7ED3FEE18E07}" type="presOf" srcId="{AC0AF6F8-388A-4070-8C12-2CE358FB9D4B}" destId="{49157546-9610-411B-A5C7-9F2E9D6CE819}" srcOrd="0" destOrd="0" presId="urn:microsoft.com/office/officeart/2005/8/layout/balance1"/>
    <dgm:cxn modelId="{4AEEA369-E0FB-432F-86E2-86EE36CE5F2A}" type="presOf" srcId="{831E1CAA-59D1-484B-AAE5-27B3D8E40E09}" destId="{E4FFF272-20D3-44E4-9332-88F3AA9CC776}" srcOrd="0" destOrd="0" presId="urn:microsoft.com/office/officeart/2005/8/layout/balance1"/>
    <dgm:cxn modelId="{CCED864B-D64F-4DF2-89B2-DF408E1E27FD}" srcId="{831E1CAA-59D1-484B-AAE5-27B3D8E40E09}" destId="{AEA0AC84-A998-470B-8A62-B36DDCCE246E}" srcOrd="0" destOrd="0" parTransId="{D1C475EF-2BF2-40E4-A5EB-065A631F969C}" sibTransId="{F63FADAD-7402-48D3-87FD-8033DEB6E7EB}"/>
    <dgm:cxn modelId="{94B2A776-7CC3-44AD-B8CE-7075555C6DD8}" type="presParOf" srcId="{429C7926-0A16-4BFE-BD8D-AFC297D825CD}" destId="{5F2A985B-636A-4325-A5EA-AA0B6A1DA45B}" srcOrd="0" destOrd="0" presId="urn:microsoft.com/office/officeart/2005/8/layout/balance1"/>
    <dgm:cxn modelId="{DEDBDD50-CD99-409F-AAB4-BBA46109BCC5}" type="presParOf" srcId="{429C7926-0A16-4BFE-BD8D-AFC297D825CD}" destId="{D871AA3B-A0BC-489A-BC45-4F7D05C00712}" srcOrd="1" destOrd="0" presId="urn:microsoft.com/office/officeart/2005/8/layout/balance1"/>
    <dgm:cxn modelId="{4B265688-2EBD-4960-BB78-D98439D2AFD3}" type="presParOf" srcId="{D871AA3B-A0BC-489A-BC45-4F7D05C00712}" destId="{51DD0BE6-9A17-4D7C-87FD-08D6009B2F93}" srcOrd="0" destOrd="0" presId="urn:microsoft.com/office/officeart/2005/8/layout/balance1"/>
    <dgm:cxn modelId="{405DC96F-58DA-423D-BA38-3898F0AFAADE}" type="presParOf" srcId="{D871AA3B-A0BC-489A-BC45-4F7D05C00712}" destId="{E4FFF272-20D3-44E4-9332-88F3AA9CC776}" srcOrd="1" destOrd="0" presId="urn:microsoft.com/office/officeart/2005/8/layout/balance1"/>
    <dgm:cxn modelId="{4A39AB6C-3D13-4C05-8BB1-BDF8186AF349}" type="presParOf" srcId="{429C7926-0A16-4BFE-BD8D-AFC297D825CD}" destId="{EE4BB99D-82C1-4ED1-9AFC-A0FAD3DA6C55}" srcOrd="2" destOrd="0" presId="urn:microsoft.com/office/officeart/2005/8/layout/balance1"/>
    <dgm:cxn modelId="{4A6C4A24-7FA3-46CD-A569-2BAD45DB9BE0}" type="presParOf" srcId="{EE4BB99D-82C1-4ED1-9AFC-A0FAD3DA6C55}" destId="{094C2A47-7BB5-4221-8B67-7FA24466940A}" srcOrd="0" destOrd="0" presId="urn:microsoft.com/office/officeart/2005/8/layout/balance1"/>
    <dgm:cxn modelId="{7B60AE36-FFA0-45F0-98F5-F95A33405BD1}" type="presParOf" srcId="{EE4BB99D-82C1-4ED1-9AFC-A0FAD3DA6C55}" destId="{0CC9C1A3-B468-406D-9A12-8E8F7CED6CA1}" srcOrd="1" destOrd="0" presId="urn:microsoft.com/office/officeart/2005/8/layout/balance1"/>
    <dgm:cxn modelId="{4D539BC0-29FD-4EAE-8D37-2C59AE19E466}" type="presParOf" srcId="{EE4BB99D-82C1-4ED1-9AFC-A0FAD3DA6C55}" destId="{814EAEBB-9399-4186-9AA9-E5D440933175}" srcOrd="2" destOrd="0" presId="urn:microsoft.com/office/officeart/2005/8/layout/balance1"/>
    <dgm:cxn modelId="{0E70835F-037D-4EC6-AB54-919C8EF39938}" type="presParOf" srcId="{EE4BB99D-82C1-4ED1-9AFC-A0FAD3DA6C55}" destId="{C07F9087-334B-435F-B5D7-76BCECBFFDB1}" srcOrd="3" destOrd="0" presId="urn:microsoft.com/office/officeart/2005/8/layout/balance1"/>
    <dgm:cxn modelId="{E458707D-2B1F-4BCF-9978-7CC15D829987}" type="presParOf" srcId="{EE4BB99D-82C1-4ED1-9AFC-A0FAD3DA6C55}" destId="{49157546-9610-411B-A5C7-9F2E9D6CE819}" srcOrd="4" destOrd="0" presId="urn:microsoft.com/office/officeart/2005/8/layout/balance1"/>
    <dgm:cxn modelId="{844BE227-6FE9-4163-AC0A-148C3205DBB4}" type="presParOf" srcId="{EE4BB99D-82C1-4ED1-9AFC-A0FAD3DA6C55}" destId="{1B017CDE-0CCE-406E-9A4E-79F74A52707B}" srcOrd="5" destOrd="0" presId="urn:microsoft.com/office/officeart/2005/8/layout/balance1"/>
    <dgm:cxn modelId="{09286585-93C9-411D-9F89-43E2D164C210}" type="presParOf" srcId="{EE4BB99D-82C1-4ED1-9AFC-A0FAD3DA6C55}" destId="{8894A19C-FF64-4225-B731-E4F5E3CE140A}" srcOrd="6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DD0BE6-9A17-4D7C-87FD-08D6009B2F93}">
      <dsp:nvSpPr>
        <dsp:cNvPr id="0" name=""/>
        <dsp:cNvSpPr/>
      </dsp:nvSpPr>
      <dsp:spPr>
        <a:xfrm>
          <a:off x="4944353" y="2929810"/>
          <a:ext cx="1901205" cy="1056225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  <a:alpha val="9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i="0" kern="1200" dirty="0" smtClean="0"/>
            <a:t>Общение </a:t>
          </a:r>
          <a:endParaRPr lang="ru-RU" sz="3000" b="1" i="0" kern="1200" dirty="0"/>
        </a:p>
      </dsp:txBody>
      <dsp:txXfrm>
        <a:off x="4975289" y="2960746"/>
        <a:ext cx="1839333" cy="994353"/>
      </dsp:txXfrm>
    </dsp:sp>
    <dsp:sp modelId="{E4FFF272-20D3-44E4-9332-88F3AA9CC776}">
      <dsp:nvSpPr>
        <dsp:cNvPr id="0" name=""/>
        <dsp:cNvSpPr/>
      </dsp:nvSpPr>
      <dsp:spPr>
        <a:xfrm>
          <a:off x="5087256" y="1744820"/>
          <a:ext cx="1901205" cy="1056225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i="0" kern="1200" dirty="0" smtClean="0"/>
            <a:t>Среда </a:t>
          </a:r>
          <a:endParaRPr lang="ru-RU" sz="3000" b="1" i="0" kern="1200" dirty="0"/>
        </a:p>
      </dsp:txBody>
      <dsp:txXfrm>
        <a:off x="5118192" y="1775756"/>
        <a:ext cx="1839333" cy="994353"/>
      </dsp:txXfrm>
    </dsp:sp>
    <dsp:sp modelId="{0CC9C1A3-B468-406D-9A12-8E8F7CED6CA1}">
      <dsp:nvSpPr>
        <dsp:cNvPr id="0" name=""/>
        <dsp:cNvSpPr/>
      </dsp:nvSpPr>
      <dsp:spPr>
        <a:xfrm>
          <a:off x="4147402" y="4488957"/>
          <a:ext cx="792168" cy="792168"/>
        </a:xfrm>
        <a:prstGeom prst="triangle">
          <a:avLst/>
        </a:prstGeom>
        <a:solidFill>
          <a:srgbClr val="7030A0">
            <a:alpha val="90000"/>
          </a:srgb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4EAEBB-9399-4186-9AA9-E5D440933175}">
      <dsp:nvSpPr>
        <dsp:cNvPr id="0" name=""/>
        <dsp:cNvSpPr/>
      </dsp:nvSpPr>
      <dsp:spPr>
        <a:xfrm>
          <a:off x="2129660" y="4157302"/>
          <a:ext cx="4753013" cy="321092"/>
        </a:xfrm>
        <a:prstGeom prst="rect">
          <a:avLst/>
        </a:prstGeom>
        <a:solidFill>
          <a:srgbClr val="C00000">
            <a:alpha val="90000"/>
          </a:srgb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7F9087-334B-435F-B5D7-76BCECBFFDB1}">
      <dsp:nvSpPr>
        <dsp:cNvPr id="0" name=""/>
        <dsp:cNvSpPr/>
      </dsp:nvSpPr>
      <dsp:spPr>
        <a:xfrm>
          <a:off x="2885204" y="0"/>
          <a:ext cx="1901205" cy="135196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0" kern="1200" dirty="0" smtClean="0"/>
            <a:t>Питание </a:t>
          </a:r>
          <a:endParaRPr lang="ru-RU" sz="2100" b="1" i="0" kern="1200" dirty="0"/>
        </a:p>
      </dsp:txBody>
      <dsp:txXfrm>
        <a:off x="2951202" y="65998"/>
        <a:ext cx="1769209" cy="1219972"/>
      </dsp:txXfrm>
    </dsp:sp>
    <dsp:sp modelId="{49157546-9610-411B-A5C7-9F2E9D6CE819}">
      <dsp:nvSpPr>
        <dsp:cNvPr id="0" name=""/>
        <dsp:cNvSpPr/>
      </dsp:nvSpPr>
      <dsp:spPr>
        <a:xfrm>
          <a:off x="2420055" y="1324198"/>
          <a:ext cx="1901205" cy="1351968"/>
        </a:xfrm>
        <a:prstGeom prst="roundRect">
          <a:avLst/>
        </a:prstGeom>
        <a:solidFill>
          <a:schemeClr val="accent3">
            <a:hueOff val="3285135"/>
            <a:satOff val="-17759"/>
            <a:lumOff val="-654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0" kern="1200" dirty="0" smtClean="0">
              <a:solidFill>
                <a:schemeClr val="tx2">
                  <a:lumMod val="75000"/>
                  <a:lumOff val="25000"/>
                </a:schemeClr>
              </a:solidFill>
            </a:rPr>
            <a:t>Деятельность</a:t>
          </a:r>
          <a:r>
            <a:rPr lang="ru-RU" sz="2100" b="1" i="0" kern="1200" baseline="0" dirty="0" smtClean="0"/>
            <a:t> </a:t>
          </a:r>
          <a:endParaRPr lang="ru-RU" sz="2100" b="1" i="0" kern="1200" dirty="0"/>
        </a:p>
      </dsp:txBody>
      <dsp:txXfrm>
        <a:off x="2486053" y="1390196"/>
        <a:ext cx="1769209" cy="1219972"/>
      </dsp:txXfrm>
    </dsp:sp>
    <dsp:sp modelId="{1B017CDE-0CCE-406E-9A4E-79F74A52707B}">
      <dsp:nvSpPr>
        <dsp:cNvPr id="0" name=""/>
        <dsp:cNvSpPr/>
      </dsp:nvSpPr>
      <dsp:spPr>
        <a:xfrm>
          <a:off x="2238443" y="2804637"/>
          <a:ext cx="1901205" cy="1351968"/>
        </a:xfrm>
        <a:prstGeom prst="roundRect">
          <a:avLst/>
        </a:prstGeom>
        <a:solidFill>
          <a:schemeClr val="accent3">
            <a:hueOff val="6570271"/>
            <a:satOff val="-35519"/>
            <a:lumOff val="-1307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0" kern="1200" dirty="0" smtClean="0">
              <a:solidFill>
                <a:schemeClr val="tx2">
                  <a:lumMod val="75000"/>
                  <a:lumOff val="25000"/>
                </a:schemeClr>
              </a:solidFill>
            </a:rPr>
            <a:t>Слух</a:t>
          </a:r>
          <a:r>
            <a:rPr lang="ru-RU" sz="2100" b="1" i="0" kern="1200" dirty="0" smtClean="0"/>
            <a:t> </a:t>
          </a:r>
          <a:endParaRPr lang="ru-RU" sz="2100" b="1" i="0" kern="1200" dirty="0"/>
        </a:p>
      </dsp:txBody>
      <dsp:txXfrm>
        <a:off x="2304441" y="2870635"/>
        <a:ext cx="1769209" cy="1219972"/>
      </dsp:txXfrm>
    </dsp:sp>
    <dsp:sp modelId="{8894A19C-FF64-4225-B731-E4F5E3CE140A}">
      <dsp:nvSpPr>
        <dsp:cNvPr id="0" name=""/>
        <dsp:cNvSpPr/>
      </dsp:nvSpPr>
      <dsp:spPr>
        <a:xfrm>
          <a:off x="5178486" y="186612"/>
          <a:ext cx="1901205" cy="1351968"/>
        </a:xfrm>
        <a:prstGeom prst="roundRect">
          <a:avLst/>
        </a:prstGeom>
        <a:solidFill>
          <a:schemeClr val="accent3">
            <a:hueOff val="9855406"/>
            <a:satOff val="-53278"/>
            <a:lumOff val="-1961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0" kern="1200" dirty="0" smtClean="0"/>
            <a:t>Речь взрослых  </a:t>
          </a:r>
          <a:endParaRPr lang="ru-RU" sz="2100" b="1" i="0" kern="1200" dirty="0"/>
        </a:p>
      </dsp:txBody>
      <dsp:txXfrm>
        <a:off x="5244484" y="252610"/>
        <a:ext cx="1769209" cy="12199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33BB8-6C7A-4BE0-9B55-9EAC48D52EC6}" type="datetimeFigureOut">
              <a:rPr lang="ru-RU" smtClean="0"/>
              <a:pPr/>
              <a:t>14.01.2016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7AA83-DE31-4E93-AB07-EF7FB05F667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1EF64-F73B-4314-BB6F-BC0937BBDF19}" type="datetimeFigureOut">
              <a:rPr lang="ru-RU" smtClean="0"/>
              <a:pPr/>
              <a:t>14.01.2016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</a:t>
            </a:r>
            <a:r>
              <a:rPr lang="ru-RU" noProof="0" dirty="0" smtClean="0"/>
              <a:t>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E2820-AFE1-45FA-949E-17BDB534E1D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935E2820-AFE1-45FA-949E-17BDB534E1DC}" type="slidenum">
              <a:rPr lang="en-US" sz="1200" b="0" i="0">
                <a:latin typeface="Euphemia"/>
                <a:ea typeface="+mn-ea"/>
                <a:cs typeface="+mn-cs"/>
              </a:rPr>
              <a:pPr algn="r" defTabSz="914400">
                <a:buNone/>
              </a:pPr>
              <a:t>1</a:t>
            </a:fld>
            <a:endParaRPr lang="en-US" sz="1200" b="0" i="0"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935E2820-AFE1-45FA-949E-17BDB534E1DC}" type="slidenum">
              <a:rPr lang="en-US" sz="1200" b="0" i="0">
                <a:latin typeface="Euphemia"/>
                <a:ea typeface="+mn-ea"/>
                <a:cs typeface="+mn-cs"/>
              </a:rPr>
              <a:pPr algn="r" defTabSz="914400">
                <a:buNone/>
              </a:pPr>
              <a:t>6</a:t>
            </a:fld>
            <a:endParaRPr lang="en-US" sz="1200" b="0" i="0"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2149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9702-7FBF-4720-8670-571C5E7EEDDE}" type="datetime1">
              <a:rPr lang="ru-RU" smtClean="0"/>
              <a:pPr/>
              <a:t>14.01.2016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7AEA-BBBB-4C9B-AB23-214EAA8AB789}" type="datetime1">
              <a:rPr lang="ru-RU" smtClean="0"/>
              <a:pPr/>
              <a:t>14.01.2016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CA30-F5CD-4CA0-B16A-349C6F830700}" type="datetime1">
              <a:rPr lang="ru-RU" smtClean="0"/>
              <a:pPr/>
              <a:t>14.01.2016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9949773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F48E-ABA0-4B58-B562-D1D7408067C4}" type="datetime1">
              <a:rPr lang="ru-RU" smtClean="0"/>
              <a:pPr/>
              <a:t>14.01.2016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034C-8BD9-4B0C-893B-33834FAB227F}" type="datetime1">
              <a:rPr lang="ru-RU" smtClean="0"/>
              <a:pPr/>
              <a:t>14.01.2016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87AA-CBCD-47F9-A04C-7106C508CDE4}" type="datetime1">
              <a:rPr lang="ru-RU" smtClean="0"/>
              <a:pPr/>
              <a:t>14.01.2016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C9DD-75F5-4611-BA0B-CFB1A226639C}" type="datetime1">
              <a:rPr lang="ru-RU" smtClean="0"/>
              <a:pPr/>
              <a:t>14.01.2016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F1F9-2D3D-4243-878F-D000C3F2A1C4}" type="datetime1">
              <a:rPr lang="ru-RU" smtClean="0"/>
              <a:pPr/>
              <a:t>14.01.2016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CBE8-1824-4658-A8BB-BECFAEB7E35A}" type="datetime1">
              <a:rPr lang="ru-RU" smtClean="0"/>
              <a:pPr/>
              <a:t>14.01.2016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CD17-C377-4DE5-9FCA-CC7471605C58}" type="datetime1">
              <a:rPr lang="ru-RU" smtClean="0"/>
              <a:pPr/>
              <a:t>14.01.2016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9F02-BE96-4BAE-86A5-1FA60D24CAE2}" type="datetime1">
              <a:rPr lang="ru-RU" smtClean="0"/>
              <a:pPr/>
              <a:t>14.01.2016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</a:t>
            </a:r>
            <a:r>
              <a:rPr lang="ru-RU" noProof="0" dirty="0" smtClean="0"/>
              <a:t>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9D3B9702-7FBF-4720-8670-571C5E7EEDDE}" type="datetime1">
              <a:rPr lang="ru-RU" smtClean="0"/>
              <a:pPr/>
              <a:t>14.01.2016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accent2"/>
                </a:solidFill>
              </a:defRPr>
            </a:lvl1pPr>
          </a:lstStyle>
          <a:p>
            <a:fld id="{8FDBFFB2-86D9-4B8F-A59A-553A60B94B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1.xml"/><Relationship Id="rId10" Type="http://schemas.microsoft.com/office/2007/relationships/diagramDrawing" Target="../diagrams/drawing2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399" y="261258"/>
            <a:ext cx="9313818" cy="3474719"/>
          </a:xfrm>
        </p:spPr>
        <p:txBody>
          <a:bodyPr>
            <a:noAutofit/>
          </a:bodyPr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ru-RU" b="0" i="0" dirty="0" smtClean="0">
                <a:solidFill>
                  <a:srgbClr val="002060"/>
                </a:solidFill>
                <a:latin typeface="Euphemia"/>
                <a:ea typeface="+mj-ea"/>
                <a:cs typeface="+mj-cs"/>
              </a:rPr>
              <a:t>Как помочь ребенку </a:t>
            </a:r>
            <a:r>
              <a:rPr lang="ru-RU" b="0" i="0" dirty="0" smtClean="0">
                <a:solidFill>
                  <a:srgbClr val="002060"/>
                </a:solidFill>
                <a:latin typeface="Euphemia"/>
                <a:ea typeface="+mj-ea"/>
                <a:cs typeface="+mj-cs"/>
              </a:rPr>
              <a:t>научиться правильно </a:t>
            </a:r>
            <a:r>
              <a:rPr lang="ru-RU" b="0" i="0" dirty="0" smtClean="0">
                <a:solidFill>
                  <a:srgbClr val="002060"/>
                </a:solidFill>
                <a:latin typeface="Euphemia"/>
                <a:ea typeface="+mj-ea"/>
                <a:cs typeface="+mj-cs"/>
              </a:rPr>
              <a:t>говорить?</a:t>
            </a:r>
            <a:endParaRPr lang="ru-RU" b="0" i="0" dirty="0">
              <a:solidFill>
                <a:srgbClr val="002060"/>
              </a:solidFill>
              <a:latin typeface="Euphemi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8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литературы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Алексеева М.М., Яшина Б.И. Методика развития речи и обучения родному языку дошкольников: Учеб. пособие для студ. </a:t>
            </a:r>
            <a:r>
              <a:rPr lang="ru-RU" dirty="0" err="1"/>
              <a:t>высш</a:t>
            </a:r>
            <a:r>
              <a:rPr lang="ru-RU" dirty="0"/>
              <a:t>. и сред, </a:t>
            </a:r>
            <a:r>
              <a:rPr lang="ru-RU" dirty="0" err="1"/>
              <a:t>пед</a:t>
            </a:r>
            <a:r>
              <a:rPr lang="ru-RU" dirty="0"/>
              <a:t>. учеб. </a:t>
            </a:r>
            <a:r>
              <a:rPr lang="ru-RU"/>
              <a:t>Заведений - М.: Издательский центр «Академия», </a:t>
            </a:r>
            <a:r>
              <a:rPr lang="ru-RU" smtClean="0"/>
              <a:t>2000</a:t>
            </a:r>
          </a:p>
          <a:p>
            <a:r>
              <a:rPr lang="ru-RU" smtClean="0"/>
              <a:t>Глухов </a:t>
            </a:r>
            <a:r>
              <a:rPr lang="ru-RU" dirty="0"/>
              <a:t>В.П. Формирование связной речи детей дошкольного возраста с общим недоразвитием речи. - 2-е изд., </a:t>
            </a:r>
            <a:r>
              <a:rPr lang="ru-RU" dirty="0" err="1"/>
              <a:t>испр</a:t>
            </a:r>
            <a:r>
              <a:rPr lang="ru-RU" dirty="0"/>
              <a:t>. и доп. - М.: </a:t>
            </a:r>
            <a:r>
              <a:rPr lang="ru-RU" dirty="0" smtClean="0"/>
              <a:t>АРКТИ</a:t>
            </a:r>
          </a:p>
          <a:p>
            <a:r>
              <a:rPr lang="ru-RU" dirty="0"/>
              <a:t>Миронова С.А. Развитие речи дошкольников на логопедических занятиях: Кн. для логопеда. – М.: Просвещение, </a:t>
            </a:r>
            <a:r>
              <a:rPr lang="ru-RU" dirty="0" smtClean="0"/>
              <a:t>1991</a:t>
            </a:r>
          </a:p>
          <a:p>
            <a:r>
              <a:rPr lang="ru-RU" dirty="0"/>
              <a:t>Тихеева Е.И. Развитие речи детей (раннего и дошкольного возраста). – М.: Просвещение, </a:t>
            </a:r>
            <a:r>
              <a:rPr lang="ru-RU" dirty="0" smtClean="0"/>
              <a:t>1981</a:t>
            </a:r>
          </a:p>
          <a:p>
            <a:r>
              <a:rPr lang="ru-RU" dirty="0"/>
              <a:t> Ушакова О. С. Методика развития речи детей дошкольного возраста/ </a:t>
            </a:r>
            <a:r>
              <a:rPr lang="ru-RU" dirty="0" err="1"/>
              <a:t>О.С.Ушакова</a:t>
            </a:r>
            <a:r>
              <a:rPr lang="ru-RU" dirty="0"/>
              <a:t>, Е. М. Струнина. -М.: </a:t>
            </a:r>
            <a:r>
              <a:rPr lang="ru-RU" dirty="0" err="1"/>
              <a:t>Гуманит</a:t>
            </a:r>
            <a:r>
              <a:rPr lang="ru-RU" dirty="0"/>
              <a:t>, изд. центр ВЛАДОС, 2004</a:t>
            </a:r>
          </a:p>
        </p:txBody>
      </p:sp>
    </p:spTree>
    <p:extLst>
      <p:ext uri="{BB962C8B-B14F-4D97-AF65-F5344CB8AC3E}">
        <p14:creationId xmlns:p14="http://schemas.microsoft.com/office/powerpoint/2010/main" xmlns="" val="335294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571" y="304800"/>
            <a:ext cx="11254242" cy="71223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Факторы, которые влияют на речевое развитие ребёнка</a:t>
            </a:r>
            <a:endParaRPr lang="ru-RU" sz="3200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70420524"/>
              </p:ext>
            </p:extLst>
          </p:nvPr>
        </p:nvGraphicFramePr>
        <p:xfrm>
          <a:off x="2208213" y="1324947"/>
          <a:ext cx="9372600" cy="4390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3213735126"/>
              </p:ext>
            </p:extLst>
          </p:nvPr>
        </p:nvGraphicFramePr>
        <p:xfrm>
          <a:off x="1147665" y="1324947"/>
          <a:ext cx="9012335" cy="5281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264686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37117" y="662473"/>
            <a:ext cx="10440955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Общение. Речь взрослых.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амое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важное и ключевое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правило: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необходимо как можно больше общаться с ребенком, начиная с первых минут его жизни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i="1" dirty="0"/>
              <a:t>К</a:t>
            </a:r>
            <a:r>
              <a:rPr lang="ru-RU" i="1" dirty="0" smtClean="0"/>
              <a:t>ак Вы </a:t>
            </a:r>
            <a:r>
              <a:rPr lang="ru-RU" i="1" dirty="0"/>
              <a:t>они ни были заняты, необходимо выслушать ребенка до конца, когда он делится своими впечатлениями об увиденном во время прогулки, о просмотренном мультфильме, о прочитанной ему книге</a:t>
            </a:r>
            <a:r>
              <a:rPr lang="ru-RU" i="1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 В </a:t>
            </a:r>
            <a:r>
              <a:rPr lang="ru-RU" dirty="0"/>
              <a:t>общении с ребенком, особенно в раннем и младшем дошкольном возрасте, </a:t>
            </a:r>
          </a:p>
          <a:p>
            <a:r>
              <a:rPr lang="ru-RU" b="1" dirty="0" smtClean="0"/>
              <a:t>   нельзя повторять детскую </a:t>
            </a:r>
            <a:r>
              <a:rPr lang="ru-RU" b="1" dirty="0"/>
              <a:t>речь</a:t>
            </a:r>
            <a:r>
              <a:rPr lang="ru-RU" dirty="0"/>
              <a:t>, произносить слова искаженно, </a:t>
            </a:r>
            <a:r>
              <a:rPr lang="ru-RU" dirty="0" smtClean="0"/>
              <a:t> употреблять </a:t>
            </a:r>
            <a:r>
              <a:rPr lang="ru-RU" dirty="0"/>
              <a:t>вместо </a:t>
            </a:r>
            <a:r>
              <a:rPr lang="ru-RU" dirty="0" smtClean="0"/>
              <a:t>               общепринятых </a:t>
            </a:r>
            <a:r>
              <a:rPr lang="ru-RU" dirty="0"/>
              <a:t>слов усеченные слова или звукоподражания («Где </a:t>
            </a:r>
            <a:r>
              <a:rPr lang="ru-RU" dirty="0" err="1"/>
              <a:t>бибика</a:t>
            </a:r>
            <a:r>
              <a:rPr lang="ru-RU" dirty="0"/>
              <a:t>?», «Лиля хочет бай-бай!»), сюсюкать. Это </a:t>
            </a:r>
            <a:r>
              <a:rPr lang="ru-RU" dirty="0" smtClean="0"/>
              <a:t>будет </a:t>
            </a:r>
            <a:r>
              <a:rPr lang="ru-RU" dirty="0"/>
              <a:t>лишь тормозить усвоение звуков, </a:t>
            </a:r>
            <a:r>
              <a:rPr lang="ru-RU" dirty="0" smtClean="0"/>
              <a:t>  задерживать </a:t>
            </a:r>
            <a:r>
              <a:rPr lang="ru-RU" dirty="0"/>
              <a:t>своевременное овладение </a:t>
            </a:r>
            <a:r>
              <a:rPr lang="ru-RU" dirty="0" smtClean="0"/>
              <a:t>словарем.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В</a:t>
            </a:r>
            <a:r>
              <a:rPr lang="ru-RU" dirty="0" smtClean="0"/>
              <a:t>ажно</a:t>
            </a:r>
            <a:r>
              <a:rPr lang="ru-RU" dirty="0"/>
              <a:t>, чтобы </a:t>
            </a:r>
            <a:r>
              <a:rPr lang="ru-RU" b="1" dirty="0"/>
              <a:t>взрослые в разговоре с малышом следили за своим произношением, говорили с ним не торопясь, четко произносили все звуки и слова спокойным приветливым тоном </a:t>
            </a:r>
            <a:r>
              <a:rPr lang="ru-RU" dirty="0"/>
              <a:t>(надо учесть ,что некоторые слова ребенок слышит впервые, и как он их воспримет , так и будет произносить). </a:t>
            </a:r>
            <a:r>
              <a:rPr lang="ru-RU" dirty="0" smtClean="0"/>
              <a:t>Если </a:t>
            </a:r>
            <a:r>
              <a:rPr lang="ru-RU" dirty="0"/>
              <a:t>дома постоянно говорят громко, торопливо, раздражительным тоном, то и речь малыша будет такой </a:t>
            </a:r>
            <a:r>
              <a:rPr lang="ru-RU" dirty="0" smtClean="0"/>
              <a:t>же.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6666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9752013" cy="777551"/>
          </a:xfrm>
        </p:spPr>
        <p:txBody>
          <a:bodyPr/>
          <a:lstStyle/>
          <a:p>
            <a:pPr algn="ctr"/>
            <a:r>
              <a:rPr lang="ru-RU" b="1" dirty="0" smtClean="0"/>
              <a:t>Среда и деятельность ребенка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32856" y="1240971"/>
            <a:ext cx="5333969" cy="4474029"/>
          </a:xfrm>
        </p:spPr>
        <p:txBody>
          <a:bodyPr>
            <a:norm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Основная </a:t>
            </a:r>
            <a:r>
              <a:rPr lang="ru-RU" sz="2400" dirty="0"/>
              <a:t>деятельность </a:t>
            </a:r>
            <a:r>
              <a:rPr lang="ru-RU" sz="2400" dirty="0" smtClean="0"/>
              <a:t>ребенка – </a:t>
            </a:r>
            <a:r>
              <a:rPr lang="ru-RU" sz="2400" dirty="0"/>
              <a:t>это, конечно же, игра. </a:t>
            </a:r>
            <a:r>
              <a:rPr lang="ru-RU" sz="2400" dirty="0" smtClean="0"/>
              <a:t>В </a:t>
            </a:r>
            <a:r>
              <a:rPr lang="ru-RU" sz="2400" dirty="0"/>
              <a:t>игре ребенок проявляет максимально самостоятельность в освоении языка. Именно поэтому так </a:t>
            </a:r>
            <a:r>
              <a:rPr lang="ru-RU" sz="2400" b="1" dirty="0"/>
              <a:t>важно вовремя обеспечивать ребенка необходимыми игрушками и </a:t>
            </a:r>
            <a:r>
              <a:rPr lang="ru-RU" sz="2400" b="1" dirty="0" smtClean="0"/>
              <a:t>книжками</a:t>
            </a:r>
            <a:r>
              <a:rPr lang="ru-RU" sz="2400" dirty="0" smtClean="0"/>
              <a:t>, то есть создать благоприятную среду для развития.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472" y="1744824"/>
            <a:ext cx="5168687" cy="3592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9657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0547" y="304800"/>
            <a:ext cx="11170266" cy="120041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Физиологический и Фонематический слух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894114" y="1600199"/>
            <a:ext cx="6036906" cy="4632649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Слуху принадлежит важная роль</a:t>
            </a:r>
            <a:r>
              <a:rPr lang="ru-RU" dirty="0"/>
              <a:t> в овладении речью, в правильном и своевременном усвоении звуков. Слыша слова, а в словах одни и те же звуки, ребенок начинает и сам произносить их. А способность к подражанию необходима для того, чтобы освоить интонационную сторону </a:t>
            </a:r>
            <a:r>
              <a:rPr lang="ru-RU" dirty="0" smtClean="0"/>
              <a:t>языка. Однако </a:t>
            </a:r>
            <a:r>
              <a:rPr lang="ru-RU" dirty="0"/>
              <a:t>даже при незначительном снижении слуха он лишается возможности нормального восприятия </a:t>
            </a:r>
            <a:r>
              <a:rPr lang="ru-RU" dirty="0" smtClean="0"/>
              <a:t>речи.. </a:t>
            </a:r>
          </a:p>
          <a:p>
            <a:r>
              <a:rPr lang="ru-RU" dirty="0" smtClean="0"/>
              <a:t>Важное </a:t>
            </a:r>
            <a:r>
              <a:rPr lang="ru-RU" dirty="0"/>
              <a:t>значение в усвоении и в правильном произношении звуков и слов отводится </a:t>
            </a:r>
            <a:r>
              <a:rPr lang="ru-RU" b="1" dirty="0"/>
              <a:t>состоянию фонематического восприятия</a:t>
            </a:r>
            <a:r>
              <a:rPr lang="ru-RU" dirty="0"/>
              <a:t>. Благодаря нему, ребенок способен отличать одни звуки (фонемы) от других, различать близкие по звучанию слова: мышка-мишка, лук-люк, крыша-крыса, коза-коса и т.д. </a:t>
            </a:r>
            <a:r>
              <a:rPr lang="ru-RU" i="1" dirty="0" smtClean="0"/>
              <a:t> 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33659" y="1912775"/>
            <a:ext cx="4009052" cy="31257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7020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9208" y="304800"/>
            <a:ext cx="11448661" cy="2279780"/>
          </a:xfrm>
        </p:spPr>
        <p:txBody>
          <a:bodyPr>
            <a:noAutofit/>
          </a:bodyPr>
          <a:lstStyle/>
          <a:p>
            <a:pPr lvl="0" algn="ctr"/>
            <a:r>
              <a:rPr lang="ru-RU" sz="2800" dirty="0" smtClean="0">
                <a:latin typeface="Comic Sans MS" panose="030F0702030302020204" pitchFamily="66" charset="0"/>
              </a:rPr>
              <a:t>Питание.</a:t>
            </a:r>
            <a:br>
              <a:rPr lang="ru-RU" sz="2800" dirty="0" smtClean="0">
                <a:latin typeface="Comic Sans MS" panose="030F0702030302020204" pitchFamily="66" charset="0"/>
              </a:rPr>
            </a:br>
            <a:r>
              <a:rPr lang="ru-RU" sz="2800" dirty="0">
                <a:latin typeface="Comic Sans MS" panose="030F0702030302020204" pitchFamily="66" charset="0"/>
              </a:rPr>
              <a:t/>
            </a:r>
            <a:br>
              <a:rPr lang="ru-RU" sz="2800" dirty="0">
                <a:latin typeface="Comic Sans MS" panose="030F0702030302020204" pitchFamily="66" charset="0"/>
              </a:rPr>
            </a:br>
            <a:r>
              <a:rPr lang="ru-RU" sz="2800" b="1" dirty="0"/>
              <a:t>Пережевывание твердых продуктов</a:t>
            </a:r>
            <a:r>
              <a:rPr lang="ru-RU" sz="2800" dirty="0"/>
              <a:t> </a:t>
            </a:r>
            <a:br>
              <a:rPr lang="ru-RU" sz="2800" dirty="0"/>
            </a:br>
            <a:r>
              <a:rPr lang="ru-RU" sz="2800" dirty="0"/>
              <a:t>(яблоки, груши, морковь и т.д.) </a:t>
            </a:r>
            <a:r>
              <a:rPr lang="ru-RU" sz="2800" b="1" dirty="0"/>
              <a:t>помогает развивать мышцы артикуляционного аппарата</a:t>
            </a:r>
            <a:r>
              <a:rPr lang="ru-RU" sz="2800" dirty="0"/>
              <a:t>. А употребление продуктов с разными вкусами, </a:t>
            </a:r>
            <a:r>
              <a:rPr lang="ru-RU" sz="2800" dirty="0" smtClean="0"/>
              <a:t>позволяет мышцам </a:t>
            </a:r>
            <a:r>
              <a:rPr lang="ru-RU" sz="2800" dirty="0"/>
              <a:t>языка развиваться гораздо быстрее.</a:t>
            </a:r>
            <a:r>
              <a:rPr lang="ru-RU" sz="2800" dirty="0" smtClean="0">
                <a:latin typeface="Comic Sans MS" panose="030F0702030302020204" pitchFamily="66" charset="0"/>
              </a:rPr>
              <a:t> </a:t>
            </a:r>
            <a:endParaRPr lang="ru-RU" sz="2800" dirty="0">
              <a:latin typeface="Comic Sans MS" panose="030F0702030302020204" pitchFamily="66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910" y="2812578"/>
            <a:ext cx="4627984" cy="36255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0560" y="2812578"/>
            <a:ext cx="4561145" cy="36255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866169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740229"/>
          </a:xfrm>
        </p:spPr>
        <p:txBody>
          <a:bodyPr>
            <a:normAutofit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4000" b="0" i="0" dirty="0" smtClean="0">
                <a:solidFill>
                  <a:srgbClr val="595959"/>
                </a:solidFill>
                <a:latin typeface="Comic Sans MS" panose="030F0702030302020204" pitchFamily="66" charset="0"/>
              </a:rPr>
              <a:t>Артикуляционная гимнастика</a:t>
            </a:r>
            <a:endParaRPr lang="ru-RU" sz="4000" b="0" i="0" dirty="0">
              <a:solidFill>
                <a:srgbClr val="595959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sz="half" idx="1"/>
          </p:nvPr>
        </p:nvSpPr>
        <p:spPr>
          <a:xfrm>
            <a:off x="1978090" y="1045029"/>
            <a:ext cx="6428792" cy="4879909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/>
              <a:t>«Вкусное варенье» </a:t>
            </a:r>
            <a:r>
              <a:rPr lang="ru-RU" dirty="0"/>
              <a:t>– широко открыть рот и острым кончиком языка провести по верхней губе из стороны в сторону. При этом нижняя челюсть должна быть неподвижной;</a:t>
            </a:r>
          </a:p>
          <a:p>
            <a:r>
              <a:rPr lang="ru-RU" b="1" dirty="0"/>
              <a:t> «Часики» </a:t>
            </a:r>
            <a:r>
              <a:rPr lang="ru-RU" dirty="0"/>
              <a:t>– открыть рот, растянув губы в улыбке, вытянуть язык и острым кончиком по очереди коснуться уголков губ. Важно следить за тем, чтобы язык перемещался по воздуху, а нижняя челюсть при этом оставалась неподвижной;</a:t>
            </a:r>
          </a:p>
          <a:p>
            <a:r>
              <a:rPr lang="ru-RU" dirty="0"/>
              <a:t> </a:t>
            </a:r>
            <a:r>
              <a:rPr lang="ru-RU" b="1" dirty="0"/>
              <a:t>«Котенок лакает молоко» </a:t>
            </a:r>
            <a:r>
              <a:rPr lang="ru-RU" dirty="0"/>
              <a:t>– широко открыть рот и сделать 4-5 движений широким языком, имитируя то, как лакает молоко кошка, после чего можно закрыть рот и расслабиться;</a:t>
            </a:r>
          </a:p>
          <a:p>
            <a:r>
              <a:rPr lang="ru-RU" dirty="0"/>
              <a:t> </a:t>
            </a:r>
            <a:r>
              <a:rPr lang="ru-RU" b="1" dirty="0"/>
              <a:t>«Чашечка» </a:t>
            </a:r>
            <a:r>
              <a:rPr lang="ru-RU" dirty="0"/>
              <a:t>– широко открыть рот и положить широкий язык на нижнюю губу. После этого край языка следует загнуть «чашечкой» и медленно поднять к верхним зубам. Затем язычок также медленно нужно опустить, закрыть рот и расслабиться; </a:t>
            </a:r>
          </a:p>
          <a:p>
            <a:r>
              <a:rPr lang="ru-RU" dirty="0" smtClean="0"/>
              <a:t>  </a:t>
            </a:r>
            <a:r>
              <a:rPr lang="ru-RU" b="1" dirty="0"/>
              <a:t>«Чистим зубы». </a:t>
            </a:r>
            <a:r>
              <a:rPr lang="ru-RU" dirty="0"/>
              <a:t>Пусть ребенок, раздвинув губы, как бы улыбаясь, проведет языком по внутренней стороне нижних, а затем верхних зубов, как бы чистя их. </a:t>
            </a:r>
          </a:p>
          <a:p>
            <a:r>
              <a:rPr lang="ru-RU" dirty="0" smtClean="0"/>
              <a:t> </a:t>
            </a:r>
            <a:r>
              <a:rPr lang="ru-RU" b="1" dirty="0"/>
              <a:t>«Красим крышу». </a:t>
            </a:r>
            <a:r>
              <a:rPr lang="ru-RU" dirty="0"/>
              <a:t>Широко раздвинув губы в улыбке, не смыкая зубов, надо поводить кончиком языка по небу. </a:t>
            </a:r>
            <a:endParaRPr lang="ru-RU" dirty="0" smtClean="0"/>
          </a:p>
          <a:p>
            <a:r>
              <a:rPr lang="ru-RU" b="1" dirty="0" smtClean="0"/>
              <a:t>«</a:t>
            </a:r>
            <a:r>
              <a:rPr lang="ru-RU" b="1" dirty="0"/>
              <a:t>Скачем на лошадке». </a:t>
            </a:r>
            <a:r>
              <a:rPr lang="ru-RU" dirty="0"/>
              <a:t>Вытянув губы трубочкой поцокайте языком. </a:t>
            </a:r>
          </a:p>
          <a:p>
            <a:r>
              <a:rPr lang="ru-RU" dirty="0" smtClean="0"/>
              <a:t> </a:t>
            </a:r>
            <a:r>
              <a:rPr lang="ru-RU" b="1" dirty="0"/>
              <a:t>«Индюк». </a:t>
            </a:r>
            <a:r>
              <a:rPr lang="ru-RU" dirty="0"/>
              <a:t>Расслабленным языком быстро водим по верхней губе, имитируя звуки индюка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04244" y="1968760"/>
            <a:ext cx="3887755" cy="29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27456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Comic Sans MS" panose="030F0702030302020204" pitchFamily="66" charset="0"/>
              </a:rPr>
              <a:t>Развитие речевого выдоха</a:t>
            </a:r>
            <a:endParaRPr lang="ru-RU" sz="2800" b="1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78090" y="1600200"/>
            <a:ext cx="6027575" cy="4679302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b="1" dirty="0"/>
              <a:t>Задувание свечей</a:t>
            </a:r>
            <a:r>
              <a:rPr lang="ru-RU" b="1" dirty="0" smtClean="0"/>
              <a:t>, </a:t>
            </a:r>
            <a:r>
              <a:rPr lang="ru-RU" b="1" dirty="0"/>
              <a:t>надувание шариков.</a:t>
            </a:r>
            <a:endParaRPr lang="ru-RU" dirty="0"/>
          </a:p>
          <a:p>
            <a:pPr lvl="0"/>
            <a:r>
              <a:rPr lang="ru-RU" b="1" dirty="0"/>
              <a:t>«Буря в стакане»: </a:t>
            </a:r>
            <a:r>
              <a:rPr lang="ru-RU" dirty="0"/>
              <a:t>налить пол стакана воды, добавить каплю </a:t>
            </a:r>
            <a:r>
              <a:rPr lang="ru-RU" dirty="0" smtClean="0"/>
              <a:t>шампуня и </a:t>
            </a:r>
            <a:r>
              <a:rPr lang="ru-RU" dirty="0"/>
              <a:t>дуть в соломинку на воду, вызывая бурление.</a:t>
            </a:r>
          </a:p>
          <a:p>
            <a:pPr lvl="0"/>
            <a:r>
              <a:rPr lang="ru-RU" b="1" dirty="0"/>
              <a:t>«Футбол».</a:t>
            </a:r>
            <a:r>
              <a:rPr lang="ru-RU" dirty="0"/>
              <a:t> Сделайте небольшой мячик из ваты и игрушечные воротца, которые лучше приклеить к листу картона для устойчивости. Дуйте с ребенком на мячик, стараясь загнать его в ворота. Выигрывает тот, кто забьет больше голов.</a:t>
            </a:r>
          </a:p>
          <a:p>
            <a:pPr lvl="0"/>
            <a:r>
              <a:rPr lang="ru-RU" dirty="0"/>
              <a:t> </a:t>
            </a:r>
            <a:r>
              <a:rPr lang="ru-RU" b="1" dirty="0"/>
              <a:t>«Снежинка». </a:t>
            </a:r>
            <a:r>
              <a:rPr lang="ru-RU" dirty="0"/>
              <a:t>Положите на нос ребенку кусочек тоненькой салфетки, ребенок должен подуть на вытянутый язык так, чтобы сдуть снежинку. </a:t>
            </a:r>
          </a:p>
          <a:p>
            <a:pPr lvl="0"/>
            <a:r>
              <a:rPr lang="ru-RU" dirty="0"/>
              <a:t> </a:t>
            </a:r>
            <a:r>
              <a:rPr lang="ru-RU" b="1" dirty="0" smtClean="0"/>
              <a:t>«</a:t>
            </a:r>
            <a:r>
              <a:rPr lang="ru-RU" b="1" dirty="0"/>
              <a:t>Кораблик»</a:t>
            </a:r>
            <a:r>
              <a:rPr lang="ru-RU" dirty="0"/>
              <a:t> На стол поставьте таз с водой, в котором плавает маленький бумажный кораблик. Можно сделать кораблики из пенопласта. Дуть на кораблик так, чтобы он поплыл </a:t>
            </a:r>
          </a:p>
        </p:txBody>
      </p:sp>
      <p:pic>
        <p:nvPicPr>
          <p:cNvPr id="4098" name="Picture 2" descr="Kaliningradcity.ru &amp;Ncy;&amp;ocy;&amp;vcy;&amp;ocy;&amp;scy;&amp;tcy;&amp;icy; &amp;Dcy;&amp;iecy;&amp;tcy;&amp;yacy;&amp;mcy; &amp;vcy; &amp;IEcy;&amp;vcy;&amp;rcy;&amp;ocy;&amp;pcy;&amp;iecy; &amp;zcy;&amp;acy;&amp;pcy;&amp;rcy;&amp;iecy;&amp;tcy;&amp;icy;&amp;lcy;&amp;icy; &amp;ncy;&amp;acy;&amp;dcy;&amp;ucy;&amp;vcy;&amp;acy;&amp;tcy;&amp;softcy;…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5665" y="2043405"/>
            <a:ext cx="4096139" cy="30884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5522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Мелкая моторика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08213" y="1590869"/>
            <a:ext cx="5103845" cy="411480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Мелкая моторика</a:t>
            </a:r>
            <a:r>
              <a:rPr lang="ru-RU" dirty="0"/>
              <a:t> способна улучшить произношение ребенка, а следовательно и развить речь. После исследований отечественные ученые пришли к выводу, что рассматривать кисть руки, как орган речи, есть все основания. Поэтому кисть руки выступает таким же органом речи, как и артикуляционный аппарат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Шнуровки, застегивание пуговиц, собирание мозаики, пазлов, пальчиковая гимнастика, перебирание круп, рисование карандашами, пользование ножницами.</a:t>
            </a:r>
            <a:endParaRPr lang="ru-RU" b="1" dirty="0"/>
          </a:p>
          <a:p>
            <a:endParaRPr lang="ru-RU" dirty="0"/>
          </a:p>
        </p:txBody>
      </p:sp>
      <p:pic>
        <p:nvPicPr>
          <p:cNvPr id="5124" name="Picture 4" descr="30 &amp;Ucy;&amp;Pcy;&amp;Rcy;&amp;Acy;&amp;ZHcy;&amp;Ncy;&amp;IEcy;&amp;Ncy;&amp;Icy;&amp;Jcy; &amp;Dcy;&amp;Lcy;&amp;YAcy; &amp;Rcy;&amp;Acy;&amp;Zcy;&amp;Vcy;&amp;Icy;&amp;Tcy;&amp;Icy;&amp;YAcy; &amp;Rcy;&amp;IEcy;&amp;CHcy;&amp;Icy; - &amp;Scy;&amp;acy;&amp;jcy;&amp;tcy; &amp;pcy;&amp;rcy;&amp;ocy; &amp;vcy;&amp;ocy;&amp;scy;&amp;pcy;&amp;icy;&amp;tcy;&amp;acy;&amp;ncy;&amp;icy;&amp;iecy; &amp;icy; &amp;rcy;&amp;acy;&amp;zcy;&amp;vcy;…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488" y="1600200"/>
            <a:ext cx="3396650" cy="4114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7013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ldren Happy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3" id="{7909083B-3485-49E7-BBE7-EFD488C62F99}" vid="{B57F6697-5DA8-422E-86BF-20B69A74A1E0}"/>
    </a:ext>
  </a:extLst>
</a:theme>
</file>

<file path=ppt/theme/theme2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22224F2-88E2-4E19-8BE2-5AB2030F71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Макет презентации с играющимися детьми (рисованное широкоэкранное изображение)</Template>
  <TotalTime>0</TotalTime>
  <Words>937</Words>
  <Application>Microsoft Office PowerPoint</Application>
  <PresentationFormat>Произвольный</PresentationFormat>
  <Paragraphs>46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Children Happy 16x9</vt:lpstr>
      <vt:lpstr>Как помочь ребенку научиться правильно говорить?</vt:lpstr>
      <vt:lpstr>Факторы, которые влияют на речевое развитие ребёнка</vt:lpstr>
      <vt:lpstr>Слайд 3</vt:lpstr>
      <vt:lpstr>Среда и деятельность ребенка</vt:lpstr>
      <vt:lpstr>Физиологический и Фонематический слух</vt:lpstr>
      <vt:lpstr>Питание.  Пережевывание твердых продуктов  (яблоки, груши, морковь и т.д.) помогает развивать мышцы артикуляционного аппарата. А употребление продуктов с разными вкусами, позволяет мышцам языка развиваться гораздо быстрее. </vt:lpstr>
      <vt:lpstr>Артикуляционная гимнастика</vt:lpstr>
      <vt:lpstr>Развитие речевого выдоха</vt:lpstr>
      <vt:lpstr>Мелкая моторика</vt:lpstr>
      <vt:lpstr>Список литературы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2014-10-04T11:03:06Z</dcterms:created>
  <dcterms:modified xsi:type="dcterms:W3CDTF">2016-01-14T08:14:00Z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TC034618839991</vt:lpwstr>
  </property>
</Properties>
</file>