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411" autoAdjust="0"/>
  </p:normalViewPr>
  <p:slideViewPr>
    <p:cSldViewPr>
      <p:cViewPr varScale="1">
        <p:scale>
          <a:sx n="104" d="100"/>
          <a:sy n="104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313FB-CCFB-4823-B14F-BEE65318F1C5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BE593-DA05-4A51-92AF-2AAC0507980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BE593-DA05-4A51-92AF-2AAC05079802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BE593-DA05-4A51-92AF-2AAC05079802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0613" y="990600"/>
            <a:ext cx="6345302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0613" y="4267200"/>
            <a:ext cx="6345302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C8E9C24E-D62C-411C-A35B-6B5DA8FAB30C}" type="datetime1">
              <a:rPr lang="ru-RU" smtClean="0"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r>
              <a:rPr lang="ru-RU" smtClean="0"/>
              <a:t>Смирнова М.Л. МБОУ Лужайская ООШ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353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BF093E21-F41A-4F61-AA97-9B27B5AEDE23}" type="datetime1">
              <a:rPr lang="ru-RU" smtClean="0"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r>
              <a:rPr lang="ru-RU" smtClean="0"/>
              <a:t>Смирнова М.Л. МБОУ Лужайская ООШ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7575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916" y="381000"/>
            <a:ext cx="1429121" cy="57912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70613" y="381000"/>
            <a:ext cx="6230973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FFC5D51D-819E-4804-853D-9054E8A53F00}" type="datetime1">
              <a:rPr lang="ru-RU" smtClean="0"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r>
              <a:rPr lang="ru-RU" smtClean="0"/>
              <a:t>Смирнова М.Л. МБОУ Лужайская ООШ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2264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7241AB78-0D6E-445F-ADD1-E81BA5F348A8}" type="datetime1">
              <a:rPr lang="ru-RU" smtClean="0"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r>
              <a:rPr lang="ru-RU" smtClean="0"/>
              <a:t>Смирнова М.Л. МБОУ Лужайская ООШ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4768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3" y="2057401"/>
            <a:ext cx="6345303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970613" y="4876800"/>
            <a:ext cx="6345303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89150956-7242-4665-AA14-B89CD48BB35D}" type="datetime1">
              <a:rPr lang="ru-RU" smtClean="0"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r>
              <a:rPr lang="ru-RU" smtClean="0"/>
              <a:t>Смирнова М.Л. МБОУ Лужайская ООШ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862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0612" y="1676400"/>
            <a:ext cx="3525930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2738" y="1676401"/>
            <a:ext cx="3525930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5D284100-ED5F-4880-AB59-8E031C57911B}" type="datetime1">
              <a:rPr lang="ru-RU" smtClean="0"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r>
              <a:rPr lang="ru-RU" smtClean="0"/>
              <a:t>Смирнова М.Л. МБОУ Лужайская ООШ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7462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3526775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0612" y="2516458"/>
            <a:ext cx="3526775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4645026" y="1676400"/>
            <a:ext cx="3528363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516458"/>
            <a:ext cx="3528363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8C20BAE8-1222-4D87-9E46-60ECEA1475DA}" type="datetime1">
              <a:rPr lang="ru-RU" smtClean="0"/>
              <a:t>07.02.2017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r>
              <a:rPr lang="ru-RU" smtClean="0"/>
              <a:t>Смирнова М.Л. МБОУ Лужайская ООШ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8552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3175EF8F-14E6-48A5-BA63-4675B0F6EFB7}" type="datetime1">
              <a:rPr lang="ru-RU" smtClean="0"/>
              <a:t>07.02.2017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r>
              <a:rPr lang="ru-RU" smtClean="0"/>
              <a:t>Смирнова М.Л. МБОУ Лужайская ООШ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1595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0E289A0B-B309-420F-88AC-8C73E9A4CCCE}" type="datetime1">
              <a:rPr lang="ru-RU" smtClean="0"/>
              <a:t>07.02.2017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r>
              <a:rPr lang="ru-RU" smtClean="0"/>
              <a:t>Смирнова М.Л. МБОУ Лужайская ООШ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3399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9627" y="1676400"/>
            <a:ext cx="2858244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0612" y="685800"/>
            <a:ext cx="4630356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5829627" y="4191000"/>
            <a:ext cx="2858244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FBC85B9A-7DCD-4CC6-A599-818665939122}" type="datetime1">
              <a:rPr lang="ru-RU" smtClean="0"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r>
              <a:rPr lang="ru-RU" smtClean="0"/>
              <a:t>Смирнова М.Л. МБОУ Лужайская ООШ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8858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9627" y="1676400"/>
            <a:ext cx="2858244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142107" y="0"/>
            <a:ext cx="4458862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5829627" y="4191000"/>
            <a:ext cx="2858244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839490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27624" y="0"/>
            <a:ext cx="8516377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2" y="381000"/>
            <a:ext cx="720277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7202776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54085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E2973177-5FCF-47C9-B95B-16E26A017958}" type="datetime1">
              <a:rPr lang="ru-RU" smtClean="0"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ru-RU" smtClean="0"/>
              <a:t>Смирнова М.Л. МБОУ Лужайская ООШ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03999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571480"/>
            <a:ext cx="5958842" cy="3200400"/>
          </a:xfrm>
        </p:spPr>
        <p:txBody>
          <a:bodyPr/>
          <a:lstStyle/>
          <a:p>
            <a:pPr algn="ctr"/>
            <a:r>
              <a:rPr lang="ru-RU" dirty="0" smtClean="0"/>
              <a:t>Осторожно -  тонкий лёд!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4643446"/>
            <a:ext cx="5072098" cy="1371600"/>
          </a:xfrm>
        </p:spPr>
        <p:txBody>
          <a:bodyPr/>
          <a:lstStyle/>
          <a:p>
            <a:r>
              <a:rPr lang="ru-RU" dirty="0" smtClean="0"/>
              <a:t>Подготовила Смирнова М.Л.</a:t>
            </a:r>
          </a:p>
          <a:p>
            <a:r>
              <a:rPr lang="ru-RU" dirty="0" smtClean="0"/>
              <a:t>Учитель МБОУ </a:t>
            </a:r>
            <a:r>
              <a:rPr lang="ru-RU" dirty="0" err="1" smtClean="0"/>
              <a:t>Лужайской</a:t>
            </a:r>
            <a:r>
              <a:rPr lang="ru-RU" dirty="0" smtClean="0"/>
              <a:t> ООШ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86116" y="714356"/>
            <a:ext cx="47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Памятка для учащихся</a:t>
            </a:r>
            <a:endParaRPr lang="ru-RU" sz="2800" dirty="0"/>
          </a:p>
        </p:txBody>
      </p:sp>
      <p:pic>
        <p:nvPicPr>
          <p:cNvPr id="1026" name="Picture 2" descr="C:\Documents and Settings\S-Kon\Мои документы\Downloads\Тонкий лёд\0001-001-Ostorozhno-tonkij-l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743200" cy="2190750"/>
          </a:xfrm>
          <a:prstGeom prst="rect">
            <a:avLst/>
          </a:prstGeom>
          <a:noFill/>
        </p:spPr>
      </p:pic>
      <p:pic>
        <p:nvPicPr>
          <p:cNvPr id="1027" name="Picture 3" descr="C:\Documents and Settings\S-Kon\Мои документы\Downloads\Тонкий лёд\thumb-article-300x225-7c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000500"/>
            <a:ext cx="3810000" cy="28575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14546" y="6215082"/>
            <a:ext cx="109946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2017 год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Смирнова М.Л. МБОУ Лужайская ООШ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42910" y="1142984"/>
            <a:ext cx="8215370" cy="517209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Попросите кого-нибудь вызвать «скорую помощь» и спасателей или сами вызовите их по сотовому телефону «112». </a:t>
            </a:r>
            <a:endParaRPr lang="ru-RU" dirty="0" smtClean="0"/>
          </a:p>
          <a:p>
            <a:pPr algn="just"/>
            <a:r>
              <a:rPr lang="ru-RU" dirty="0" smtClean="0"/>
              <a:t>Вооружитесь </a:t>
            </a:r>
            <a:r>
              <a:rPr lang="ru-RU" dirty="0" smtClean="0"/>
              <a:t>любой длинной палкой, доскою, шестом или веревкою. </a:t>
            </a:r>
            <a:endParaRPr lang="ru-RU" dirty="0" smtClean="0"/>
          </a:p>
          <a:p>
            <a:pPr algn="just"/>
            <a:r>
              <a:rPr lang="ru-RU" dirty="0" smtClean="0"/>
              <a:t>Можно </a:t>
            </a:r>
            <a:r>
              <a:rPr lang="ru-RU" dirty="0" smtClean="0"/>
              <a:t>связать воедино шарфы, ремни или одежду. </a:t>
            </a: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142852"/>
            <a:ext cx="8001056" cy="801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61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Если </a:t>
            </a:r>
            <a:r>
              <a:rPr lang="ru-RU" sz="461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нужна ваша </a:t>
            </a:r>
            <a:r>
              <a:rPr lang="ru-RU" sz="461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помощь</a:t>
            </a:r>
            <a:endParaRPr lang="ru-RU" sz="461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43" name="Picture 3" descr="C:\Documents and Settings\S-Kon\Мои документы\Downloads\Тонкий лёд\led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714752"/>
            <a:ext cx="4000528" cy="2667018"/>
          </a:xfrm>
          <a:prstGeom prst="rect">
            <a:avLst/>
          </a:prstGeom>
          <a:noFill/>
        </p:spPr>
      </p:pic>
      <p:pic>
        <p:nvPicPr>
          <p:cNvPr id="10245" name="Picture 5" descr="C:\Documents and Settings\S-Kon\Мои документы\Downloads\Тонкий лёд\led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786189"/>
            <a:ext cx="4198938" cy="26098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428604"/>
            <a:ext cx="5072098" cy="5715040"/>
          </a:xfrm>
        </p:spPr>
        <p:txBody>
          <a:bodyPr/>
          <a:lstStyle/>
          <a:p>
            <a:pPr algn="just"/>
            <a:r>
              <a:rPr lang="ru-RU" dirty="0" smtClean="0"/>
              <a:t>Ползком, широко расставляя при этом руки и ноги и толкая перед собою спасательные средства, осторожно передвигайтесь к полынье. </a:t>
            </a:r>
          </a:p>
          <a:p>
            <a:pPr algn="just"/>
            <a:r>
              <a:rPr lang="ru-RU" dirty="0" smtClean="0"/>
              <a:t>Остановитесь в нескольких метрах от находящегося в воде человека и бросьте ему веревку, край одежды, подайте палку, лыжу или шест. 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Смирнова М.Л. МБОУ Лужайская ООШ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1266" name="Picture 2" descr="C:\Documents and Settings\S-Kon\Мои документы\Downloads\Тонкий лёд\Тонкий ле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42852"/>
            <a:ext cx="2976241" cy="1981199"/>
          </a:xfrm>
          <a:prstGeom prst="rect">
            <a:avLst/>
          </a:prstGeom>
          <a:noFill/>
        </p:spPr>
      </p:pic>
      <p:pic>
        <p:nvPicPr>
          <p:cNvPr id="11267" name="Picture 3" descr="C:\Documents and Settings\S-Kon\Мои документы\Downloads\Тонкий лёд\спасение на льду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357430"/>
            <a:ext cx="3067032" cy="2044688"/>
          </a:xfrm>
          <a:prstGeom prst="rect">
            <a:avLst/>
          </a:prstGeom>
          <a:noFill/>
        </p:spPr>
      </p:pic>
      <p:pic>
        <p:nvPicPr>
          <p:cNvPr id="11269" name="Picture 5" descr="C:\Documents and Settings\S-Kon\Мои документы\Downloads\Тонкий лёд\9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572008"/>
            <a:ext cx="3000380" cy="1848151"/>
          </a:xfrm>
          <a:prstGeom prst="rect">
            <a:avLst/>
          </a:prstGeom>
          <a:noFill/>
        </p:spPr>
      </p:pic>
      <p:pic>
        <p:nvPicPr>
          <p:cNvPr id="11270" name="Picture 6" descr="C:\Documents and Settings\S-Kon\Мои документы\Downloads\Тонкий лёд\01-big_14833588004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4071942"/>
            <a:ext cx="3421854" cy="22812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14290"/>
            <a:ext cx="8286808" cy="4286280"/>
          </a:xfrm>
        </p:spPr>
        <p:txBody>
          <a:bodyPr>
            <a:normAutofit/>
          </a:bodyPr>
          <a:lstStyle/>
          <a:p>
            <a:r>
              <a:rPr lang="ru-RU" dirty="0" smtClean="0"/>
              <a:t>Осторожно вытащите пострадавшего на лед и вместе с ним ползком выбирайтесь из опасной зоны. </a:t>
            </a:r>
          </a:p>
          <a:p>
            <a:r>
              <a:rPr lang="ru-RU" dirty="0" smtClean="0"/>
              <a:t>Доставьте пострадавшего в теплое место. </a:t>
            </a:r>
          </a:p>
          <a:p>
            <a:r>
              <a:rPr lang="ru-RU" dirty="0" smtClean="0"/>
              <a:t>Окажите ему помощь: снимите с него мокрую одежду, энергично разотрите тело (до покраснения кожи), напоите горячим чаем.</a:t>
            </a:r>
          </a:p>
          <a:p>
            <a:r>
              <a:rPr lang="ru-RU" dirty="0" smtClean="0"/>
              <a:t>Ни в коем случае не давайте пострадавшему алкоголь - в подобных случаях это может привести к летальному исходу. </a:t>
            </a:r>
          </a:p>
          <a:p>
            <a:r>
              <a:rPr lang="ru-RU" dirty="0" smtClean="0"/>
              <a:t>Вызовите скорую медицинскую помощь.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Смирнова М.Л. МБОУ Лужайская ООШ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2292" name="Picture 4" descr="C:\Documents and Settings\S-Kon\Мои документы\Downloads\Тонкий лёд\помощь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429132"/>
            <a:ext cx="2417746" cy="2135763"/>
          </a:xfrm>
          <a:prstGeom prst="rect">
            <a:avLst/>
          </a:prstGeom>
          <a:noFill/>
        </p:spPr>
      </p:pic>
      <p:pic>
        <p:nvPicPr>
          <p:cNvPr id="12293" name="Picture 5" descr="C:\Documents and Settings\S-Kon\Мои документы\Downloads\Тонкий лёд\помощь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3781" y="4357694"/>
            <a:ext cx="2660450" cy="2143140"/>
          </a:xfrm>
          <a:prstGeom prst="rect">
            <a:avLst/>
          </a:prstGeom>
          <a:noFill/>
        </p:spPr>
      </p:pic>
      <p:pic>
        <p:nvPicPr>
          <p:cNvPr id="12294" name="Picture 6" descr="C:\Documents and Settings\S-Kon\Мои документы\Downloads\Тонкий лёд\помощь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4500570"/>
            <a:ext cx="2428875" cy="16287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Смирнова М.Л. МБОУ Лужайская ООШ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1071546"/>
            <a:ext cx="5697905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Жизнь одна,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Её ты береги!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на тонкий лёд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 ВЫХОДИ!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3315" name="Picture 3" descr="D:\Смирнова М.Л\Рисунки С.М.Л\Анимашки от Юли\Люди\Дети\AS02016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4500570"/>
            <a:ext cx="1662119" cy="207764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285860"/>
            <a:ext cx="7202776" cy="449580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Под весенними лучами солнца лёд на водоёмах становится рыхлым и непрочным. В это время выходить на его поверхность крайне </a:t>
            </a:r>
            <a:r>
              <a:rPr lang="ru-RU" dirty="0" smtClean="0"/>
              <a:t>опасно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Смирнова М.Л. МБОУ Лужайская ООШ</a:t>
            </a: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285728"/>
            <a:ext cx="5873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то нужно знать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S-Kon\Мои документы\Downloads\Тонкий лёд\led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857496"/>
            <a:ext cx="4714908" cy="3536182"/>
          </a:xfrm>
          <a:prstGeom prst="rect">
            <a:avLst/>
          </a:prstGeom>
          <a:noFill/>
        </p:spPr>
      </p:pic>
      <p:pic>
        <p:nvPicPr>
          <p:cNvPr id="2051" name="Picture 3" descr="C:\Documents and Settings\S-Kon\Мои документы\Downloads\Тонкий лёд\znak1107-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714620"/>
            <a:ext cx="2500330" cy="373803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214422"/>
            <a:ext cx="8001056" cy="449580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Безопасным для человека считается лёд толщиной не менее 10 сантиметров в пресной воде и 15 сантиметров – в </a:t>
            </a:r>
            <a:r>
              <a:rPr lang="ru-RU" dirty="0" smtClean="0"/>
              <a:t>солёной</a:t>
            </a:r>
          </a:p>
          <a:p>
            <a:pPr algn="just"/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Смирнова М.Л. МБОУ Лужайская ООШ</a:t>
            </a: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285728"/>
            <a:ext cx="3410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Помните!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S-Kon\Мои документы\Downloads\Тонкий лёд\02-kop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6840" y="3357562"/>
            <a:ext cx="3999443" cy="3000396"/>
          </a:xfrm>
          <a:prstGeom prst="rect">
            <a:avLst/>
          </a:prstGeom>
          <a:noFill/>
        </p:spPr>
      </p:pic>
      <p:pic>
        <p:nvPicPr>
          <p:cNvPr id="3075" name="Picture 3" descr="C:\Documents and Settings\S-Kon\Мои документы\Downloads\Тонкий лёд\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357430"/>
            <a:ext cx="3571590" cy="2679418"/>
          </a:xfrm>
          <a:prstGeom prst="rect">
            <a:avLst/>
          </a:prstGeom>
          <a:noFill/>
        </p:spPr>
      </p:pic>
      <p:pic>
        <p:nvPicPr>
          <p:cNvPr id="3076" name="Picture 4" descr="D:\Смирнова М.Л\Рисунки С.М.Л\Анимашки от Юли\Люди\Дети\24m5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4786322"/>
            <a:ext cx="1038225" cy="1333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428604"/>
            <a:ext cx="7345652" cy="5710246"/>
          </a:xfrm>
        </p:spPr>
        <p:txBody>
          <a:bodyPr/>
          <a:lstStyle/>
          <a:p>
            <a:pPr algn="just"/>
            <a:r>
              <a:rPr lang="ru-RU" dirty="0" smtClean="0"/>
              <a:t>Если температура воздуха выше 0 градусов держится более 3 дней, то прочность льда снижается на 25</a:t>
            </a:r>
            <a:r>
              <a:rPr lang="ru-RU" dirty="0" smtClean="0"/>
              <a:t>%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Смирнова М.Л. МБОУ Лужайская ООШ</a:t>
            </a:r>
            <a:endParaRPr lang="ru-RU"/>
          </a:p>
        </p:txBody>
      </p:sp>
      <p:pic>
        <p:nvPicPr>
          <p:cNvPr id="5122" name="Picture 2" descr="C:\Documents and Settings\S-Kon\Мои документы\Downloads\Тонкий лёд\comp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571612"/>
            <a:ext cx="5110176" cy="4669644"/>
          </a:xfrm>
          <a:prstGeom prst="rect">
            <a:avLst/>
          </a:prstGeom>
          <a:noFill/>
        </p:spPr>
      </p:pic>
      <p:pic>
        <p:nvPicPr>
          <p:cNvPr id="5123" name="Picture 3" descr="D:\Смирнова М.Л\Рисунки С.М.Л\Анимашки от Юли\Люди\Дети\Рисунок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142852"/>
            <a:ext cx="962025" cy="8953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686800" cy="4525963"/>
          </a:xfrm>
        </p:spPr>
        <p:txBody>
          <a:bodyPr/>
          <a:lstStyle/>
          <a:p>
            <a:pPr indent="0">
              <a:spcBef>
                <a:spcPts val="600"/>
              </a:spcBef>
            </a:pPr>
            <a:r>
              <a:rPr lang="ru-RU" dirty="0" smtClean="0"/>
              <a:t>Прочность льда можно определить визуально</a:t>
            </a:r>
            <a:r>
              <a:rPr lang="ru-RU" dirty="0" smtClean="0"/>
              <a:t>:</a:t>
            </a:r>
          </a:p>
          <a:p>
            <a:pPr indent="0">
              <a:spcBef>
                <a:spcPts val="600"/>
              </a:spcBef>
              <a:buNone/>
            </a:pPr>
            <a:r>
              <a:rPr lang="ru-RU" dirty="0" smtClean="0"/>
              <a:t>лёд </a:t>
            </a:r>
            <a:r>
              <a:rPr lang="ru-RU" dirty="0" err="1" smtClean="0"/>
              <a:t>голубого</a:t>
            </a:r>
            <a:r>
              <a:rPr lang="ru-RU" dirty="0" smtClean="0"/>
              <a:t> цвета – прочный, </a:t>
            </a:r>
            <a:endParaRPr lang="ru-RU" dirty="0" smtClean="0"/>
          </a:p>
          <a:p>
            <a:pPr indent="0">
              <a:spcBef>
                <a:spcPts val="600"/>
              </a:spcBef>
              <a:buNone/>
            </a:pPr>
            <a:r>
              <a:rPr lang="ru-RU" dirty="0" smtClean="0"/>
              <a:t>прочность </a:t>
            </a:r>
            <a:r>
              <a:rPr lang="ru-RU" dirty="0" smtClean="0"/>
              <a:t>льда белого цвета в 2 раза </a:t>
            </a:r>
            <a:r>
              <a:rPr lang="ru-RU" dirty="0" smtClean="0"/>
              <a:t>меньше</a:t>
            </a:r>
            <a:r>
              <a:rPr lang="ru-RU" dirty="0" smtClean="0"/>
              <a:t>, </a:t>
            </a:r>
            <a:endParaRPr lang="ru-RU" dirty="0" smtClean="0"/>
          </a:p>
          <a:p>
            <a:pPr indent="0">
              <a:spcBef>
                <a:spcPts val="600"/>
              </a:spcBef>
              <a:buNone/>
            </a:pPr>
            <a:r>
              <a:rPr lang="ru-RU" dirty="0" smtClean="0"/>
              <a:t>самый </a:t>
            </a:r>
            <a:r>
              <a:rPr lang="ru-RU" dirty="0" smtClean="0"/>
              <a:t>ненадежный лёд серого, матово-белого цвета или </a:t>
            </a:r>
            <a:r>
              <a:rPr lang="ru-RU" dirty="0" smtClean="0"/>
              <a:t>с желтоватым оттенком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Смирнова М.Л. МБОУ Лужайская ООШ</a:t>
            </a: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285728"/>
            <a:ext cx="5780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Прочность льда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098" name="Picture 2" descr="C:\Documents and Settings\S-Kon\Мои документы\Downloads\Тонкий лёд\Фото 2ж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643314"/>
            <a:ext cx="3123822" cy="2071702"/>
          </a:xfrm>
          <a:prstGeom prst="rect">
            <a:avLst/>
          </a:prstGeom>
          <a:noFill/>
        </p:spPr>
      </p:pic>
      <p:pic>
        <p:nvPicPr>
          <p:cNvPr id="4099" name="Picture 3" descr="C:\Documents and Settings\S-Kon\Мои документы\Downloads\Тонкий лёд\Lake-Baikal-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3" y="3675658"/>
            <a:ext cx="3071835" cy="2039357"/>
          </a:xfrm>
          <a:prstGeom prst="rect">
            <a:avLst/>
          </a:prstGeom>
          <a:noFill/>
        </p:spPr>
      </p:pic>
      <p:pic>
        <p:nvPicPr>
          <p:cNvPr id="4101" name="Picture 5" descr="C:\Documents and Settings\S-Kon\Мои документы\Downloads\Тонкий лёд\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857760"/>
            <a:ext cx="2292540" cy="14883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214290"/>
            <a:ext cx="6500858" cy="4352924"/>
          </a:xfrm>
        </p:spPr>
        <p:txBody>
          <a:bodyPr/>
          <a:lstStyle/>
          <a:p>
            <a:pPr algn="just"/>
            <a:r>
              <a:rPr lang="ru-RU" dirty="0" smtClean="0"/>
              <a:t>В устьях рек и притоках прочность льда ослаблены</a:t>
            </a:r>
          </a:p>
          <a:p>
            <a:pPr algn="just"/>
            <a:r>
              <a:rPr lang="ru-RU" dirty="0" smtClean="0"/>
              <a:t>Лёд непрочен в местах быстрого течения, бьющих ключей и стоковых вод, а также в районах произрастания водной растительности, вблизи деревьев, кустов и камыша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Смирнова М.Л. МБОУ </a:t>
            </a:r>
            <a:r>
              <a:rPr lang="ru-RU" dirty="0" err="1" smtClean="0"/>
              <a:t>Лужайская</a:t>
            </a:r>
            <a:r>
              <a:rPr lang="ru-RU" dirty="0" smtClean="0"/>
              <a:t> ООШ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6146" name="Picture 2" descr="C:\Documents and Settings\S-Kon\Мои документы\Downloads\Тонкий лёд\1484902306_suhoy-log-tonkiy-led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6124"/>
            <a:ext cx="4343430" cy="2714644"/>
          </a:xfrm>
          <a:prstGeom prst="rect">
            <a:avLst/>
          </a:prstGeom>
          <a:noFill/>
        </p:spPr>
      </p:pic>
      <p:pic>
        <p:nvPicPr>
          <p:cNvPr id="6147" name="Picture 3" descr="C:\Documents and Settings\S-Kon\Мои документы\Downloads\Тонкий лёд\ice-627746_960_7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57418" cy="1571612"/>
          </a:xfrm>
          <a:prstGeom prst="rect">
            <a:avLst/>
          </a:prstGeom>
          <a:noFill/>
        </p:spPr>
      </p:pic>
      <p:pic>
        <p:nvPicPr>
          <p:cNvPr id="6149" name="Picture 5" descr="D:\Смирнова М.Л\Рисунки С.М.Л\Анимашки от Юли\Люди\Дети\8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785926"/>
            <a:ext cx="1253808" cy="1052662"/>
          </a:xfrm>
          <a:prstGeom prst="rect">
            <a:avLst/>
          </a:prstGeom>
          <a:noFill/>
        </p:spPr>
      </p:pic>
      <p:pic>
        <p:nvPicPr>
          <p:cNvPr id="6151" name="Picture 7" descr="C:\Documents and Settings\S-Kon\Мои документы\Downloads\Тонкий лёд\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81487" y="2857496"/>
            <a:ext cx="4762513" cy="357188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Смирнова М.Л. МБОУ Лужайская ООШ</a:t>
            </a: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142852"/>
            <a:ext cx="6715172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9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Правила поведения</a:t>
            </a:r>
          </a:p>
          <a:p>
            <a:pPr algn="ctr"/>
            <a:r>
              <a:rPr lang="ru-RU" sz="49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на льду</a:t>
            </a:r>
            <a:endParaRPr lang="ru-RU" sz="49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172" name="Picture 4" descr="C:\Documents and Settings\S-Kon\Мои документы\Downloads\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2147889" cy="1904532"/>
          </a:xfrm>
          <a:prstGeom prst="rect">
            <a:avLst/>
          </a:prstGeom>
          <a:noFill/>
        </p:spPr>
      </p:pic>
      <p:pic>
        <p:nvPicPr>
          <p:cNvPr id="7173" name="Picture 5" descr="C:\Documents and Settings\S-Kon\Мои документы\Downloads\led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785926"/>
            <a:ext cx="2286016" cy="1839699"/>
          </a:xfrm>
          <a:prstGeom prst="rect">
            <a:avLst/>
          </a:prstGeom>
          <a:noFill/>
        </p:spPr>
      </p:pic>
      <p:pic>
        <p:nvPicPr>
          <p:cNvPr id="7174" name="Picture 6" descr="C:\Documents and Settings\S-Kon\Мои документы\Downloads\led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4929198"/>
            <a:ext cx="2214546" cy="1829407"/>
          </a:xfrm>
          <a:prstGeom prst="rect">
            <a:avLst/>
          </a:prstGeom>
          <a:noFill/>
        </p:spPr>
      </p:pic>
      <p:pic>
        <p:nvPicPr>
          <p:cNvPr id="7175" name="Picture 7" descr="C:\Documents and Settings\S-Kon\Мои документы\Downloads\led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214686"/>
            <a:ext cx="2257427" cy="1777587"/>
          </a:xfrm>
          <a:prstGeom prst="rect">
            <a:avLst/>
          </a:prstGeom>
          <a:noFill/>
        </p:spPr>
      </p:pic>
      <p:pic>
        <p:nvPicPr>
          <p:cNvPr id="7176" name="Picture 8" descr="C:\Documents and Settings\S-Kon\Мои документы\Downloads\led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3786190"/>
            <a:ext cx="2692540" cy="2433642"/>
          </a:xfrm>
          <a:prstGeom prst="rect">
            <a:avLst/>
          </a:prstGeom>
          <a:noFill/>
        </p:spPr>
      </p:pic>
      <p:pic>
        <p:nvPicPr>
          <p:cNvPr id="7177" name="Picture 9" descr="C:\Documents and Settings\S-Kon\Мои документы\Downloads\led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1071546"/>
            <a:ext cx="2517360" cy="20717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428736"/>
            <a:ext cx="8215370" cy="460058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Не выходите на тонкий не окрепший </a:t>
            </a:r>
            <a:r>
              <a:rPr lang="ru-RU" dirty="0" smtClean="0"/>
              <a:t>лед.</a:t>
            </a:r>
          </a:p>
          <a:p>
            <a:r>
              <a:rPr lang="ru-RU" dirty="0" smtClean="0"/>
              <a:t>Не </a:t>
            </a:r>
            <a:r>
              <a:rPr lang="ru-RU" dirty="0" smtClean="0"/>
              <a:t>собирайтесь группами на отдельных участках </a:t>
            </a:r>
            <a:r>
              <a:rPr lang="ru-RU" dirty="0" smtClean="0"/>
              <a:t>льда.</a:t>
            </a:r>
          </a:p>
          <a:p>
            <a:r>
              <a:rPr lang="ru-RU" dirty="0" smtClean="0"/>
              <a:t>Не </a:t>
            </a:r>
            <a:r>
              <a:rPr lang="ru-RU" dirty="0" smtClean="0"/>
              <a:t>приближайтесь </a:t>
            </a:r>
            <a:r>
              <a:rPr lang="ru-RU" dirty="0" smtClean="0"/>
              <a:t>к промоинам</a:t>
            </a:r>
            <a:r>
              <a:rPr lang="ru-RU" dirty="0" smtClean="0"/>
              <a:t>, </a:t>
            </a:r>
            <a:r>
              <a:rPr lang="ru-RU" dirty="0" smtClean="0"/>
              <a:t>трещинам</a:t>
            </a:r>
            <a:r>
              <a:rPr lang="ru-RU" dirty="0" smtClean="0"/>
              <a:t>, прорубям на льду. </a:t>
            </a:r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 smtClean="0"/>
              <a:t>скатывайтесь на санках, лыжах с крутых берегов на тонкий лед. </a:t>
            </a:r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 smtClean="0"/>
              <a:t>переходите водоем по льду в запрещенных местах. </a:t>
            </a:r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 smtClean="0"/>
              <a:t>выходите на лед в темное время суток и при плохой видимости. </a:t>
            </a:r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 smtClean="0"/>
              <a:t>выезжайте на лед на мотоциклах,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автомобилях </a:t>
            </a:r>
            <a:r>
              <a:rPr lang="ru-RU" dirty="0" smtClean="0"/>
              <a:t>вне переправ.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Смирнова М.Л. МБОУ Лужайская ООШ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0"/>
            <a:ext cx="6652038" cy="14711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8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Правила поведения</a:t>
            </a:r>
          </a:p>
          <a:p>
            <a:pPr algn="ctr"/>
            <a:r>
              <a:rPr lang="ru-RU" sz="448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на льду</a:t>
            </a:r>
            <a:endParaRPr lang="ru-RU" sz="448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195" name="Picture 3" descr="C:\Documents and Settings\S-Kon\Мои документы\Downloads\Тонкий лёд\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733651"/>
            <a:ext cx="2643175" cy="2124349"/>
          </a:xfrm>
          <a:prstGeom prst="rect">
            <a:avLst/>
          </a:prstGeom>
          <a:noFill/>
        </p:spPr>
      </p:pic>
      <p:pic>
        <p:nvPicPr>
          <p:cNvPr id="9" name="Picture 2" descr="C:\Documents and Settings\S-Kon\Мои документы\Downloads\Тонкий лёд\led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857356" cy="128289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142984"/>
            <a:ext cx="6215106" cy="521497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Не паникуйте, не делайте резких движений, сохраните дыхание. </a:t>
            </a:r>
            <a:endParaRPr lang="ru-RU" dirty="0" smtClean="0"/>
          </a:p>
          <a:p>
            <a:r>
              <a:rPr lang="ru-RU" dirty="0" smtClean="0"/>
              <a:t>Раскиньте </a:t>
            </a:r>
            <a:r>
              <a:rPr lang="ru-RU" dirty="0" smtClean="0"/>
              <a:t>руки в стороны и постарайтесь зацепиться за кромку льда, придав телу горизонтальное положение. </a:t>
            </a:r>
            <a:endParaRPr lang="ru-RU" dirty="0" smtClean="0"/>
          </a:p>
          <a:p>
            <a:r>
              <a:rPr lang="ru-RU" dirty="0" smtClean="0"/>
              <a:t>Зовите </a:t>
            </a:r>
            <a:r>
              <a:rPr lang="ru-RU" dirty="0" smtClean="0"/>
              <a:t>на помощь: «Тону!» </a:t>
            </a:r>
            <a:endParaRPr lang="ru-RU" dirty="0" smtClean="0"/>
          </a:p>
          <a:p>
            <a:r>
              <a:rPr lang="ru-RU" dirty="0" smtClean="0"/>
              <a:t>Попытайтесь </a:t>
            </a:r>
            <a:r>
              <a:rPr lang="ru-RU" dirty="0" smtClean="0"/>
              <a:t>осторожно налечь грудью на край льда и забросить одну, а потом и другую ноги на лед. </a:t>
            </a:r>
            <a:endParaRPr lang="ru-RU" dirty="0" smtClean="0"/>
          </a:p>
          <a:p>
            <a:r>
              <a:rPr lang="ru-RU" dirty="0" smtClean="0"/>
              <a:t>Если </a:t>
            </a:r>
            <a:r>
              <a:rPr lang="ru-RU" dirty="0" smtClean="0"/>
              <a:t>лед выдержал, перекатываясь, медленно ползите в ту сторону, откуда пришли, ведь здесь лед уже проверен на прочность. </a:t>
            </a:r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 smtClean="0"/>
              <a:t>останавливаясь, идите к ближайшему жилью. Отдохнуть можно только в тёплом помещении.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Смирнова М.Л. МБОУ Лужайская ООШ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142852"/>
            <a:ext cx="6567952" cy="8094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66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Если случилась беда</a:t>
            </a:r>
            <a:endParaRPr lang="ru-RU" sz="466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218" name="Picture 2" descr="C:\Documents and Settings\S-Kon\Мои документы\Downloads\Тонкий лёд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4714884"/>
            <a:ext cx="2103438" cy="1406674"/>
          </a:xfrm>
          <a:prstGeom prst="rect">
            <a:avLst/>
          </a:prstGeom>
          <a:noFill/>
        </p:spPr>
      </p:pic>
      <p:pic>
        <p:nvPicPr>
          <p:cNvPr id="9220" name="Picture 4" descr="C:\Documents and Settings\S-Kon\Мои документы\Downloads\Тонкий лёд\спасение-лед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1000108"/>
            <a:ext cx="1781353" cy="365031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змятежность 16 х 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9532183_TF02801109_TF02801109" id="{1C06BAA0-3930-493B-AD60-9265984A33DD}" vid="{F056C7C8-BEFB-4DDF-85DC-215FA76949E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tf02801109</Template>
  <TotalTime>140</TotalTime>
  <Words>582</Words>
  <PresentationFormat>Экран (4:3)</PresentationFormat>
  <Paragraphs>77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Безмятежность 16 х 9</vt:lpstr>
      <vt:lpstr>Осторожно -  тонкий лёд!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Осторожно, тонкий лёд!</dc:title>
  <cp:lastModifiedBy>S-Kon</cp:lastModifiedBy>
  <cp:revision>15</cp:revision>
  <dcterms:modified xsi:type="dcterms:W3CDTF">2017-02-07T09:47:22Z</dcterms:modified>
</cp:coreProperties>
</file>