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62" r:id="rId8"/>
    <p:sldId id="272" r:id="rId9"/>
    <p:sldId id="264" r:id="rId10"/>
    <p:sldId id="281" r:id="rId11"/>
    <p:sldId id="265" r:id="rId12"/>
    <p:sldId id="282" r:id="rId13"/>
    <p:sldId id="283" r:id="rId14"/>
    <p:sldId id="273" r:id="rId15"/>
    <p:sldId id="274" r:id="rId16"/>
    <p:sldId id="266" r:id="rId17"/>
    <p:sldId id="267" r:id="rId18"/>
    <p:sldId id="285" r:id="rId19"/>
    <p:sldId id="276" r:id="rId20"/>
    <p:sldId id="286" r:id="rId21"/>
    <p:sldId id="284" r:id="rId22"/>
    <p:sldId id="288" r:id="rId23"/>
    <p:sldId id="289" r:id="rId24"/>
    <p:sldId id="277" r:id="rId25"/>
    <p:sldId id="275" r:id="rId26"/>
    <p:sldId id="287" r:id="rId27"/>
    <p:sldId id="268" r:id="rId28"/>
    <p:sldId id="278" r:id="rId29"/>
    <p:sldId id="269" r:id="rId30"/>
    <p:sldId id="270" r:id="rId31"/>
    <p:sldId id="290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0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g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Подготовила воспитатель: </a:t>
            </a:r>
            <a:r>
              <a:rPr lang="ru-RU" dirty="0" err="1" smtClean="0"/>
              <a:t>Севрук</a:t>
            </a:r>
            <a:r>
              <a:rPr lang="ru-RU" dirty="0" smtClean="0"/>
              <a:t> Татьяна Ивановна</a:t>
            </a:r>
          </a:p>
          <a:p>
            <a:r>
              <a:rPr lang="ru-RU" dirty="0" smtClean="0"/>
              <a:t>МКДОУ детский сад №6 </a:t>
            </a:r>
            <a:r>
              <a:rPr lang="ru-RU" dirty="0" err="1" smtClean="0"/>
              <a:t>п.Волома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573016"/>
            <a:ext cx="6629400" cy="1219201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800" dirty="0"/>
              <a:t>Педагогический проект 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>«</a:t>
            </a:r>
            <a:r>
              <a:rPr lang="ru-RU" sz="3600" smtClean="0"/>
              <a:t>выборы </a:t>
            </a:r>
            <a:r>
              <a:rPr lang="ru-RU" sz="3600" smtClean="0"/>
              <a:t>  хранителя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сказочного леса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8649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ru-RU" dirty="0"/>
              <a:t>Изготовление плакатов в поддержку кандидатов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42"/>
          <a:stretch/>
        </p:blipFill>
        <p:spPr>
          <a:xfrm>
            <a:off x="6237679" y="2101151"/>
            <a:ext cx="2347208" cy="39549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21" b="4921"/>
          <a:stretch/>
        </p:blipFill>
        <p:spPr>
          <a:xfrm>
            <a:off x="480466" y="2066005"/>
            <a:ext cx="2549823" cy="3990110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08" r="-1333"/>
          <a:stretch/>
        </p:blipFill>
        <p:spPr>
          <a:xfrm>
            <a:off x="3426333" y="2101151"/>
            <a:ext cx="2448272" cy="3981494"/>
          </a:xfrm>
        </p:spPr>
      </p:pic>
      <p:sp>
        <p:nvSpPr>
          <p:cNvPr id="9" name="Прямоугольник 8"/>
          <p:cNvSpPr/>
          <p:nvPr/>
        </p:nvSpPr>
        <p:spPr>
          <a:xfrm>
            <a:off x="611560" y="6081037"/>
            <a:ext cx="83400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Медведь Потапови</a:t>
            </a:r>
            <a:r>
              <a:rPr lang="ru-RU" b="1" dirty="0"/>
              <a:t>ч</a:t>
            </a:r>
            <a:r>
              <a:rPr lang="ru-RU" b="1" dirty="0" smtClean="0"/>
              <a:t>           </a:t>
            </a:r>
            <a:r>
              <a:rPr lang="ru-RU" b="1" dirty="0"/>
              <a:t>Лиса </a:t>
            </a:r>
            <a:r>
              <a:rPr lang="ru-RU" b="1" dirty="0" smtClean="0"/>
              <a:t>Патрикеевна           </a:t>
            </a:r>
            <a:r>
              <a:rPr lang="ru-RU" b="1" dirty="0"/>
              <a:t>Сова </a:t>
            </a:r>
            <a:r>
              <a:rPr lang="ru-RU" b="1" dirty="0" err="1" smtClean="0"/>
              <a:t>Мудровна</a:t>
            </a:r>
            <a:r>
              <a:rPr lang="ru-RU" b="1" dirty="0" smtClean="0"/>
              <a:t>. </a:t>
            </a:r>
            <a:endParaRPr lang="ru-RU" b="1" dirty="0"/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390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День агитации.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17484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Встреча </a:t>
            </a:r>
            <a:r>
              <a:rPr lang="ru-RU" dirty="0"/>
              <a:t>с кандидатами.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dirty="0"/>
              <a:t>Представление предвыборных программ </a:t>
            </a:r>
            <a:endParaRPr lang="ru-RU" dirty="0" smtClean="0"/>
          </a:p>
          <a:p>
            <a:pPr marL="0" indent="0">
              <a:buNone/>
            </a:pPr>
            <a:r>
              <a:rPr lang="ru-RU" sz="1600" b="1" dirty="0" smtClean="0"/>
              <a:t>партия  </a:t>
            </a:r>
            <a:r>
              <a:rPr lang="ru-RU" sz="1600" b="1" dirty="0"/>
              <a:t>«Силы и порядка», </a:t>
            </a:r>
            <a:r>
              <a:rPr lang="ru-RU" sz="1600" b="1" dirty="0" smtClean="0"/>
              <a:t>партия «Красоты и веселья», </a:t>
            </a:r>
            <a:r>
              <a:rPr lang="ru-RU" sz="1600" b="1" dirty="0"/>
              <a:t>партия «Знаний и доброты»).</a:t>
            </a:r>
          </a:p>
          <a:p>
            <a:pPr marL="0" indent="0">
              <a:buNone/>
            </a:pPr>
            <a:endParaRPr lang="ru-RU" sz="19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06" b="4762"/>
          <a:stretch/>
        </p:blipFill>
        <p:spPr>
          <a:xfrm>
            <a:off x="3292030" y="2636912"/>
            <a:ext cx="2644626" cy="39722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0"/>
          <a:stretch/>
        </p:blipFill>
        <p:spPr>
          <a:xfrm>
            <a:off x="600122" y="2636912"/>
            <a:ext cx="2448224" cy="39722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74"/>
          <a:stretch/>
        </p:blipFill>
        <p:spPr>
          <a:xfrm>
            <a:off x="6119798" y="2636912"/>
            <a:ext cx="2412642" cy="397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43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548680"/>
            <a:ext cx="2736304" cy="4110679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916832"/>
            <a:ext cx="3047561" cy="4321881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00" y="2061547"/>
            <a:ext cx="2814615" cy="41771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0181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Агитация делом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0" t="657" r="18361" b="21416"/>
          <a:stretch/>
        </p:blipFill>
        <p:spPr>
          <a:xfrm>
            <a:off x="5940152" y="3284984"/>
            <a:ext cx="3065985" cy="338437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18"/>
          <a:stretch/>
        </p:blipFill>
        <p:spPr>
          <a:xfrm>
            <a:off x="3347864" y="1763856"/>
            <a:ext cx="2137237" cy="40503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29" r="7867"/>
          <a:stretch/>
        </p:blipFill>
        <p:spPr>
          <a:xfrm>
            <a:off x="120031" y="1485061"/>
            <a:ext cx="3011809" cy="20308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528" y="3789040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Утренняя зарядка</a:t>
            </a:r>
          </a:p>
          <a:p>
            <a:pPr algn="ctr"/>
            <a:r>
              <a:rPr lang="ru-RU" b="1" dirty="0" smtClean="0"/>
              <a:t>« Крепыши»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940152" y="2204864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Экспериментирование «Вулкан «Каракаса»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827396" y="5949279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Музыкальный </a:t>
            </a:r>
            <a:r>
              <a:rPr lang="ru-RU" b="1" dirty="0" err="1" smtClean="0"/>
              <a:t>батл</a:t>
            </a:r>
            <a:endParaRPr lang="ru-RU" b="1" dirty="0" smtClean="0"/>
          </a:p>
          <a:p>
            <a:pPr algn="ctr"/>
            <a:r>
              <a:rPr lang="ru-RU" b="1" dirty="0" smtClean="0"/>
              <a:t> «Танцуй, как я»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3553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Агитация делом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19561" y="1520297"/>
            <a:ext cx="9793088" cy="1009201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ru-RU" sz="2000" b="1" dirty="0" smtClean="0"/>
              <a:t>Интеграция предвыборной агитации в образовательный процесс.</a:t>
            </a:r>
            <a:endParaRPr lang="ru-RU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6" r="17662" b="12858"/>
          <a:stretch/>
        </p:blipFill>
        <p:spPr>
          <a:xfrm>
            <a:off x="3707904" y="2024898"/>
            <a:ext cx="3672408" cy="24556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33"/>
          <a:stretch/>
        </p:blipFill>
        <p:spPr>
          <a:xfrm>
            <a:off x="323528" y="4563920"/>
            <a:ext cx="4253455" cy="22059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96" b="31255"/>
          <a:stretch/>
        </p:blipFill>
        <p:spPr>
          <a:xfrm>
            <a:off x="466032" y="2060848"/>
            <a:ext cx="2446514" cy="24382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9" b="30562"/>
          <a:stretch/>
        </p:blipFill>
        <p:spPr>
          <a:xfrm>
            <a:off x="6804248" y="3252699"/>
            <a:ext cx="2048684" cy="332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65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Изучение общественного мнения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3848" y="5013176"/>
            <a:ext cx="6336704" cy="762828"/>
          </a:xfrm>
        </p:spPr>
        <p:txBody>
          <a:bodyPr/>
          <a:lstStyle/>
          <a:p>
            <a:r>
              <a:rPr lang="ru-RU" dirty="0" smtClean="0"/>
              <a:t>Творческий предвыборный опрос.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34" b="31287"/>
          <a:stretch/>
        </p:blipFill>
        <p:spPr>
          <a:xfrm>
            <a:off x="1501340" y="3861048"/>
            <a:ext cx="2047106" cy="27194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3" r="8137"/>
          <a:stretch/>
        </p:blipFill>
        <p:spPr>
          <a:xfrm>
            <a:off x="3548446" y="1891624"/>
            <a:ext cx="5194040" cy="2761511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58" y="1776827"/>
            <a:ext cx="2163763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89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«Школа молодого избирателя».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373563"/>
          </a:xfrm>
        </p:spPr>
        <p:txBody>
          <a:bodyPr/>
          <a:lstStyle/>
          <a:p>
            <a:pPr marL="114300" indent="0">
              <a:buNone/>
            </a:pPr>
            <a:r>
              <a:rPr lang="ru-RU" dirty="0" smtClean="0"/>
              <a:t>Инструктаж </a:t>
            </a:r>
            <a:r>
              <a:rPr lang="ru-RU" dirty="0"/>
              <a:t>специалиста Избирательной комиссии: как пользоваться бюллетенем, что такое тайна голосования.</a:t>
            </a:r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708920"/>
            <a:ext cx="5361986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057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: День выборов.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2936" y="1196752"/>
            <a:ext cx="8229600" cy="576064"/>
          </a:xfrm>
        </p:spPr>
        <p:txBody>
          <a:bodyPr/>
          <a:lstStyle/>
          <a:p>
            <a:pPr marL="114300" indent="0">
              <a:buNone/>
            </a:pPr>
            <a:r>
              <a:rPr lang="ru-RU" dirty="0" smtClean="0"/>
              <a:t>Готовность избирательного участка №1</a:t>
            </a: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32" r="52309" b="42511"/>
          <a:stretch/>
        </p:blipFill>
        <p:spPr>
          <a:xfrm>
            <a:off x="3491880" y="1824473"/>
            <a:ext cx="2664296" cy="19562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882" y="1812332"/>
            <a:ext cx="2565135" cy="198591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092" y="4198370"/>
            <a:ext cx="3419872" cy="183976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12332"/>
            <a:ext cx="3031054" cy="1980518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32" y="4015777"/>
            <a:ext cx="2663825" cy="209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8728" y="4014763"/>
            <a:ext cx="1673442" cy="24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565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Готовность комиссии и наблюдателей</a:t>
            </a:r>
            <a:endParaRPr lang="ru-RU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r="1" b="2643"/>
          <a:stretch/>
        </p:blipFill>
        <p:spPr bwMode="auto">
          <a:xfrm>
            <a:off x="4716016" y="2357602"/>
            <a:ext cx="4028361" cy="3294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28" y="2420887"/>
            <a:ext cx="4403572" cy="320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54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Обеспечение антитеррористической защищенности и безопасности  на избирательном участке</a:t>
            </a:r>
            <a:endParaRPr lang="ru-RU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679602"/>
            <a:ext cx="3313244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34" y="2492897"/>
            <a:ext cx="2517445" cy="3240360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573499"/>
            <a:ext cx="2486704" cy="3201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402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проект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«Выборы </a:t>
            </a:r>
            <a:r>
              <a:rPr lang="ru-RU" dirty="0" smtClean="0"/>
              <a:t>Хранителя сказочного леса»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Участники проекта: дети разновозрастной  группы (5–7 лет), воспитатели, родители.</a:t>
            </a:r>
            <a:br>
              <a:rPr lang="ru-RU" dirty="0"/>
            </a:br>
            <a:r>
              <a:rPr lang="ru-RU" dirty="0"/>
              <a:t>Срок реализации: краткосрочный (1 неделя).</a:t>
            </a:r>
            <a:br>
              <a:rPr lang="ru-RU" dirty="0"/>
            </a:br>
            <a:r>
              <a:rPr lang="ru-RU" dirty="0"/>
              <a:t>Тип проекта: познавательно-игровой, социально-ориентированный.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873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Работа избирательного участка: регистрация по паспортам, </a:t>
            </a:r>
            <a:r>
              <a:rPr lang="ru-RU" dirty="0" smtClean="0"/>
              <a:t>голосование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20" b="33443"/>
          <a:stretch/>
        </p:blipFill>
        <p:spPr>
          <a:xfrm>
            <a:off x="6660232" y="2132856"/>
            <a:ext cx="2306769" cy="3528392"/>
          </a:xfr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3588591" cy="2027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05064"/>
            <a:ext cx="5724128" cy="256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73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списки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19" b="4281"/>
          <a:stretch/>
        </p:blipFill>
        <p:spPr>
          <a:xfrm>
            <a:off x="4283968" y="1628800"/>
            <a:ext cx="3858190" cy="197905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5" r="26429" b="5521"/>
          <a:stretch/>
        </p:blipFill>
        <p:spPr>
          <a:xfrm>
            <a:off x="585762" y="1340768"/>
            <a:ext cx="2992583" cy="23946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2" r="9250"/>
          <a:stretch/>
        </p:blipFill>
        <p:spPr>
          <a:xfrm>
            <a:off x="2067596" y="4149080"/>
            <a:ext cx="3632560" cy="219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8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0369"/>
            <a:ext cx="9289032" cy="103942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бюллетень и тайное голосование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4" t="-1" r="6133" b="1001"/>
          <a:stretch/>
        </p:blipFill>
        <p:spPr>
          <a:xfrm>
            <a:off x="323528" y="1628800"/>
            <a:ext cx="4063181" cy="252028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78" r="7142" b="2432"/>
          <a:stretch/>
        </p:blipFill>
        <p:spPr>
          <a:xfrm>
            <a:off x="4860032" y="1340768"/>
            <a:ext cx="3737792" cy="23105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2" r="20520"/>
          <a:stretch/>
        </p:blipFill>
        <p:spPr>
          <a:xfrm>
            <a:off x="1331640" y="4221088"/>
            <a:ext cx="2612186" cy="22662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4" r="2988"/>
          <a:stretch/>
        </p:blipFill>
        <p:spPr>
          <a:xfrm>
            <a:off x="4716016" y="3933056"/>
            <a:ext cx="3543373" cy="255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18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Голосуем вместе с мамой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67" b="851"/>
          <a:stretch/>
        </p:blipFill>
        <p:spPr>
          <a:xfrm>
            <a:off x="467544" y="2168860"/>
            <a:ext cx="4759868" cy="295232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57" t="31537" r="33247" b="2143"/>
          <a:stretch/>
        </p:blipFill>
        <p:spPr>
          <a:xfrm>
            <a:off x="5508104" y="1897895"/>
            <a:ext cx="3240047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6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Активное голосование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4810161" cy="3633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717032"/>
            <a:ext cx="4602163" cy="259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888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Счетная комиссия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46" t="-111" r="36003" b="-609"/>
          <a:stretch/>
        </p:blipFill>
        <p:spPr>
          <a:xfrm>
            <a:off x="5508104" y="2094880"/>
            <a:ext cx="3509296" cy="417646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5" r="30520"/>
          <a:stretch/>
        </p:blipFill>
        <p:spPr>
          <a:xfrm>
            <a:off x="314547" y="2132856"/>
            <a:ext cx="4963886" cy="4100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42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60672" cy="1039427"/>
          </a:xfrm>
        </p:spPr>
        <p:txBody>
          <a:bodyPr>
            <a:noAutofit/>
          </a:bodyPr>
          <a:lstStyle/>
          <a:p>
            <a:r>
              <a:rPr lang="ru-RU" sz="2800" dirty="0"/>
              <a:t>торжественный подсчет голосов избирательной комиссией.</a:t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0" r="14935" b="6793"/>
          <a:stretch/>
        </p:blipFill>
        <p:spPr>
          <a:xfrm>
            <a:off x="251520" y="1986671"/>
            <a:ext cx="4248472" cy="291609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5" r="20649" b="2432"/>
          <a:stretch/>
        </p:blipFill>
        <p:spPr>
          <a:xfrm>
            <a:off x="4644008" y="1994287"/>
            <a:ext cx="4211818" cy="288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25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Этап III: Заключительный (Итоговый)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• Оглашение результатов голосования.</a:t>
            </a:r>
          </a:p>
          <a:p>
            <a:pPr marL="0" indent="0">
              <a:buNone/>
            </a:pPr>
            <a:r>
              <a:rPr lang="ru-RU" dirty="0"/>
              <a:t>• Церемония инаугурации: принесение Клятвы Хранителя леса.</a:t>
            </a:r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Фотоотчет для родителей и Избирательной комиссии.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573016"/>
            <a:ext cx="4215492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2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Оглашение результатов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06" t="39484" r="20827" b="509"/>
          <a:stretch/>
        </p:blipFill>
        <p:spPr>
          <a:xfrm>
            <a:off x="5364088" y="1988840"/>
            <a:ext cx="3550722" cy="262444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10" t="19197" r="36153" b="28384"/>
          <a:stretch/>
        </p:blipFill>
        <p:spPr>
          <a:xfrm>
            <a:off x="395536" y="1628799"/>
            <a:ext cx="2592288" cy="25780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996952"/>
            <a:ext cx="3024336" cy="32275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19672" y="6214427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Сова </a:t>
            </a:r>
            <a:r>
              <a:rPr lang="ru-RU" b="1" dirty="0" err="1" smtClean="0"/>
              <a:t>Мудровна</a:t>
            </a:r>
            <a:r>
              <a:rPr lang="ru-RU" b="1" dirty="0"/>
              <a:t> </a:t>
            </a:r>
            <a:r>
              <a:rPr lang="ru-RU" b="1" dirty="0" smtClean="0"/>
              <a:t>– «Хранитель сказочного леса»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7067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08"/>
          <a:stretch/>
        </p:blipFill>
        <p:spPr>
          <a:xfrm>
            <a:off x="179512" y="1412776"/>
            <a:ext cx="4214831" cy="2429663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320" y="4221088"/>
            <a:ext cx="4661792" cy="2520280"/>
          </a:xfrm>
        </p:spPr>
      </p:pic>
      <p:sp>
        <p:nvSpPr>
          <p:cNvPr id="8" name="TextBox 7"/>
          <p:cNvSpPr txBox="1"/>
          <p:nvPr/>
        </p:nvSpPr>
        <p:spPr>
          <a:xfrm>
            <a:off x="4211960" y="2961444"/>
            <a:ext cx="3240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Письмо от жителей сказочного леса со словами благодарности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27584" y="6093295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Волшебная лаборатория</a:t>
            </a:r>
          </a:p>
          <a:p>
            <a:pPr algn="ctr"/>
            <a:r>
              <a:rPr lang="ru-RU" b="1" dirty="0" smtClean="0"/>
              <a:t>от мудрой Совы</a:t>
            </a:r>
            <a:endParaRPr lang="ru-RU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76672"/>
            <a:ext cx="1792027" cy="26138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036" y="4932994"/>
            <a:ext cx="1087782" cy="1160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706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Актуальность проекта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Формирование </a:t>
            </a:r>
            <a:r>
              <a:rPr lang="ru-RU" dirty="0"/>
              <a:t>основ гражданственности и правовой культуры необходимо начинать уже в дошкольном возрасте. Ребенок живет в обществе, где постоянно сталкивается с необходимостью выбора. Проект позволяет в доступной игровой форме познакомить детей с демократическими принципами, процедурой голосования и понятием ответственности за принятое решение. Участие в проекте специалиста Избирательной комиссии </a:t>
            </a:r>
            <a:r>
              <a:rPr lang="ru-RU" dirty="0" smtClean="0"/>
              <a:t>(</a:t>
            </a:r>
            <a:r>
              <a:rPr lang="ru-RU" dirty="0"/>
              <a:t>в</a:t>
            </a:r>
            <a:r>
              <a:rPr lang="ru-RU" dirty="0" smtClean="0"/>
              <a:t>оспитатель </a:t>
            </a:r>
            <a:r>
              <a:rPr lang="ru-RU" dirty="0" err="1" smtClean="0"/>
              <a:t>Севрук</a:t>
            </a:r>
            <a:r>
              <a:rPr lang="ru-RU" dirty="0" smtClean="0"/>
              <a:t> Т.И –член УИК №323, </a:t>
            </a:r>
            <a:r>
              <a:rPr lang="ru-RU" dirty="0" err="1" smtClean="0"/>
              <a:t>Бачище</a:t>
            </a:r>
            <a:r>
              <a:rPr lang="ru-RU" dirty="0" smtClean="0"/>
              <a:t> Т.А.-председатель УИК№323) </a:t>
            </a:r>
            <a:r>
              <a:rPr lang="ru-RU" dirty="0"/>
              <a:t>придает деятельности особую значимость и достоверность.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002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ru-RU" dirty="0" smtClean="0"/>
              <a:t> </a:t>
            </a:r>
            <a:r>
              <a:rPr lang="ru-RU" dirty="0"/>
              <a:t>Ожидаемые результаты</a:t>
            </a:r>
          </a:p>
          <a:p>
            <a:pPr marL="114300" indent="0">
              <a:buNone/>
            </a:pPr>
            <a:r>
              <a:rPr lang="ru-RU" dirty="0"/>
              <a:t>• Дети имеют представление о процедуре выборов и их значении.</a:t>
            </a:r>
          </a:p>
          <a:p>
            <a:pPr marL="114300" indent="0">
              <a:buNone/>
            </a:pPr>
            <a:r>
              <a:rPr lang="ru-RU" dirty="0"/>
              <a:t>• Повышение уровня социализации воспитанников, умение аргументировать свой выбор.</a:t>
            </a:r>
          </a:p>
          <a:p>
            <a:pPr marL="114300" indent="0">
              <a:buNone/>
            </a:pPr>
            <a:r>
              <a:rPr lang="ru-RU" dirty="0"/>
              <a:t>• Создание предметно-развивающей среды в группе по теме гражданского воспитания.</a:t>
            </a:r>
          </a:p>
          <a:p>
            <a:pPr marL="114300" indent="0">
              <a:buNone/>
            </a:pPr>
            <a:r>
              <a:rPr lang="ru-RU" dirty="0"/>
              <a:t>• Укрепление связи «детский сад — семья — социум» (через участие </a:t>
            </a:r>
            <a:r>
              <a:rPr lang="ru-RU" dirty="0" smtClean="0"/>
              <a:t>сотрудников Избиркома</a:t>
            </a:r>
            <a:r>
              <a:rPr lang="ru-RU" dirty="0"/>
              <a:t>).</a:t>
            </a:r>
          </a:p>
          <a:p>
            <a:pPr marL="11430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024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996952"/>
            <a:ext cx="8260672" cy="1039427"/>
          </a:xfrm>
        </p:spPr>
        <p:txBody>
          <a:bodyPr/>
          <a:lstStyle/>
          <a:p>
            <a:r>
              <a:rPr lang="ru-RU" dirty="0" smtClean="0"/>
              <a:t>Спасибо за внимание.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9013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000" dirty="0" smtClean="0"/>
              <a:t>Цель :Формирование </a:t>
            </a:r>
            <a:r>
              <a:rPr lang="ru-RU" sz="2000" dirty="0"/>
              <a:t>у детей старшего дошкольного возраста начальных представлений об избирательном праве и процедуре выборов через игровую деятельность.</a:t>
            </a:r>
            <a:br>
              <a:rPr lang="ru-RU" sz="2000" dirty="0"/>
            </a:br>
            <a:r>
              <a:rPr lang="ru-RU" sz="2000" dirty="0"/>
              <a:t> 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5040560"/>
          </a:xfrm>
        </p:spPr>
        <p:txBody>
          <a:bodyPr>
            <a:normAutofit fontScale="55000" lnSpcReduction="20000"/>
          </a:bodyPr>
          <a:lstStyle/>
          <a:p>
            <a:pPr marL="114300" indent="0">
              <a:buNone/>
            </a:pPr>
            <a:r>
              <a:rPr lang="ru-RU" sz="2900" b="1" dirty="0" smtClean="0"/>
              <a:t>Задачи</a:t>
            </a:r>
            <a:endParaRPr lang="ru-RU" sz="2900" b="1" dirty="0"/>
          </a:p>
          <a:p>
            <a:pPr marL="114300" indent="0">
              <a:buNone/>
            </a:pPr>
            <a:r>
              <a:rPr lang="ru-RU" sz="2900" b="1" dirty="0"/>
              <a:t>Образовательные:</a:t>
            </a:r>
          </a:p>
          <a:p>
            <a:pPr marL="114300" indent="0">
              <a:buNone/>
            </a:pPr>
            <a:r>
              <a:rPr lang="ru-RU" sz="2900" b="1" dirty="0"/>
              <a:t>• Познакомить детей с терминами: выборы, кандидат, паспорт, избиратель, бюллетень, голосование.</a:t>
            </a:r>
          </a:p>
          <a:p>
            <a:pPr marL="114300" indent="0">
              <a:buNone/>
            </a:pPr>
            <a:r>
              <a:rPr lang="ru-RU" sz="2900" b="1" dirty="0"/>
              <a:t>• Дать представление о том, что такое паспорт и зачем он нужен гражданину.</a:t>
            </a:r>
          </a:p>
          <a:p>
            <a:pPr marL="114300" indent="0">
              <a:buNone/>
            </a:pPr>
            <a:r>
              <a:rPr lang="ru-RU" sz="2900" b="1" dirty="0"/>
              <a:t>• Раскрыть суть предвыборной программы (агитации) через сказочные образы.</a:t>
            </a:r>
          </a:p>
          <a:p>
            <a:pPr marL="114300" indent="0">
              <a:buNone/>
            </a:pPr>
            <a:r>
              <a:rPr lang="ru-RU" sz="2900" b="1" dirty="0"/>
              <a:t> </a:t>
            </a:r>
          </a:p>
          <a:p>
            <a:pPr marL="114300" indent="0">
              <a:buNone/>
            </a:pPr>
            <a:r>
              <a:rPr lang="ru-RU" sz="2900" b="1" dirty="0"/>
              <a:t>Развивающие:</a:t>
            </a:r>
          </a:p>
          <a:p>
            <a:pPr marL="114300" indent="0">
              <a:buNone/>
            </a:pPr>
            <a:r>
              <a:rPr lang="ru-RU" sz="2900" b="1" dirty="0"/>
              <a:t>• Развивать навыки критического мышления: умение сравнивать, анализировать обещания кандидатов и делать осознанный выбор.</a:t>
            </a:r>
          </a:p>
          <a:p>
            <a:pPr marL="114300" indent="0">
              <a:buNone/>
            </a:pPr>
            <a:r>
              <a:rPr lang="ru-RU" sz="2900" b="1" dirty="0"/>
              <a:t>• Развивать коммуникативные навыки и уверенность в себе.</a:t>
            </a:r>
          </a:p>
          <a:p>
            <a:pPr marL="114300" indent="0">
              <a:buNone/>
            </a:pPr>
            <a:r>
              <a:rPr lang="ru-RU" sz="2900" b="1" dirty="0"/>
              <a:t> </a:t>
            </a:r>
          </a:p>
          <a:p>
            <a:pPr marL="114300" indent="0">
              <a:buNone/>
            </a:pPr>
            <a:r>
              <a:rPr lang="ru-RU" sz="2900" b="1" dirty="0"/>
              <a:t>Воспитательные:</a:t>
            </a:r>
          </a:p>
          <a:p>
            <a:pPr marL="114300" indent="0">
              <a:buNone/>
            </a:pPr>
            <a:r>
              <a:rPr lang="ru-RU" sz="2900" b="1" dirty="0"/>
              <a:t>• Воспитывать чувство сопричастности к жизни группы и общества</a:t>
            </a:r>
            <a:r>
              <a:rPr lang="ru-RU" sz="2900" b="1" dirty="0" smtClean="0"/>
              <a:t>.• </a:t>
            </a:r>
            <a:r>
              <a:rPr lang="ru-RU" sz="2900" b="1" dirty="0"/>
              <a:t>Формировать уважительное отношение к мнению большинства и правилам честной игры.</a:t>
            </a:r>
          </a:p>
          <a:p>
            <a:pPr marL="114300" indent="0">
              <a:buNone/>
            </a:pPr>
            <a:r>
              <a:rPr lang="ru-RU" sz="2900" b="1" dirty="0"/>
              <a:t>• Повышать правовую грамотность родителей через вовлечение в подготовку проекта.</a:t>
            </a:r>
          </a:p>
          <a:p>
            <a:r>
              <a:rPr lang="ru-RU" sz="2900" b="1" dirty="0"/>
              <a:t> </a:t>
            </a:r>
          </a:p>
          <a:p>
            <a:pPr marL="11430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813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ru-RU" dirty="0"/>
              <a:t>Этапы реализации проекта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246848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Этап </a:t>
            </a:r>
            <a:r>
              <a:rPr lang="ru-RU" b="1" dirty="0"/>
              <a:t>I: Подготовительный (Информационный)</a:t>
            </a:r>
          </a:p>
          <a:p>
            <a:pPr marL="0" indent="0">
              <a:buNone/>
            </a:pPr>
            <a:r>
              <a:rPr lang="ru-RU" b="1" dirty="0"/>
              <a:t>• Обсуждение идеи с воспитателями, распределение ролей (Кандидаты: Лиса, Медведь, Сова).</a:t>
            </a:r>
          </a:p>
          <a:p>
            <a:pPr marL="0" indent="0">
              <a:buNone/>
            </a:pPr>
            <a:r>
              <a:rPr lang="ru-RU" b="1" dirty="0"/>
              <a:t>• Подготовка материально-технической базы: создание макета «паспорта», </a:t>
            </a:r>
            <a:r>
              <a:rPr lang="ru-RU" b="1" dirty="0" smtClean="0"/>
              <a:t>обеспечение </a:t>
            </a:r>
            <a:r>
              <a:rPr lang="ru-RU" b="1" dirty="0"/>
              <a:t>избирательной </a:t>
            </a:r>
            <a:r>
              <a:rPr lang="ru-RU" b="1" dirty="0" smtClean="0"/>
              <a:t>урной, </a:t>
            </a:r>
            <a:r>
              <a:rPr lang="ru-RU" b="1" dirty="0"/>
              <a:t>кабинки для голосования, разработка дизайна бюллетеней.</a:t>
            </a:r>
          </a:p>
          <a:p>
            <a:pPr marL="0" indent="0">
              <a:buNone/>
            </a:pPr>
            <a:r>
              <a:rPr lang="ru-RU" b="1" dirty="0"/>
              <a:t>• Создание «Уголка избирателя» в группе «Цветные карандаши</a:t>
            </a:r>
            <a:r>
              <a:rPr lang="ru-RU" b="1" dirty="0" smtClean="0"/>
              <a:t>».</a:t>
            </a:r>
            <a:r>
              <a:rPr lang="ru-RU" b="1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218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Предварительная работа:</a:t>
            </a:r>
            <a:br>
              <a:rPr lang="ru-RU" dirty="0"/>
            </a:br>
            <a:r>
              <a:rPr lang="ru-RU" dirty="0"/>
              <a:t> </a:t>
            </a:r>
            <a:r>
              <a:rPr lang="ru-RU" sz="2200" dirty="0"/>
              <a:t>Познавательная беседа «Что такое паспорт?». </a:t>
            </a:r>
            <a:br>
              <a:rPr lang="ru-RU" sz="2200" dirty="0"/>
            </a:b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Цель: Формирование осознанного  отношения к личному документу гражданина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708920"/>
            <a:ext cx="5122269" cy="26811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97"/>
          <a:stretch/>
        </p:blipFill>
        <p:spPr>
          <a:xfrm>
            <a:off x="6012160" y="2493818"/>
            <a:ext cx="2063114" cy="336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62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Мастер-класс по изготовлению персональных «Паспортов группы».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149080"/>
            <a:ext cx="1984548" cy="228533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8800"/>
            <a:ext cx="4310153" cy="23705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636912"/>
            <a:ext cx="4165963" cy="295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08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ru-RU" dirty="0"/>
              <a:t>Этап II: Практический (Реализация)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40768"/>
            <a:ext cx="5385184" cy="1224136"/>
          </a:xfrm>
        </p:spPr>
        <p:txBody>
          <a:bodyPr/>
          <a:lstStyle/>
          <a:p>
            <a:pPr marL="114300" indent="0" algn="ctr">
              <a:buNone/>
            </a:pPr>
            <a:r>
              <a:rPr lang="ru-RU" dirty="0"/>
              <a:t>Старт-событие:</a:t>
            </a:r>
            <a:br>
              <a:rPr lang="ru-RU" dirty="0"/>
            </a:br>
            <a:r>
              <a:rPr lang="ru-RU" dirty="0"/>
              <a:t>«Письмо из сказочного леса»</a:t>
            </a:r>
          </a:p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19" y="1700808"/>
            <a:ext cx="3305701" cy="48245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9592" y="2132856"/>
            <a:ext cx="3960440" cy="483209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Дорогие </a:t>
            </a:r>
            <a:r>
              <a:rPr lang="ru-RU" sz="1000" b="1" dirty="0"/>
              <a:t>ребята!</a:t>
            </a:r>
          </a:p>
          <a:p>
            <a:pPr algn="ctr"/>
            <a:r>
              <a:rPr lang="ru-RU" sz="1000" b="1" dirty="0"/>
              <a:t> </a:t>
            </a:r>
          </a:p>
          <a:p>
            <a:pPr algn="ctr"/>
            <a:r>
              <a:rPr lang="ru-RU" sz="1000" b="1" dirty="0"/>
              <a:t>Пишут вам жители Сказочного леса — зайчата, ежики, белки и птицы. В нашем лесу случился большой спор! Мы решили, что нам нужен Хранитель леса — самый главный защитник, который будет следить за порядком, оберегать слабых и делать нашу жизнь яркой и интересной.</a:t>
            </a:r>
          </a:p>
          <a:p>
            <a:pPr algn="ctr"/>
            <a:r>
              <a:rPr lang="ru-RU" sz="1000" b="1" dirty="0"/>
              <a:t> </a:t>
            </a:r>
          </a:p>
          <a:p>
            <a:pPr algn="ctr"/>
            <a:r>
              <a:rPr lang="ru-RU" sz="1000" b="1" dirty="0"/>
              <a:t>Но вот беда — мы никак не можем договориться, кто же из лесных жителей лучше всех справится с этой ролью. Звери спорят, шумят, и каждый хочет быть главным!</a:t>
            </a:r>
          </a:p>
          <a:p>
            <a:pPr algn="ctr"/>
            <a:r>
              <a:rPr lang="ru-RU" sz="1000" b="1" dirty="0"/>
              <a:t> </a:t>
            </a:r>
          </a:p>
          <a:p>
            <a:pPr algn="ctr"/>
            <a:r>
              <a:rPr lang="ru-RU" sz="1000" b="1" dirty="0"/>
              <a:t>Мы слышали, что в группе „Цветные карандаши“ живут очень умные и серьезные дети. Нам рассказали, что у вас даже есть свои настоящие Паспорта, а значит, вы почти взрослые и умеете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</a:t>
            </a:r>
            <a:r>
              <a:rPr lang="ru-RU" sz="1000" b="1" dirty="0"/>
              <a:t> важные решения.</a:t>
            </a:r>
          </a:p>
          <a:p>
            <a:pPr algn="ctr"/>
            <a:r>
              <a:rPr lang="ru-RU" sz="1000" b="1" dirty="0"/>
              <a:t> </a:t>
            </a:r>
          </a:p>
          <a:p>
            <a:pPr algn="ctr"/>
            <a:r>
              <a:rPr lang="ru-RU" sz="1000" b="1" dirty="0"/>
              <a:t>Пожалуйста, помогите нам! Проведите в своей группе настоящие, честные Выборы. Мы отправили к вам трёх самых достойных кандидатов: Лису Патрикеевну, Михаила Потапова и Софью </a:t>
            </a:r>
            <a:r>
              <a:rPr lang="ru-RU" sz="1000" b="1" dirty="0" err="1"/>
              <a:t>Мудровну</a:t>
            </a:r>
            <a:r>
              <a:rPr lang="ru-RU" sz="1000" b="1" dirty="0"/>
              <a:t>.</a:t>
            </a:r>
          </a:p>
          <a:p>
            <a:pPr algn="ctr"/>
            <a:r>
              <a:rPr lang="ru-RU" sz="1000" b="1" dirty="0"/>
              <a:t> </a:t>
            </a:r>
          </a:p>
          <a:p>
            <a:pPr algn="ctr"/>
            <a:r>
              <a:rPr lang="ru-RU" sz="1000" b="1" dirty="0"/>
              <a:t>Познакомьтесь с ними, выслушайте их и решите, кому вы доверите ключ от Сказочного леса. Мы очень надеемся на вашу помощь и вашу честность!</a:t>
            </a:r>
          </a:p>
          <a:p>
            <a:pPr algn="ctr"/>
            <a:r>
              <a:rPr lang="ru-RU" sz="1000" b="1" dirty="0"/>
              <a:t> </a:t>
            </a:r>
          </a:p>
          <a:p>
            <a:pPr algn="ctr"/>
            <a:r>
              <a:rPr lang="ru-RU" sz="1000" b="1" dirty="0"/>
              <a:t>С уважением,</a:t>
            </a:r>
            <a:br>
              <a:rPr lang="ru-RU" sz="1000" b="1" dirty="0"/>
            </a:br>
            <a:r>
              <a:rPr lang="ru-RU" sz="1000" b="1" dirty="0"/>
              <a:t>Жители Сказочного леса».</a:t>
            </a:r>
          </a:p>
          <a:p>
            <a:pPr algn="ctr"/>
            <a:r>
              <a:rPr lang="ru-RU" sz="1000" b="1" dirty="0"/>
              <a:t> </a:t>
            </a:r>
          </a:p>
          <a:p>
            <a:r>
              <a:rPr lang="ru-RU" sz="800" dirty="0"/>
              <a:t>---</a:t>
            </a:r>
          </a:p>
        </p:txBody>
      </p:sp>
    </p:spTree>
    <p:extLst>
      <p:ext uri="{BB962C8B-B14F-4D97-AF65-F5344CB8AC3E}">
        <p14:creationId xmlns:p14="http://schemas.microsoft.com/office/powerpoint/2010/main" val="364639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Встреча с кандидатами.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3735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45" r="2439" b="16017"/>
          <a:stretch/>
        </p:blipFill>
        <p:spPr>
          <a:xfrm>
            <a:off x="1403648" y="1412776"/>
            <a:ext cx="5976664" cy="509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53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281</TotalTime>
  <Words>499</Words>
  <Application>Microsoft Office PowerPoint</Application>
  <PresentationFormat>Экран (4:3)</PresentationFormat>
  <Paragraphs>95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Аптека</vt:lpstr>
      <vt:lpstr>     Педагогический проект   «выборы   хранителя  сказочного леса </vt:lpstr>
      <vt:lpstr> проект  «Выборы Хранителя сказочного леса» </vt:lpstr>
      <vt:lpstr>Актуальность проекта </vt:lpstr>
      <vt:lpstr> Цель :Формирование у детей старшего дошкольного возраста начальных представлений об избирательном праве и процедуре выборов через игровую деятельность.   </vt:lpstr>
      <vt:lpstr>Этапы реализации проекта   </vt:lpstr>
      <vt:lpstr>Предварительная работа:  Познавательная беседа «Что такое паспорт?».  </vt:lpstr>
      <vt:lpstr>Мастер-класс по изготовлению персональных «Паспортов группы».  </vt:lpstr>
      <vt:lpstr>Этап II: Практический (Реализация) </vt:lpstr>
      <vt:lpstr>Встреча с кандидатами. </vt:lpstr>
      <vt:lpstr>Изготовление плакатов в поддержку кандидатов </vt:lpstr>
      <vt:lpstr>День агитации.</vt:lpstr>
      <vt:lpstr>Презентация PowerPoint</vt:lpstr>
      <vt:lpstr>Агитация делом</vt:lpstr>
      <vt:lpstr>Агитация делом</vt:lpstr>
      <vt:lpstr>Изучение общественного мнения</vt:lpstr>
      <vt:lpstr>«Школа молодого избирателя».</vt:lpstr>
      <vt:lpstr>: День выборов.</vt:lpstr>
      <vt:lpstr>Готовность комиссии и наблюдателей</vt:lpstr>
      <vt:lpstr>Обеспечение антитеррористической защищенности и безопасности  на избирательном участке</vt:lpstr>
      <vt:lpstr>Работа избирательного участка: регистрация по паспортам, голосование</vt:lpstr>
      <vt:lpstr>списки</vt:lpstr>
      <vt:lpstr> бюллетень и тайное голосование</vt:lpstr>
      <vt:lpstr>Голосуем вместе с мамой</vt:lpstr>
      <vt:lpstr>Активное голосование</vt:lpstr>
      <vt:lpstr>Счетная комиссия</vt:lpstr>
      <vt:lpstr>торжественный подсчет голосов избирательной комиссией.  </vt:lpstr>
      <vt:lpstr>Этап III: Заключительный (Итоговый) </vt:lpstr>
      <vt:lpstr>Оглашение результатов</vt:lpstr>
      <vt:lpstr>Рефлексия</vt:lpstr>
      <vt:lpstr>Итоги.</vt:lpstr>
      <vt:lpstr>Спасибо за внимание.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проект «Выборы в стране Цветных карандашей»  </dc:title>
  <dc:creator>nnm</dc:creator>
  <cp:lastModifiedBy>nnm</cp:lastModifiedBy>
  <cp:revision>27</cp:revision>
  <dcterms:created xsi:type="dcterms:W3CDTF">2026-03-10T09:48:11Z</dcterms:created>
  <dcterms:modified xsi:type="dcterms:W3CDTF">2026-03-17T09:17:14Z</dcterms:modified>
</cp:coreProperties>
</file>