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1" r:id="rId4"/>
    <p:sldId id="264" r:id="rId5"/>
    <p:sldId id="262" r:id="rId6"/>
    <p:sldId id="263" r:id="rId7"/>
    <p:sldId id="265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8E5E5-EFEE-48B9-986B-9D0312DABDF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DF1AD-894D-49B0-80DE-4577DF527DEC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6.jpeg"/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hyperlink" Target="https://me.sferum.ru/?p=messages&amp;peerId=-226134476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7.jpeg"/><Relationship Id="rId3" Type="http://schemas.openxmlformats.org/officeDocument/2006/relationships/hyperlink" Target="https://minedu.gov.karelia.ru/news/23-12-2022-v-karelii-rabotaet-goryachaya-liniya-po-dokumentatsionnoy-nagruzki-na-pedagogov/" TargetMode="External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7245" y="1804935"/>
            <a:ext cx="9733891" cy="2149444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Чат-бот «Помощник </a:t>
            </a:r>
            <a:r>
              <a:rPr lang="ru-RU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88933" y="4681901"/>
            <a:ext cx="10197737" cy="1655762"/>
          </a:xfrm>
        </p:spPr>
        <p:txBody>
          <a:bodyPr>
            <a:normAutofit/>
          </a:bodyPr>
          <a:lstStyle/>
          <a:p>
            <a:pPr algn="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Евгения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Леонидовна Волокославская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Управления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 контроля (надзора) в сфере образования Министерства образования и спорта Республики Карелия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Тел. - 8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(8142) 76-91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-51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67246" y="78774"/>
            <a:ext cx="9852403" cy="86570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8774"/>
            <a:ext cx="1261981" cy="86570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3874" y="1338499"/>
            <a:ext cx="605925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Чат-бот «Помощник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платформе «</a:t>
            </a:r>
            <a:r>
              <a:rPr lang="ru-RU" sz="20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Сферум</a:t>
            </a:r>
            <a:r>
              <a:rPr lang="ru-RU" sz="20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sz="2000" b="1" u="sng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получение оперативных ответов на вопросы учителей, связанных с бюрократической нагрузкой.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</a:t>
            </a:r>
            <a:r>
              <a:rPr lang="ru-RU" sz="20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подключения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работников Республики Карелия: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учреждений – </a:t>
            </a:r>
            <a:r>
              <a:rPr lang="ru-RU" sz="20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январь 2025 года (начиная с 17 января по </a:t>
            </a:r>
            <a:r>
              <a:rPr lang="ru-RU" sz="20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20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февраля 2025 года);</a:t>
            </a:r>
            <a:endParaRPr lang="ru-RU" sz="2000" u="sng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дошкольных образовательных учреждений и профессиональных образовательных организаций – </a:t>
            </a:r>
            <a:r>
              <a:rPr lang="ru-RU" sz="20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март 2025 года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оператор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Министерство образования и спорта Республики Карелия (отдел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надзора за исполнением законодательства в сфере образования).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9535" y="209403"/>
            <a:ext cx="1261981" cy="86570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8976" y="279072"/>
            <a:ext cx="9851990" cy="865707"/>
          </a:xfrm>
          <a:prstGeom prst="rect">
            <a:avLst/>
          </a:prstGeom>
        </p:spPr>
      </p:pic>
      <p:pic>
        <p:nvPicPr>
          <p:cNvPr id="5" name="Объект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7726" y="1338499"/>
            <a:ext cx="5165096" cy="459283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2911" y="71423"/>
            <a:ext cx="1261981" cy="82733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356" y="133357"/>
            <a:ext cx="9851990" cy="66464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177451" y="1048695"/>
            <a:ext cx="5636174" cy="6401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ts val="1440"/>
              </a:lnSpc>
              <a:spcAft>
                <a:spcPts val="0"/>
              </a:spcAft>
            </a:pP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 1 марта 2025 года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приказ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Министерства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просвещения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Российской Федерации от 06 ноября 2024 года №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779.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3845" y="997080"/>
            <a:ext cx="5268309" cy="84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Приказ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Министерства просвещения Российской Федерации от 21 июля 2022 года № 582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 1 марта 2025 года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17625" y="2583388"/>
            <a:ext cx="6096000" cy="377641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дошкольного образования:</a:t>
            </a:r>
            <a:r>
              <a:rPr lang="ru-RU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журнал посещаемости и календарно-тематический план;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 начального общего, основного общего и среднего общего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образования: 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рабочая программа учебного предмета, учебного курса (в том числе внеурочной деятельности), учебного модуля, журнал учета успеваемости;  журнал внеурочной деятельности (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педагогических работников, осуществляющих внеурочную деятельность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); план воспитательной работы (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педагогических работников, осуществляющих функцию классного руководства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и характеристика на обучающегося (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запросу, для педагогических работников, осуществляющих функцию классного руководства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41732" y="1937890"/>
            <a:ext cx="6096000" cy="64549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lnSpc>
                <a:spcPts val="144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Перечень документов, подготовка которых осуществляется педагогическими работниками при реализации основных общеобразовательных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2911" y="2703289"/>
            <a:ext cx="555471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рабочая программа учебного предмета, учебного курса (в том числе внеурочной деятельности), учебного модуля, журнал учета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успеваемости 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журнал внеурочной деятельности (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педагогических работников, осуществляющих внеурочную деятельность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план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воспитательной работы (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педагогических работников, осуществляющих функцию классного руководства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характеристика на обучающегося (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запросу, для педагогических работников, осуществляющих функцию классного руководства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0947" y="1860886"/>
            <a:ext cx="6420853" cy="375385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Вход в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Чат-бот «Помощник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 по вопросам бюрократической нагрузки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hlinkClick r:id="rId1"/>
              </a:rPr>
              <a:t>https://me.sferum.ru/?p=messages&amp;peerId=-226134476</a:t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700" y="143853"/>
            <a:ext cx="1261981" cy="86570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6680" y="143852"/>
            <a:ext cx="9817119" cy="86264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8685" y="1483895"/>
            <a:ext cx="4740441" cy="474044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700" y="143853"/>
            <a:ext cx="1261981" cy="86570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1810" y="143852"/>
            <a:ext cx="9851990" cy="865707"/>
          </a:xfrm>
          <a:prstGeom prst="rect">
            <a:avLst/>
          </a:prstGeom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20262" y="1474076"/>
            <a:ext cx="10833538" cy="4655591"/>
          </a:xfrm>
        </p:spPr>
        <p:txBody>
          <a:bodyPr/>
          <a:lstStyle/>
          <a:p>
            <a:pPr algn="just"/>
            <a:r>
              <a:rPr lang="ru-RU" dirty="0"/>
              <a:t>Время обработки обращения </a:t>
            </a:r>
            <a:r>
              <a:rPr lang="ru-RU" dirty="0" smtClean="0"/>
              <a:t>составляет </a:t>
            </a:r>
            <a:r>
              <a:rPr lang="ru-RU" dirty="0" smtClean="0">
                <a:solidFill>
                  <a:srgbClr val="00B050"/>
                </a:solidFill>
              </a:rPr>
              <a:t>1-5 </a:t>
            </a:r>
            <a:r>
              <a:rPr lang="ru-RU" dirty="0">
                <a:solidFill>
                  <a:srgbClr val="00B050"/>
                </a:solidFill>
              </a:rPr>
              <a:t>рабочих </a:t>
            </a:r>
            <a:r>
              <a:rPr lang="ru-RU" dirty="0" smtClean="0">
                <a:solidFill>
                  <a:srgbClr val="00B050"/>
                </a:solidFill>
              </a:rPr>
              <a:t>дня</a:t>
            </a:r>
            <a:r>
              <a:rPr lang="ru-RU" dirty="0" smtClean="0"/>
              <a:t>, </a:t>
            </a:r>
            <a:r>
              <a:rPr lang="ru-RU" dirty="0"/>
              <a:t>начиная со дня, следующего за днём поступления обращения при условии его поступления в рабочий день. </a:t>
            </a:r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dirty="0"/>
              <a:t>Если обращение поступило в выходной или праздничный день, обработка обращения происходит </a:t>
            </a:r>
            <a:r>
              <a:rPr lang="ru-RU">
                <a:solidFill>
                  <a:srgbClr val="00B050"/>
                </a:solidFill>
              </a:rPr>
              <a:t>в </a:t>
            </a:r>
            <a:r>
              <a:rPr lang="ru-RU" smtClean="0">
                <a:solidFill>
                  <a:srgbClr val="00B050"/>
                </a:solidFill>
              </a:rPr>
              <a:t>течение </a:t>
            </a:r>
            <a:r>
              <a:rPr lang="ru-RU" dirty="0" smtClean="0">
                <a:solidFill>
                  <a:srgbClr val="00B050"/>
                </a:solidFill>
              </a:rPr>
              <a:t>1-5 </a:t>
            </a:r>
            <a:r>
              <a:rPr lang="ru-RU" dirty="0">
                <a:solidFill>
                  <a:srgbClr val="00B050"/>
                </a:solidFill>
              </a:rPr>
              <a:t>рабочих дней</a:t>
            </a:r>
            <a:r>
              <a:rPr lang="ru-RU" dirty="0"/>
              <a:t>, начиная со дня, следующего за выходным или праздничным днём.</a:t>
            </a:r>
            <a:endParaRPr lang="ru-RU" dirty="0"/>
          </a:p>
          <a:p>
            <a:pPr algn="just"/>
            <a:endParaRPr lang="ru-RU" dirty="0" smtClean="0"/>
          </a:p>
          <a:p>
            <a:pPr marL="0" indent="0"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9829" y="88674"/>
            <a:ext cx="1261981" cy="86570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1810" y="143853"/>
            <a:ext cx="9851990" cy="707486"/>
          </a:xfrm>
          <a:prstGeom prst="rect">
            <a:avLst/>
          </a:prstGeom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94676" y="1119493"/>
            <a:ext cx="10920248" cy="506847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К </a:t>
            </a:r>
            <a:r>
              <a:rPr lang="ru-RU" dirty="0"/>
              <a:t>кому обращаться за консультацией по вопросу бюрократической нагрузки на педагога</a:t>
            </a:r>
            <a:r>
              <a:rPr lang="ru-RU" dirty="0" smtClean="0"/>
              <a:t>?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- По </a:t>
            </a:r>
            <a:r>
              <a:rPr lang="ru-RU" dirty="0"/>
              <a:t>вопросам бюрократической нагрузки </a:t>
            </a:r>
            <a:r>
              <a:rPr lang="ru-RU" i="1" u="sng" dirty="0" smtClean="0"/>
              <a:t>необходимо обращаться по  телефонам:</a:t>
            </a:r>
            <a:endParaRPr lang="ru-RU" i="1" u="sng" dirty="0" smtClean="0"/>
          </a:p>
          <a:p>
            <a:pPr algn="just"/>
            <a:r>
              <a:rPr lang="ru-RU" i="1" u="sng" dirty="0"/>
              <a:t>8-814 (2) - </a:t>
            </a:r>
            <a:r>
              <a:rPr lang="ru-RU" i="1" u="sng" dirty="0" smtClean="0"/>
              <a:t>76-91-51</a:t>
            </a:r>
            <a:endParaRPr lang="ru-RU" i="1" u="sng" dirty="0"/>
          </a:p>
          <a:p>
            <a:pPr algn="just"/>
            <a:r>
              <a:rPr lang="ru-RU" i="1" u="sng" dirty="0"/>
              <a:t>8-814 (2) - </a:t>
            </a:r>
            <a:r>
              <a:rPr lang="ru-RU" i="1" u="sng" dirty="0" smtClean="0"/>
              <a:t>78-33-76</a:t>
            </a:r>
            <a:endParaRPr lang="ru-RU" i="1" u="sng" dirty="0"/>
          </a:p>
          <a:p>
            <a:pPr marL="0" indent="0" algn="just">
              <a:buNone/>
            </a:pPr>
            <a:r>
              <a:rPr lang="ru-RU" dirty="0" smtClean="0"/>
              <a:t>Ежедневно </a:t>
            </a:r>
            <a:r>
              <a:rPr lang="ru-RU" dirty="0"/>
              <a:t>с 9.00 до 13.00 и с 14.00 до 17.00,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кроме </a:t>
            </a:r>
            <a:r>
              <a:rPr lang="ru-RU" dirty="0"/>
              <a:t>выходных </a:t>
            </a:r>
            <a:r>
              <a:rPr lang="ru-RU" dirty="0" smtClean="0"/>
              <a:t>дней</a:t>
            </a:r>
            <a:endParaRPr lang="ru-RU" dirty="0" smtClean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://minedu.gov.karelia.ru/news/23-12-2022-v-karelii-rabotaet-goryachaya-liniya-po-dokumentatsionnoy-nagruzki-na-pedagogov</a:t>
            </a:r>
            <a:r>
              <a:rPr lang="en-US" dirty="0" smtClean="0">
                <a:hlinkClick r:id="rId3"/>
              </a:rPr>
              <a:t>/</a:t>
            </a:r>
            <a:endParaRPr lang="ru-RU" dirty="0" smtClean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i="1" u="sng" dirty="0"/>
          </a:p>
          <a:p>
            <a:pPr algn="just"/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 smtClean="0"/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8" name="Picture 4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144" y="2865353"/>
            <a:ext cx="2708204" cy="1576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3054</Words>
  <Application>WPS Presentation</Application>
  <PresentationFormat>Широкоэкранный</PresentationFormat>
  <Paragraphs>53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Calibri Light</vt:lpstr>
      <vt:lpstr>Тема Office</vt:lpstr>
      <vt:lpstr>Чат-бот «Помощник Рособрнадзора»   </vt:lpstr>
      <vt:lpstr>PowerPoint 演示文稿</vt:lpstr>
      <vt:lpstr>PowerPoint 演示文稿</vt:lpstr>
      <vt:lpstr>Вход в Чат-бот «Помощник Рособрнадзора»  https://me.sferum.ru/?p=messages&amp;peerId=-226134476  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Информационная система  по контролю бюрократической нагрузки </dc:title>
  <dc:creator>Оксана Сологуб</dc:creator>
  <cp:lastModifiedBy>user</cp:lastModifiedBy>
  <cp:revision>40</cp:revision>
  <dcterms:created xsi:type="dcterms:W3CDTF">2025-01-16T11:36:00Z</dcterms:created>
  <dcterms:modified xsi:type="dcterms:W3CDTF">2025-02-13T12:06:01Z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D3F869DD3268485F9563F76773B1B3DB_13</vt:lpwstr>
  </property>
  <property fmtid="{D5CDD505-2E9C-101B-9397-08002B2CF9AE}" pid="3" name="KSOProductBuildVer">
    <vt:lpwstr>1049-12.2.0.19805</vt:lpwstr>
  </property>
</Properties>
</file>