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46.jpeg" ContentType="image/jpeg"/>
  <Override PartName="/ppt/media/image8.png" ContentType="image/png"/>
  <Override PartName="/ppt/media/image12.png" ContentType="image/png"/>
  <Override PartName="/ppt/media/image48.jpeg" ContentType="image/jpeg"/>
  <Override PartName="/ppt/media/image14.png" ContentType="image/png"/>
  <Override PartName="/ppt/media/image23.png" ContentType="image/png"/>
  <Override PartName="/ppt/media/image16.png" ContentType="image/png"/>
  <Override PartName="/ppt/media/image21.wmf" ContentType="image/x-wmf"/>
  <Override PartName="/ppt/media/image24.jpeg" ContentType="image/jpeg"/>
  <Override PartName="/ppt/media/image25.png" ContentType="image/png"/>
  <Override PartName="/ppt/media/image43.png" ContentType="image/png"/>
  <Override PartName="/ppt/media/image41.jpeg" ContentType="image/jpeg"/>
  <Override PartName="/ppt/media/image32.wmf" ContentType="image/x-wmf"/>
  <Override PartName="/ppt/media/image30.jpeg" ContentType="image/jpeg"/>
  <Override PartName="/ppt/media/image45.png" ContentType="image/png"/>
  <Override PartName="/ppt/media/image4.jpeg" ContentType="image/jpeg"/>
  <Override PartName="/ppt/media/image18.wmf" ContentType="image/x-wmf"/>
  <Override PartName="/ppt/media/image3.png" ContentType="image/png"/>
  <Override PartName="/ppt/media/image27.wmf" ContentType="image/x-wmf"/>
  <Override PartName="/ppt/media/image36.wmf" ContentType="image/x-wmf"/>
  <Override PartName="/ppt/media/image39.jpeg" ContentType="image/jpeg"/>
  <Override PartName="/ppt/media/image28.jpeg" ContentType="image/jpeg"/>
  <Override PartName="/ppt/media/image29.wmf" ContentType="image/x-wmf"/>
  <Override PartName="/ppt/media/image5.png" ContentType="image/png"/>
  <Override PartName="/ppt/media/image34.jpeg" ContentType="image/jpeg"/>
  <Override PartName="/ppt/media/image9.png" ContentType="image/png"/>
  <Override PartName="/ppt/media/image47.jpeg" ContentType="image/jpeg"/>
  <Override PartName="/ppt/media/image11.png" ContentType="image/png"/>
  <Override PartName="/ppt/media/image10.jpeg" ContentType="image/jpeg"/>
  <Override PartName="/ppt/media/image13.png" ContentType="image/png"/>
  <Override PartName="/ppt/media/image40.png" ContentType="image/png"/>
  <Override PartName="/ppt/media/image20.wmf" ContentType="image/x-wmf"/>
  <Override PartName="/ppt/media/image33.png" ContentType="image/png"/>
  <Override PartName="/ppt/media/image1.jpeg" ContentType="image/jpeg"/>
  <Override PartName="/ppt/media/image42.png" ContentType="image/png"/>
  <Override PartName="/ppt/media/image17.png" ContentType="image/png"/>
  <Override PartName="/ppt/media/image22.wmf" ContentType="image/x-wmf"/>
  <Override PartName="/ppt/media/image15.wmf" ContentType="image/x-wmf"/>
  <Override PartName="/ppt/media/image44.png" ContentType="image/png"/>
  <Override PartName="/ppt/media/image37.png" ContentType="image/png"/>
  <Override PartName="/ppt/media/image31.jpeg" ContentType="image/jpeg"/>
  <Override PartName="/ppt/media/image2.png" ContentType="image/png"/>
  <Override PartName="/ppt/media/image26.wmf" ContentType="image/x-wmf"/>
  <Override PartName="/ppt/media/image38.jpeg" ContentType="image/jpeg"/>
  <Override PartName="/ppt/media/image35.wmf" ContentType="image/x-wmf"/>
  <Override PartName="/ppt/media/image19.wmf" ContentType="image/x-wmf"/>
  <Override PartName="/ppt/media/image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3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</p:spPr>
      </p:pic>
      <p:pic>
        <p:nvPicPr>
          <p:cNvPr descr="" id="74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0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</p:spPr>
      </p:pic>
      <p:pic>
        <p:nvPicPr>
          <p:cNvPr descr="" id="110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14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</p:spPr>
      </p:pic>
      <p:pic>
        <p:nvPicPr>
          <p:cNvPr descr="" id="14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1463400" y="3549960"/>
            <a:ext cx="2971800" cy="1440"/>
          </a:xfrm>
          <a:prstGeom prst="line">
            <a:avLst/>
          </a:prstGeom>
          <a:ln w="9360">
            <a:solidFill>
              <a:srgbClr val="e8e9e7"/>
            </a:solidFill>
            <a:round/>
          </a:ln>
        </p:spPr>
      </p:sp>
      <p:sp>
        <p:nvSpPr>
          <p:cNvPr id="1" name="Line 2"/>
          <p:cNvSpPr/>
          <p:nvPr/>
        </p:nvSpPr>
        <p:spPr>
          <a:xfrm>
            <a:off x="4708440" y="3549960"/>
            <a:ext cx="2971800" cy="1440"/>
          </a:xfrm>
          <a:prstGeom prst="line">
            <a:avLst/>
          </a:prstGeom>
          <a:ln w="9360">
            <a:solidFill>
              <a:srgbClr val="e8e9e7"/>
            </a:solidFill>
            <a:round/>
          </a:ln>
        </p:spPr>
      </p:sp>
      <p:sp>
        <p:nvSpPr>
          <p:cNvPr id="2" name="CustomShape 3"/>
          <p:cNvSpPr/>
          <p:nvPr/>
        </p:nvSpPr>
        <p:spPr>
          <a:xfrm>
            <a:off x="4540320" y="3526200"/>
            <a:ext cx="44640" cy="44640"/>
          </a:xfrm>
          <a:prstGeom prst="ellipse">
            <a:avLst/>
          </a:prstGeom>
          <a:solidFill>
            <a:srgbClr val="f3a447"/>
          </a:solidFill>
          <a:ln w="38160">
            <a:solidFill>
              <a:srgbClr val="f3a447"/>
            </a:solidFill>
            <a:round/>
          </a:ln>
        </p:spPr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Relationship Id="rId3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3699720"/>
            <a:ext cx="8304840" cy="1141920"/>
          </a:xfrm>
          <a:prstGeom prst="rect">
            <a:avLst/>
          </a:prstGeom>
          <a:noFill/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ru-RU" sz="4900">
                <a:solidFill>
                  <a:srgbClr val="fefac9"/>
                </a:solidFill>
                <a:latin typeface="Constantia"/>
              </a:rPr>
              <a:t>ВОЗРОЖДЁННОЕ ИМЯ </a:t>
            </a:r>
            <a:endParaRPr/>
          </a:p>
        </p:txBody>
      </p:sp>
      <p:sp>
        <p:nvSpPr>
          <p:cNvPr id="148" name="CustomShape 2"/>
          <p:cNvSpPr/>
          <p:nvPr/>
        </p:nvSpPr>
        <p:spPr>
          <a:xfrm>
            <a:off x="457200" y="1433880"/>
            <a:ext cx="8304840" cy="198000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ru-RU" sz="8000">
                <a:solidFill>
                  <a:srgbClr val="dbdbdb"/>
                </a:solidFill>
                <a:latin typeface="Constantia"/>
              </a:rPr>
              <a:t>Проект</a:t>
            </a:r>
            <a:endParaRPr/>
          </a:p>
        </p:txBody>
      </p:sp>
    </p:spTree>
  </p:cSld>
  <p:transition spd="slow">
    <p:fade thruBlk="true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Рисунок 5"/>
          <p:cNvPicPr/>
          <p:nvPr/>
        </p:nvPicPr>
        <p:blipFill>
          <a:blip r:embed="rId1"/>
          <a:stretch>
            <a:fillRect/>
          </a:stretch>
        </p:blipFill>
        <p:spPr>
          <a:xfrm>
            <a:off x="1547640" y="2493000"/>
            <a:ext cx="6191640" cy="4031280"/>
          </a:xfrm>
          <a:prstGeom prst="rect">
            <a:avLst/>
          </a:prstGeom>
        </p:spPr>
      </p:pic>
      <p:sp>
        <p:nvSpPr>
          <p:cNvPr id="167" name="CustomShape 1"/>
          <p:cNvSpPr/>
          <p:nvPr/>
        </p:nvSpPr>
        <p:spPr>
          <a:xfrm>
            <a:off x="285840" y="292680"/>
            <a:ext cx="8857080" cy="1554480"/>
          </a:xfrm>
          <a:prstGeom prst="rect">
            <a:avLst/>
          </a:prstGeom>
          <a:noFill/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  <a:ea typeface="Times New Roman"/>
              </a:rPr>
              <a:t>В результате выяснилось, что  не все дети знают или имеют смутное представление о подвиге лётчика.  Поэтому первое, что мы сделали –это подготовили презентацию «Жизнь во имя жизни» и выступили с нею на классных часах во всех классах. </a:t>
            </a:r>
            <a:endParaRPr/>
          </a:p>
        </p:txBody>
      </p:sp>
    </p:spTree>
  </p:cSld>
  <p:transition spd="slow">
    <p:fade thruBlk="true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260640"/>
            <a:ext cx="7991640" cy="1218960"/>
          </a:xfrm>
          <a:prstGeom prst="rect">
            <a:avLst/>
          </a:prstGeom>
        </p:spPr>
      </p:pic>
      <p:pic>
        <p:nvPicPr>
          <p:cNvPr descr="" id="16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640" y="1196640"/>
            <a:ext cx="7847640" cy="566028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" y="692640"/>
            <a:ext cx="8063640" cy="475128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8000" y="1080000"/>
            <a:ext cx="7813440" cy="551448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9640" y="332640"/>
            <a:ext cx="8779680" cy="100692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212400" y="1268640"/>
            <a:ext cx="8352000" cy="136944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В 70-80 годы в нашей школе велась активная поисково – исследовательская работа. Мы связались с бывшими пионерами, которые начинали эту работу. </a:t>
            </a:r>
            <a:endParaRPr/>
          </a:p>
        </p:txBody>
      </p:sp>
      <p:pic>
        <p:nvPicPr>
          <p:cNvPr descr="" id="17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7480" y="2718000"/>
            <a:ext cx="4220640" cy="3719160"/>
          </a:xfrm>
          <a:prstGeom prst="rect">
            <a:avLst/>
          </a:prstGeom>
        </p:spPr>
      </p:pic>
      <p:pic>
        <p:nvPicPr>
          <p:cNvPr descr="" id="17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00" y="2823120"/>
            <a:ext cx="4090320" cy="350712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547640" y="179280"/>
            <a:ext cx="7487640" cy="667548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Times New Roman"/>
              </a:rPr>
              <a:t>Интервью со Светловой Е.И.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Это случилось 31 августа 1971 года. Накануне начала учебного года мы собрались во дворе школы. Наше внимание привлёк гул в небе, потом мы увидели купол парашюта, горящий самолёт, удаляющийся за село. Через несколько минут вся деревня только и говорила об этом трагическом событии.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Вспоминаю наши детские впечатления: любопытство, граничащее со страхом, желание увидеть собственными глазами, что же там произошло; узнать больше о летчиках, попавших в беду, которая закончилась  гибелью одного из пилотов.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 </a:t>
            </a:r>
            <a:r>
              <a:rPr lang="ru-RU" sz="2000">
                <a:solidFill>
                  <a:srgbClr val="ffffff"/>
                </a:solidFill>
                <a:latin typeface="Times New Roman"/>
              </a:rPr>
              <a:t>Надежда Ивановна Бондарева, наш классный руководитель, предложила назвать наш пионерский отряд именем погибшего лётчика. Мы написали письмо в лётное училище, в котором служил В.М. Шаповал. Началась переписка. Его товарищи по службе приезжали в нашу школу, много рассказывали о своем мужественном друге, привезли личные вещи летчика для музея, который решено было создать в школе. Очень нравились нам, десятилетним школьникам, эти встречи – мы ощущали, что принимаем участие в настоящем и важном деле.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А в 1972 году во дворе школы был установлен памятник лётчику - капитану В.М. Шаповалу, его именем была названа наша школа. </a:t>
            </a:r>
            <a:endParaRPr/>
          </a:p>
        </p:txBody>
      </p:sp>
      <p:pic>
        <p:nvPicPr>
          <p:cNvPr descr="" id="17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219600"/>
            <a:ext cx="1328040" cy="176832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71320" y="214200"/>
            <a:ext cx="5975640" cy="395640"/>
          </a:xfrm>
          <a:prstGeom prst="rect">
            <a:avLst/>
          </a:prstGeom>
        </p:spPr>
      </p:pic>
      <p:pic>
        <p:nvPicPr>
          <p:cNvPr descr="" id="17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476640"/>
            <a:ext cx="7415640" cy="6105240"/>
          </a:xfrm>
          <a:prstGeom prst="rect">
            <a:avLst/>
          </a:prstGeom>
        </p:spPr>
      </p:pic>
      <p:pic>
        <p:nvPicPr>
          <p:cNvPr descr="" id="180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3880" y="332640"/>
            <a:ext cx="1084680" cy="151596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684720" y="332640"/>
            <a:ext cx="9282240" cy="1064880"/>
          </a:xfrm>
          <a:prstGeom prst="rect">
            <a:avLst/>
          </a:prstGeom>
        </p:spPr>
      </p:pic>
      <p:pic>
        <p:nvPicPr>
          <p:cNvPr descr="" id="182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2920" y="3500280"/>
            <a:ext cx="3671280" cy="3167280"/>
          </a:xfrm>
          <a:prstGeom prst="rect">
            <a:avLst/>
          </a:prstGeom>
        </p:spPr>
      </p:pic>
      <p:pic>
        <p:nvPicPr>
          <p:cNvPr descr="" id="183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43240" y="3500280"/>
            <a:ext cx="4457880" cy="3167280"/>
          </a:xfrm>
          <a:prstGeom prst="rect">
            <a:avLst/>
          </a:prstGeom>
        </p:spPr>
      </p:pic>
      <p:sp>
        <p:nvSpPr>
          <p:cNvPr id="184" name="CustomShape 1"/>
          <p:cNvSpPr/>
          <p:nvPr/>
        </p:nvSpPr>
        <p:spPr>
          <a:xfrm>
            <a:off x="214200" y="1153440"/>
            <a:ext cx="8642880" cy="2286000"/>
          </a:xfrm>
          <a:prstGeom prst="rect">
            <a:avLst/>
          </a:prstGeom>
          <a:noFill/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  <a:ea typeface="Times New Roman"/>
              </a:rPr>
              <a:t>В 70-80- е годы представители из воинской части и члены семьи В.М. были очень частыми гостями в нашей школе. Но потом, к сожалению, связь прервалась на долгое время. </a:t>
            </a:r>
            <a:endParaRPr/>
          </a:p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  <a:ea typeface="Times New Roman"/>
              </a:rPr>
              <a:t>Нам удалось восстановить эту связь. По нашему приглашению  жена героя и представители лётной части, в которой служил Шаповал приехали к нам в школу. </a:t>
            </a:r>
            <a:endParaRPr/>
          </a:p>
        </p:txBody>
      </p:sp>
    </p:spTree>
  </p:cSld>
  <p:transition spd="slow">
    <p:fade thruBlk="true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260640"/>
            <a:ext cx="8829720" cy="1438920"/>
          </a:xfrm>
          <a:prstGeom prst="rect">
            <a:avLst/>
          </a:prstGeom>
        </p:spPr>
      </p:pic>
      <p:pic>
        <p:nvPicPr>
          <p:cNvPr descr="" id="18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67040" y="3213000"/>
            <a:ext cx="4298040" cy="3225600"/>
          </a:xfrm>
          <a:prstGeom prst="rect">
            <a:avLst/>
          </a:prstGeom>
        </p:spPr>
      </p:pic>
      <p:pic>
        <p:nvPicPr>
          <p:cNvPr descr="" id="187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238680" y="1679040"/>
            <a:ext cx="4304880" cy="322776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35680" y="0"/>
            <a:ext cx="7703640" cy="1006920"/>
          </a:xfrm>
          <a:prstGeom prst="rect">
            <a:avLst/>
          </a:prstGeom>
        </p:spPr>
      </p:pic>
      <p:pic>
        <p:nvPicPr>
          <p:cNvPr descr="" id="18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9360" y="723240"/>
            <a:ext cx="9075600" cy="1182960"/>
          </a:xfrm>
          <a:prstGeom prst="rect">
            <a:avLst/>
          </a:prstGeom>
        </p:spPr>
      </p:pic>
      <p:pic>
        <p:nvPicPr>
          <p:cNvPr descr="" id="190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9640" y="2277000"/>
            <a:ext cx="3095280" cy="4102200"/>
          </a:xfrm>
          <a:prstGeom prst="rect">
            <a:avLst/>
          </a:prstGeom>
        </p:spPr>
      </p:pic>
      <p:pic>
        <p:nvPicPr>
          <p:cNvPr descr="" id="191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4219560" y="2420280"/>
            <a:ext cx="4095720" cy="3815280"/>
          </a:xfrm>
          <a:prstGeom prst="rect">
            <a:avLst/>
          </a:prstGeom>
        </p:spPr>
      </p:pic>
      <p:sp>
        <p:nvSpPr>
          <p:cNvPr id="192" name="CustomShape 1"/>
          <p:cNvSpPr/>
          <p:nvPr/>
        </p:nvSpPr>
        <p:spPr>
          <a:xfrm>
            <a:off x="832680" y="1775520"/>
            <a:ext cx="2946240" cy="36396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ru-RU">
                <a:solidFill>
                  <a:srgbClr val="ffffff"/>
                </a:solidFill>
                <a:latin typeface="Constantia"/>
              </a:rPr>
              <a:t>Публикации в газетах.</a:t>
            </a:r>
            <a:endParaRPr/>
          </a:p>
        </p:txBody>
      </p:sp>
    </p:spTree>
  </p:cSld>
  <p:transition spd="slow">
    <p:fade thruBlk="true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9" name="Содержимое 3"/>
          <p:cNvPicPr/>
          <p:nvPr/>
        </p:nvPicPr>
        <p:blipFill>
          <a:blip r:embed="rId1"/>
          <a:stretch>
            <a:fillRect/>
          </a:stretch>
        </p:blipFill>
        <p:spPr>
          <a:xfrm>
            <a:off x="2986560" y="1523880"/>
            <a:ext cx="3169800" cy="4570920"/>
          </a:xfrm>
          <a:prstGeom prst="rect">
            <a:avLst/>
          </a:prstGeom>
        </p:spPr>
      </p:pic>
      <p:sp>
        <p:nvSpPr>
          <p:cNvPr id="150" name="CustomShape 1"/>
          <p:cNvSpPr/>
          <p:nvPr/>
        </p:nvSpPr>
        <p:spPr>
          <a:xfrm>
            <a:off x="395640" y="764640"/>
            <a:ext cx="8228520" cy="121824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endParaRPr/>
          </a:p>
          <a:p>
            <a:r>
              <a:rPr b="1" lang="ru-RU" sz="4000">
                <a:solidFill>
                  <a:srgbClr val="ff0000"/>
                </a:solidFill>
                <a:latin typeface="Constantia"/>
              </a:rPr>
              <a:t>Проект  посвящён  памяти  лётчика – инструктора   майора  Шаповала В.М</a:t>
            </a:r>
            <a:r>
              <a:rPr b="1" lang="ru-RU" sz="4200">
                <a:solidFill>
                  <a:srgbClr val="ff0000"/>
                </a:solidFill>
                <a:latin typeface="Constantia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ransition spd="slow">
    <p:fade thruBlk="true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3" name="Рисунок 1"/>
          <p:cNvPicPr/>
          <p:nvPr/>
        </p:nvPicPr>
        <p:blipFill>
          <a:blip r:embed="rId1"/>
          <a:stretch>
            <a:fillRect/>
          </a:stretch>
        </p:blipFill>
        <p:spPr>
          <a:xfrm rot="5400000">
            <a:off x="-288000" y="2098080"/>
            <a:ext cx="4535280" cy="3020040"/>
          </a:xfrm>
          <a:prstGeom prst="rect">
            <a:avLst/>
          </a:prstGeom>
        </p:spPr>
      </p:pic>
      <p:sp>
        <p:nvSpPr>
          <p:cNvPr id="194" name="CustomShape 1"/>
          <p:cNvSpPr/>
          <p:nvPr/>
        </p:nvSpPr>
        <p:spPr>
          <a:xfrm>
            <a:off x="1043640" y="260640"/>
            <a:ext cx="7127640" cy="82116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ru-RU" sz="2400">
                <a:solidFill>
                  <a:srgbClr val="ffffff"/>
                </a:solidFill>
                <a:latin typeface="Times New Roman"/>
              </a:rPr>
              <a:t>Переписка с учащимися Грачёво – Кустовской школой </a:t>
            </a:r>
            <a:endParaRPr/>
          </a:p>
        </p:txBody>
      </p:sp>
      <p:pic>
        <p:nvPicPr>
          <p:cNvPr descr="" id="195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3780000" y="1340640"/>
            <a:ext cx="5229720" cy="392472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75920" y="349200"/>
            <a:ext cx="4014720" cy="363960"/>
          </a:xfrm>
          <a:prstGeom prst="rect">
            <a:avLst/>
          </a:prstGeom>
          <a:noFill/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i="1" lang="ru-RU">
                <a:solidFill>
                  <a:srgbClr val="ffffff"/>
                </a:solidFill>
                <a:latin typeface="Constantia"/>
              </a:rPr>
              <a:t>Документы из архива лётной части</a:t>
            </a:r>
            <a:endParaRPr/>
          </a:p>
        </p:txBody>
      </p:sp>
      <p:pic>
        <p:nvPicPr>
          <p:cNvPr descr="" id="197" name="Рисунок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1520" y="802080"/>
            <a:ext cx="3323160" cy="3057840"/>
          </a:xfrm>
          <a:prstGeom prst="rect">
            <a:avLst/>
          </a:prstGeom>
        </p:spPr>
      </p:pic>
      <p:pic>
        <p:nvPicPr>
          <p:cNvPr descr="" id="198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31880" y="620640"/>
            <a:ext cx="3671280" cy="5054040"/>
          </a:xfrm>
          <a:prstGeom prst="rect">
            <a:avLst/>
          </a:prstGeom>
        </p:spPr>
      </p:pic>
      <p:pic>
        <p:nvPicPr>
          <p:cNvPr descr="" id="199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0560" y="3861000"/>
            <a:ext cx="4554000" cy="285660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2709000"/>
            <a:ext cx="8408520" cy="3708000"/>
          </a:xfrm>
          <a:prstGeom prst="rect">
            <a:avLst/>
          </a:prstGeom>
        </p:spPr>
      </p:pic>
      <p:sp>
        <p:nvSpPr>
          <p:cNvPr id="201" name="CustomShape 1"/>
          <p:cNvSpPr/>
          <p:nvPr/>
        </p:nvSpPr>
        <p:spPr>
          <a:xfrm>
            <a:off x="1096560" y="116640"/>
            <a:ext cx="8659080" cy="63828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600">
                <a:solidFill>
                  <a:srgbClr val="ff0000"/>
                </a:solidFill>
                <a:latin typeface="Times New Roman"/>
              </a:rPr>
              <a:t>Результаты  работы над проектом</a:t>
            </a:r>
            <a:endParaRPr/>
          </a:p>
        </p:txBody>
      </p:sp>
      <p:sp>
        <p:nvSpPr>
          <p:cNvPr id="202" name="CustomShape 2"/>
          <p:cNvSpPr/>
          <p:nvPr/>
        </p:nvSpPr>
        <p:spPr>
          <a:xfrm>
            <a:off x="785880" y="1000080"/>
            <a:ext cx="7356960" cy="118692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Итогами проделанной нами работы стали:</a:t>
            </a:r>
            <a:endParaRPr/>
          </a:p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успешная защита проекта под названием «Возрожденное имя»</a:t>
            </a:r>
            <a:endParaRPr/>
          </a:p>
        </p:txBody>
      </p:sp>
    </p:spTree>
  </p:cSld>
  <p:transition spd="slow">
    <p:fade thruBlk="true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640" y="116640"/>
            <a:ext cx="6983640" cy="647496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07640" y="1989000"/>
            <a:ext cx="5034240" cy="3355920"/>
          </a:xfrm>
          <a:prstGeom prst="rect">
            <a:avLst/>
          </a:prstGeom>
        </p:spPr>
      </p:pic>
      <p:pic>
        <p:nvPicPr>
          <p:cNvPr descr="" id="20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148000" y="3285000"/>
            <a:ext cx="3815280" cy="3238920"/>
          </a:xfrm>
          <a:prstGeom prst="rect">
            <a:avLst/>
          </a:prstGeom>
        </p:spPr>
      </p:pic>
      <p:sp>
        <p:nvSpPr>
          <p:cNvPr id="206" name="CustomShape 1"/>
          <p:cNvSpPr/>
          <p:nvPr/>
        </p:nvSpPr>
        <p:spPr>
          <a:xfrm>
            <a:off x="0" y="155160"/>
            <a:ext cx="7307280" cy="1797840"/>
          </a:xfrm>
          <a:prstGeom prst="rect">
            <a:avLst/>
          </a:prstGeom>
          <a:noFill/>
        </p:spPr>
        <p:txBody>
          <a:bodyPr anchor="ctr" bIns="45000" lIns="90000" rIns="90000" tIns="45000"/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  <a:ea typeface="Times New Roman"/>
              </a:rPr>
              <a:t>Благодаря депутату Законодательного собрания Ростовской области Черкезову Владимиру Ивановичу был установлен новый  памятник  </a:t>
            </a:r>
            <a:endParaRPr/>
          </a:p>
        </p:txBody>
      </p:sp>
    </p:spTree>
  </p:cSld>
  <p:transition spd="slow">
    <p:fade thruBlk="true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23640" y="836640"/>
            <a:ext cx="8280000" cy="155196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Times New Roman"/>
              </a:rPr>
              <a:t>Ребята представили ходатайство вместе с портфолио собранных материалов в Администрацию Хлеборобного поселения. </a:t>
            </a:r>
            <a:endParaRPr/>
          </a:p>
        </p:txBody>
      </p:sp>
      <p:pic>
        <p:nvPicPr>
          <p:cNvPr descr="" id="20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23640" y="2652480"/>
            <a:ext cx="5111640" cy="359172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transition spd="slow">
    <p:fade thruBlk="true"/>
  </p:transition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6" nodeType="interactiveSeq" restart="whenNotActive">
                <p:childTnLst>
                  <p:par>
                    <p:cTn fill="hold" id="7"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mediacall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467640" y="1412640"/>
            <a:ext cx="8228520" cy="452484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ru-RU" sz="2800">
                <a:solidFill>
                  <a:srgbClr val="ffffff"/>
                </a:solidFill>
                <a:latin typeface="Times New Roman"/>
              </a:rPr>
              <a:t>Наши предки говорили: «Кто не знает прошлого, у того нет будущего». 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Наш проект «Возрождённое имя» как раз и призван воспитывать в детях гражданскую инициативу, патриотизм, сохранить в сердцах детей благодарную память о тех, кто создавал, укреплял, защищал и  спасал наше село. Если дети станут настоящими патриотами своего родного края, наше село не умрёт! Огонь их сердец поможет возродить то, что уже утеряно.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52" name="CustomShape 2"/>
          <p:cNvSpPr/>
          <p:nvPr/>
        </p:nvSpPr>
        <p:spPr>
          <a:xfrm>
            <a:off x="457200" y="152280"/>
            <a:ext cx="8228520" cy="121824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b="1" lang="ru-RU" sz="4200">
                <a:solidFill>
                  <a:srgbClr val="ff0000"/>
                </a:solidFill>
                <a:latin typeface="Times New Roman"/>
              </a:rPr>
              <a:t>Актуальность проекта</a:t>
            </a:r>
            <a:endParaRPr/>
          </a:p>
        </p:txBody>
      </p:sp>
    </p:spTree>
  </p:cSld>
  <p:transition spd="slow">
    <p:fade thruBlk="true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457200" y="152280"/>
            <a:ext cx="8228520" cy="121824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lang="ru-RU" sz="4200">
                <a:solidFill>
                  <a:srgbClr val="dbdbdb"/>
                </a:solidFill>
                <a:latin typeface="Constantia"/>
              </a:rPr>
              <a:t>  </a:t>
            </a:r>
            <a:endParaRPr/>
          </a:p>
        </p:txBody>
      </p:sp>
      <p:sp>
        <p:nvSpPr>
          <p:cNvPr id="154" name="CustomShape 2"/>
          <p:cNvSpPr/>
          <p:nvPr/>
        </p:nvSpPr>
        <p:spPr>
          <a:xfrm>
            <a:off x="323640" y="1052640"/>
            <a:ext cx="4823280" cy="527328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Во дворе нашей школы более 40 лет стоит обелиск лётчику –инструктору В.М. Шаповалу, погибшему во время выполнения учебно – тренировочного полёта над нашим селом.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Дети, занимаясь поиском информации об истории образования в нашем селе, увидели фотографию школы 80-х годов. На вывеске названия школы была надпись «Хлеборобная средняя школа №5 имени В.М.Шаповала».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Times New Roman"/>
              </a:rPr>
              <a:t>Заинтересовавшись этой информацией, дети выяснили, что, действительно, некоторое время наша школа носила имя В.М.Шаповала. Естественной реакцией детей было желание – увековечить имя героя.</a:t>
            </a:r>
            <a:endParaRPr/>
          </a:p>
        </p:txBody>
      </p:sp>
      <p:pic>
        <p:nvPicPr>
          <p:cNvPr descr="" id="15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292000" y="1340640"/>
            <a:ext cx="3743280" cy="2839680"/>
          </a:xfrm>
          <a:prstGeom prst="rect">
            <a:avLst/>
          </a:prstGeom>
        </p:spPr>
      </p:pic>
      <p:sp>
        <p:nvSpPr>
          <p:cNvPr id="156" name="CustomShape 3"/>
          <p:cNvSpPr/>
          <p:nvPr/>
        </p:nvSpPr>
        <p:spPr>
          <a:xfrm>
            <a:off x="683640" y="476640"/>
            <a:ext cx="7847640" cy="57708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c00000"/>
                </a:solidFill>
                <a:latin typeface="Times New Roman"/>
              </a:rPr>
              <a:t>МОТИВАЦИЯ К РЕШЕНИЮ ПРОБЛЕМЫ</a:t>
            </a:r>
            <a:endParaRPr/>
          </a:p>
        </p:txBody>
      </p:sp>
    </p:spTree>
  </p:cSld>
  <p:transition spd="slow">
    <p:fade thruBlk="true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251640" y="260640"/>
            <a:ext cx="8136000" cy="155196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Constantia"/>
              </a:rPr>
              <a:t>Цель: </a:t>
            </a:r>
            <a:r>
              <a:rPr lang="ru-RU" sz="3200">
                <a:solidFill>
                  <a:srgbClr val="ffffff"/>
                </a:solidFill>
                <a:latin typeface="Constantia"/>
              </a:rPr>
              <a:t>увековечивание имени В.М.Шаповала не только  в селе Хлеборобном,  но и в Целинском  районе. </a:t>
            </a:r>
            <a:endParaRPr/>
          </a:p>
        </p:txBody>
      </p:sp>
      <p:sp>
        <p:nvSpPr>
          <p:cNvPr id="158" name="CustomShape 2"/>
          <p:cNvSpPr/>
          <p:nvPr/>
        </p:nvSpPr>
        <p:spPr>
          <a:xfrm>
            <a:off x="347760" y="2133000"/>
            <a:ext cx="5537160" cy="577080"/>
          </a:xfrm>
          <a:prstGeom prst="rect">
            <a:avLst/>
          </a:prstGeom>
          <a:noFill/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ru-RU" sz="3200">
                <a:solidFill>
                  <a:srgbClr val="ff0000"/>
                </a:solidFill>
                <a:latin typeface="Times New Roman"/>
              </a:rPr>
              <a:t>Задачи реализации проекта: </a:t>
            </a:r>
            <a:endParaRPr/>
          </a:p>
        </p:txBody>
      </p:sp>
      <p:sp>
        <p:nvSpPr>
          <p:cNvPr id="159" name="CustomShape 3"/>
          <p:cNvSpPr/>
          <p:nvPr/>
        </p:nvSpPr>
        <p:spPr>
          <a:xfrm>
            <a:off x="264240" y="2781000"/>
            <a:ext cx="8878680" cy="350244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1.Расширить  знания  детей об истории родного края.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2. Собрать необходимую информацию о жизни и подвиге героя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3. Возобновить связь с семьёй и друзьями Вячеслава Михайловича</a:t>
            </a:r>
            <a:endParaRPr/>
          </a:p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Times New Roman"/>
              </a:rPr>
              <a:t>4. Обратиться с ходатайством к Администрации с/п с просьбой об установлении мемориальной доски на здании школы.</a:t>
            </a:r>
            <a:endParaRPr/>
          </a:p>
        </p:txBody>
      </p:sp>
    </p:spTree>
  </p:cSld>
  <p:transition spd="slow">
    <p:fade thruBlk="true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57200" y="152280"/>
            <a:ext cx="8228520" cy="121824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pPr>
              <a:lnSpc>
                <a:spcPct val="100000"/>
              </a:lnSpc>
            </a:pPr>
            <a:r>
              <a:rPr b="1" i="1" lang="ru-RU" sz="3600">
                <a:solidFill>
                  <a:srgbClr val="c00000"/>
                </a:solidFill>
                <a:latin typeface="Constantia"/>
              </a:rPr>
              <a:t>Этапы работы над проектом</a:t>
            </a:r>
            <a:endParaRPr/>
          </a:p>
        </p:txBody>
      </p:sp>
      <p:sp>
        <p:nvSpPr>
          <p:cNvPr id="161" name="CustomShape 2"/>
          <p:cNvSpPr/>
          <p:nvPr/>
        </p:nvSpPr>
        <p:spPr>
          <a:xfrm>
            <a:off x="683640" y="1196640"/>
            <a:ext cx="7775640" cy="5451480"/>
          </a:xfrm>
          <a:prstGeom prst="rect">
            <a:avLst/>
          </a:prstGeom>
          <a:noFill/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Constantia"/>
              </a:rPr>
              <a:t> </a:t>
            </a:r>
            <a:r>
              <a:rPr lang="ru-RU" sz="3200">
                <a:solidFill>
                  <a:srgbClr val="ffffff"/>
                </a:solidFill>
                <a:latin typeface="Constantia"/>
              </a:rPr>
              <a:t>1.Организационно-подготовительный  (Определили проблему проекта, поставили цели и задачи, составили  предварительный  план; 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Constantia"/>
              </a:rPr>
              <a:t>2. Поисково-исследовательский ( сбор и изучение необходимой информации). 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Constantia"/>
              </a:rPr>
              <a:t>3. Отчетно-оформительский (составление и изложение проекта). 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Constantia"/>
              </a:rPr>
              <a:t>4. Информационно - презентативный (защита проекта)</a:t>
            </a:r>
            <a:endParaRPr/>
          </a:p>
          <a:p>
            <a:pPr>
              <a:lnSpc>
                <a:spcPct val="100000"/>
              </a:lnSpc>
            </a:pPr>
            <a:r>
              <a:rPr lang="ru-RU" sz="3200">
                <a:solidFill>
                  <a:srgbClr val="ffffff"/>
                </a:solidFill>
                <a:latin typeface="Constantia"/>
              </a:rPr>
              <a:t> </a:t>
            </a:r>
            <a:endParaRPr/>
          </a:p>
        </p:txBody>
      </p:sp>
    </p:spTree>
  </p:cSld>
  <p:transition spd="slow">
    <p:fade thruBlk="true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83640" y="3429000"/>
            <a:ext cx="8228520" cy="114192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r>
              <a:rPr b="1" i="1" lang="ru-RU" sz="5400">
                <a:solidFill>
                  <a:srgbClr val="ff0000"/>
                </a:solidFill>
                <a:latin typeface="Times New Roman"/>
                <a:ea typeface="Calibri"/>
              </a:rPr>
              <a:t>Направления работы над проектом  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</p:txBody>
      </p:sp>
    </p:spTree>
  </p:cSld>
  <p:transition spd="slow">
    <p:fade thruBlk="true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539640" y="764640"/>
            <a:ext cx="8228520" cy="1141920"/>
          </a:xfrm>
          <a:prstGeom prst="rect">
            <a:avLst/>
          </a:prstGeom>
          <a:noFill/>
        </p:spPr>
        <p:txBody>
          <a:bodyPr anchor="b" bIns="45000" lIns="90000" rIns="90000" tIns="45000"/>
          <a:p>
            <a:r>
              <a:rPr b="1" lang="ru-RU" sz="3200">
                <a:solidFill>
                  <a:srgbClr val="ff0000"/>
                </a:solidFill>
                <a:latin typeface="Times New Roman"/>
                <a:ea typeface="Calibri"/>
              </a:rPr>
              <a:t>Информирование учащихся школы о ходе работы над проектом</a:t>
            </a:r>
            <a:r>
              <a:rPr lang="ru-RU" sz="3200">
                <a:solidFill>
                  <a:srgbClr val="ff0000"/>
                </a:solidFill>
                <a:latin typeface="Times New Roman"/>
                <a:ea typeface="Calibri"/>
              </a:rPr>
              <a:t>  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</p:txBody>
      </p:sp>
      <p:pic>
        <p:nvPicPr>
          <p:cNvPr descr="" id="16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1484640"/>
            <a:ext cx="8496000" cy="4823280"/>
          </a:xfrm>
          <a:prstGeom prst="rect">
            <a:avLst/>
          </a:prstGeom>
        </p:spPr>
      </p:pic>
    </p:spTree>
  </p:cSld>
  <p:transition spd="slow">
    <p:fade thruBlk="true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71640" y="404640"/>
            <a:ext cx="7544520" cy="6047640"/>
          </a:xfrm>
          <a:prstGeom prst="rect">
            <a:avLst/>
          </a:prstGeom>
        </p:spPr>
      </p:pic>
    </p:spTree>
  </p:cSld>
  <p:transition spd="slow">
    <p:fade thruBlk="true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