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4" r:id="rId3"/>
    <p:sldId id="312" r:id="rId4"/>
    <p:sldId id="265" r:id="rId5"/>
    <p:sldId id="267" r:id="rId6"/>
    <p:sldId id="268" r:id="rId7"/>
    <p:sldId id="269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7" autoAdjust="0"/>
    <p:restoredTop sz="94660"/>
  </p:normalViewPr>
  <p:slideViewPr>
    <p:cSldViewPr>
      <p:cViewPr varScale="1">
        <p:scale>
          <a:sx n="87" d="100"/>
          <a:sy n="87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9140-7386-4C94-84F8-E2742D648E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1611-2545-4385-A4B5-0F42D7193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«ЧИСТАЯ ВОДА»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Admin\Рабочий стол\ЧИСТАЯ ВОДА\bann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3907109" cy="4707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43702" y="3929066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Исследовательская работа  ученицы                    10 класса МБОУ Задоно – Кагальницкая СОШ </a:t>
            </a:r>
            <a:endParaRPr lang="ru-RU" dirty="0"/>
          </a:p>
          <a:p>
            <a:r>
              <a:rPr lang="ru-RU" dirty="0" smtClean="0"/>
              <a:t>Синюк </a:t>
            </a:r>
            <a:r>
              <a:rPr lang="ru-RU" dirty="0" smtClean="0"/>
              <a:t>Лидии</a:t>
            </a:r>
          </a:p>
          <a:p>
            <a:r>
              <a:rPr lang="ru-RU" dirty="0" smtClean="0"/>
              <a:t>2021г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Рабочий стол\Новая папка\100_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9" y="4693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РЕЗЕРВУАРЫ ОТСТАИВАНИЯ  </a:t>
            </a:r>
            <a:r>
              <a:rPr lang="ru-RU" sz="3600" b="1" dirty="0" smtClean="0">
                <a:solidFill>
                  <a:srgbClr val="FF0000"/>
                </a:solidFill>
              </a:rPr>
              <a:t>ВОДЫ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Рабочий стол\Новая папка\100_3198.JPG"/>
          <p:cNvPicPr>
            <a:picLocks noChangeAspect="1" noChangeArrowheads="1"/>
          </p:cNvPicPr>
          <p:nvPr/>
        </p:nvPicPr>
        <p:blipFill rotWithShape="1">
          <a:blip r:embed="rId2" cstate="print"/>
          <a:srcRect b="13250"/>
          <a:stretch/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594928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ОСВЕТЛИТЕЛЬ-ОТСТОЙНИК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Рабочий стол\Новая папка\100_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0"/>
            <a:ext cx="394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ЗАЛ ФИЛЬТРОВ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Рабочий стол\Новая папка\100_3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927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6329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ИНЖЕКТОР - </a:t>
            </a:r>
            <a:r>
              <a:rPr lang="ru-RU" sz="2800" b="1" dirty="0" smtClean="0">
                <a:solidFill>
                  <a:srgbClr val="C00000"/>
                </a:solidFill>
              </a:rPr>
              <a:t>ВТОРИЧНОЕ ХЛОРИРОВАНИЕ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742086"/>
            <a:ext cx="390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 1 литр воды  2 мг  хлора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Рабочий стол\Новая папка\100_3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5716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РЕЗЕРВУАРЫ-СБОРНИКИ ЧИСТОЙ ВОДЫ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Documents and Settings\Admin\Рабочий стол\Новая папка\МАНЫ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0612"/>
          </a:xfrm>
          <a:prstGeom prst="rect">
            <a:avLst/>
          </a:prstGeom>
          <a:noFill/>
        </p:spPr>
      </p:pic>
      <p:pic>
        <p:nvPicPr>
          <p:cNvPr id="12292" name="Picture 4" descr="C:\Documents and Settings\Admin\Рабочий стол\Новая папка\В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71876"/>
            <a:ext cx="4083365" cy="3521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0" name="Picture 2" descr="C:\Documents and Settings\Admin\Рабочий стол\Новая папка\bann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928794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Admin\Рабочий стол\ЧИСТАЯ ВОДА\banne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00233" cy="2410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039" y="3920178"/>
            <a:ext cx="2571736" cy="2670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CABQEHL9CA17IW5ICAORUQEECAS2J08FCAVJW43FCAJOD9T1CAZHES9XCAB4RUESCA0VB1K7CA806QKRCA5RHCGUCAI03PXRCAJH3V1XCAF4GI2OCAOXN1KMCATD7ARWCAURZKPZCA7XJIFYCATISNMPCAL65XT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935391"/>
            <a:ext cx="2066245" cy="2694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5" y="0"/>
            <a:ext cx="3194655" cy="228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" y="235743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ТАК ПУСТЬ НАС РАДУЕТ ВСЕГДА,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ЧИСТАЯ ВКУСНАЯ ПРОХЛАДНАЯ ВОДА!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i?id=26846719&amp;tov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9025" y="2348880"/>
            <a:ext cx="206893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i?id=3464684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07" y="1553118"/>
            <a:ext cx="1428759" cy="18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67151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>В настоящее время </a:t>
            </a:r>
            <a:r>
              <a:rPr lang="ru-RU" b="1" u="sng" dirty="0">
                <a:solidFill>
                  <a:srgbClr val="C00000"/>
                </a:solidFill>
              </a:rPr>
              <a:t>ВОДЕ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грозит опасность от </a:t>
            </a:r>
            <a:r>
              <a:rPr lang="ru-RU" b="1" u="sng" dirty="0">
                <a:solidFill>
                  <a:schemeClr val="bg1"/>
                </a:solidFill>
              </a:rPr>
              <a:t>человечества</a:t>
            </a:r>
            <a:r>
              <a:rPr lang="ru-RU" b="1" dirty="0">
                <a:solidFill>
                  <a:schemeClr val="bg1"/>
                </a:solidFill>
              </a:rPr>
              <a:t>. В некоторых странах уже испытывают нехватку хорошей пресной воды. Так Германия покупает чистую воду в Швеции, а голландцы - в Норвегии. Эту воду разливают в бутылки и продают как питьевую воду населению - свою пить опасно!</a:t>
            </a:r>
          </a:p>
        </p:txBody>
      </p:sp>
      <p:pic>
        <p:nvPicPr>
          <p:cNvPr id="5" name="Picture 7" descr="i?id=25180755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4584" y="145047"/>
            <a:ext cx="134433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?id=16732131&amp;tov=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9660" y="145071"/>
            <a:ext cx="100011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429000"/>
            <a:ext cx="687625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>Раньше казалось, что в огромном количестве воды Мирового </a:t>
            </a:r>
            <a:r>
              <a:rPr lang="ru-RU" b="1" dirty="0" smtClean="0">
                <a:solidFill>
                  <a:schemeClr val="bg1"/>
                </a:solidFill>
              </a:rPr>
              <a:t>океана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все отходы хозяйственной деятельности человека должны легко раствориться. Однако, это не так. Происходит катастрофическое загрязнение воды нефтью и нефтепродуктами, пестицидами,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</a:rPr>
              <a:t>ртутью</a:t>
            </a:r>
            <a:r>
              <a:rPr lang="ru-RU" b="1" dirty="0">
                <a:solidFill>
                  <a:schemeClr val="bg1"/>
                </a:solidFill>
              </a:rPr>
              <a:t>, радиоактивными веществами. </a:t>
            </a:r>
          </a:p>
        </p:txBody>
      </p:sp>
      <p:pic>
        <p:nvPicPr>
          <p:cNvPr id="8" name="Picture 7" descr="i?id=85329314&amp;tov=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486" y="4943136"/>
            <a:ext cx="267888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i?id=97153410&amp;tov=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3214" y="4907417"/>
            <a:ext cx="271464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i?id=147504832&amp;tov=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56800" y="1553118"/>
            <a:ext cx="1785950" cy="187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28"/>
            <a:ext cx="61195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КАКОЙ ВОДОЙ ПОЛЬЗУЮТСЯ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ЖИТЕЛИ СТАНИЦЫ?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1435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Донская вода сейчас не отвечает нормам по многим </a:t>
            </a:r>
            <a:r>
              <a:rPr lang="ru-RU" sz="3600" b="1" dirty="0" smtClean="0"/>
              <a:t>показателям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ЗАГРЯЗНЕНИЕ РЕКИ ДОН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0"/>
            <a:ext cx="9144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Происходит в результате сброса в реку химических соединений, образующихся в процессах производства товаров и их потребления. </a:t>
            </a:r>
          </a:p>
        </p:txBody>
      </p:sp>
      <p:pic>
        <p:nvPicPr>
          <p:cNvPr id="4" name="Picture 0" descr="ра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182" y="2348880"/>
            <a:ext cx="3247917" cy="2437442"/>
          </a:xfrm>
          <a:prstGeom prst="rect">
            <a:avLst/>
          </a:prstGeom>
          <a:noFill/>
        </p:spPr>
      </p:pic>
      <p:pic>
        <p:nvPicPr>
          <p:cNvPr id="5" name="Picture 0" descr="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43834" y="1429252"/>
            <a:ext cx="1257042" cy="15001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22100" y="2071679"/>
            <a:ext cx="4121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Часть загрязнителей поступает из </a:t>
            </a:r>
            <a:r>
              <a:rPr lang="ru-RU" sz="2800" b="1" dirty="0" smtClean="0">
                <a:solidFill>
                  <a:schemeClr val="bg1"/>
                </a:solidFill>
              </a:rPr>
              <a:t>атмосферы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8" descr="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21771" y="3140968"/>
            <a:ext cx="4679105" cy="35121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714883"/>
            <a:ext cx="514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Радиоактивное загрязнение и загрязнение </a:t>
            </a:r>
            <a:r>
              <a:rPr lang="ru-RU" sz="2400" dirty="0" smtClean="0">
                <a:solidFill>
                  <a:schemeClr val="bg1"/>
                </a:solidFill>
              </a:rPr>
              <a:t>теплом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Picture 5" descr="п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7584" y="5496406"/>
            <a:ext cx="1815590" cy="136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00265" y="4397700"/>
            <a:ext cx="3428925" cy="23488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928670"/>
            <a:ext cx="8532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Ежегодные сбросы г.Ростова в реку Дон оцениваются примерно в 2.000 тонн азота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и 200 тонн фосфора.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Загрязнение реки Дон</a:t>
            </a:r>
            <a:endParaRPr lang="ru-RU" sz="5400" dirty="0"/>
          </a:p>
        </p:txBody>
      </p:sp>
      <p:pic>
        <p:nvPicPr>
          <p:cNvPr id="4" name="Picture 0" descr="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16314" y="3501008"/>
            <a:ext cx="2399302" cy="2348880"/>
          </a:xfrm>
          <a:prstGeom prst="rect">
            <a:avLst/>
          </a:prstGeom>
          <a:noFill/>
        </p:spPr>
      </p:pic>
      <p:pic>
        <p:nvPicPr>
          <p:cNvPr id="5" name="Picture 4" descr="zagreznenie-vo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569" y="3573016"/>
            <a:ext cx="2751572" cy="2348880"/>
          </a:xfrm>
          <a:prstGeom prst="rect">
            <a:avLst/>
          </a:prstGeom>
          <a:noFill/>
        </p:spPr>
      </p:pic>
      <p:pic>
        <p:nvPicPr>
          <p:cNvPr id="7" name="Picture 1024" descr="кег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00364" y="2143116"/>
            <a:ext cx="342902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Загрязнение реки Дон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00108"/>
            <a:ext cx="8892480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В нижнем течении Дона</a:t>
            </a:r>
            <a:r>
              <a:rPr lang="ru-RU" sz="2400" dirty="0" smtClean="0">
                <a:solidFill>
                  <a:schemeClr val="bg1"/>
                </a:solidFill>
              </a:rPr>
              <a:t> отмечалось высокое среднегодовое содержание в воде нефтепродуктов, тяжелых металлов и пестицидов.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Наиболее загрязненными водоемами</a:t>
            </a:r>
            <a:r>
              <a:rPr lang="ru-RU" sz="2400" dirty="0" smtClean="0">
                <a:solidFill>
                  <a:schemeClr val="bg1"/>
                </a:solidFill>
              </a:rPr>
              <a:t> бассейна Нижнего Дона являются реки </a:t>
            </a:r>
            <a:r>
              <a:rPr lang="ru-RU" sz="2400" dirty="0" err="1" smtClean="0">
                <a:solidFill>
                  <a:schemeClr val="bg1"/>
                </a:solidFill>
              </a:rPr>
              <a:t>Темерник</a:t>
            </a:r>
            <a:r>
              <a:rPr lang="ru-RU" sz="2400" dirty="0" smtClean="0">
                <a:solidFill>
                  <a:schemeClr val="bg1"/>
                </a:solidFill>
              </a:rPr>
              <a:t>, Северский Донец, Сал, </a:t>
            </a:r>
            <a:r>
              <a:rPr lang="ru-RU" sz="2400" dirty="0" err="1" smtClean="0">
                <a:solidFill>
                  <a:schemeClr val="bg1"/>
                </a:solidFill>
              </a:rPr>
              <a:t>Маныч</a:t>
            </a:r>
            <a:r>
              <a:rPr lang="ru-RU" sz="2400" dirty="0" smtClean="0">
                <a:solidFill>
                  <a:schemeClr val="bg1"/>
                </a:solidFill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</a:rPr>
              <a:t>Усть-Манычское</a:t>
            </a:r>
            <a:r>
              <a:rPr lang="ru-RU" sz="2400" dirty="0" smtClean="0">
                <a:solidFill>
                  <a:schemeClr val="bg1"/>
                </a:solidFill>
              </a:rPr>
              <a:t> водохранилище. </a:t>
            </a:r>
          </a:p>
        </p:txBody>
      </p:sp>
      <p:pic>
        <p:nvPicPr>
          <p:cNvPr id="5" name="Picture 4" descr="х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00760" y="3143248"/>
            <a:ext cx="3143240" cy="3714752"/>
          </a:xfrm>
          <a:prstGeom prst="rect">
            <a:avLst/>
          </a:prstGeom>
          <a:noFill/>
        </p:spPr>
      </p:pic>
      <p:pic>
        <p:nvPicPr>
          <p:cNvPr id="7" name="Picture 1024" descr="кег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143249"/>
            <a:ext cx="321467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85794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Вода Цимлянского водохранилища на участке от г. </a:t>
            </a:r>
            <a:r>
              <a:rPr lang="ru-RU" sz="2800" dirty="0" err="1" smtClean="0">
                <a:solidFill>
                  <a:schemeClr val="bg1"/>
                </a:solidFill>
              </a:rPr>
              <a:t>Калач-на-Дону</a:t>
            </a:r>
            <a:r>
              <a:rPr lang="ru-RU" sz="2800" dirty="0" smtClean="0">
                <a:solidFill>
                  <a:schemeClr val="bg1"/>
                </a:solidFill>
              </a:rPr>
              <a:t> до плотины </a:t>
            </a:r>
            <a:r>
              <a:rPr lang="ru-RU" sz="2800" dirty="0" err="1" smtClean="0">
                <a:solidFill>
                  <a:schemeClr val="bg1"/>
                </a:solidFill>
              </a:rPr>
              <a:t>Цимлянской</a:t>
            </a:r>
            <a:r>
              <a:rPr lang="ru-RU" sz="2800" dirty="0" smtClean="0">
                <a:solidFill>
                  <a:schemeClr val="bg1"/>
                </a:solidFill>
              </a:rPr>
              <a:t> ГЭС характеризуется как «загрязненная»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0"/>
            <a:ext cx="7929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Загрязнение реки Дон</a:t>
            </a:r>
            <a:endParaRPr lang="ru-RU" sz="5400" dirty="0"/>
          </a:p>
        </p:txBody>
      </p:sp>
      <p:pic>
        <p:nvPicPr>
          <p:cNvPr id="5" name="Picture 4" descr="р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3888" y="2190059"/>
            <a:ext cx="5374503" cy="4509120"/>
          </a:xfrm>
          <a:prstGeom prst="rect">
            <a:avLst/>
          </a:prstGeom>
          <a:noFill/>
        </p:spPr>
      </p:pic>
      <p:pic>
        <p:nvPicPr>
          <p:cNvPr id="6" name="Picture 12" descr="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04" y="2174981"/>
            <a:ext cx="3347666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Рабочий стол\Новая папка\100_3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ДУБЕНЦОВСКАЯ ВОДООЧИСТНАЯ СТАНЦИЯ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5661248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На берегу или неподалеку от поверхностного источника располагается водоприемное сооружение, откуда вода поднимается  насосной станцией первого подъема до уровня очистных сооружений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Рабочий стол\Новая папка\100_3206.JPG"/>
          <p:cNvPicPr>
            <a:picLocks noChangeAspect="1" noChangeArrowheads="1"/>
          </p:cNvPicPr>
          <p:nvPr/>
        </p:nvPicPr>
        <p:blipFill>
          <a:blip r:embed="rId2" cstate="print"/>
          <a:srcRect l="17585"/>
          <a:stretch>
            <a:fillRect/>
          </a:stretch>
        </p:blipFill>
        <p:spPr bwMode="auto">
          <a:xfrm>
            <a:off x="142938" y="559115"/>
            <a:ext cx="5402172" cy="5608989"/>
          </a:xfrm>
          <a:prstGeom prst="rect">
            <a:avLst/>
          </a:prstGeom>
          <a:noFill/>
        </p:spPr>
      </p:pic>
      <p:pic>
        <p:nvPicPr>
          <p:cNvPr id="70659" name="Picture 3" descr="C:\Рабочий стол\Новая папка\100_3183.JPG"/>
          <p:cNvPicPr>
            <a:picLocks noChangeAspect="1" noChangeArrowheads="1"/>
          </p:cNvPicPr>
          <p:nvPr/>
        </p:nvPicPr>
        <p:blipFill>
          <a:blip r:embed="rId3" cstate="print"/>
          <a:srcRect l="12500" r="30312"/>
          <a:stretch>
            <a:fillRect/>
          </a:stretch>
        </p:blipFill>
        <p:spPr bwMode="auto">
          <a:xfrm>
            <a:off x="5436096" y="21668"/>
            <a:ext cx="450056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216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СМЕСИТЕЛЬ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061111"/>
            <a:ext cx="587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ПЕРВИЧНОЕ ХЛОРИРОВАНИЕ (УНИЖТОЖАЕТСЯ 20% МИКРОБОВ)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303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ПК-3</cp:lastModifiedBy>
  <cp:revision>73</cp:revision>
  <dcterms:created xsi:type="dcterms:W3CDTF">2010-12-19T11:55:43Z</dcterms:created>
  <dcterms:modified xsi:type="dcterms:W3CDTF">2021-02-02T05:21:46Z</dcterms:modified>
</cp:coreProperties>
</file>