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1" r:id="rId3"/>
    <p:sldId id="256" r:id="rId4"/>
    <p:sldId id="282" r:id="rId5"/>
    <p:sldId id="280" r:id="rId6"/>
    <p:sldId id="283" r:id="rId7"/>
    <p:sldId id="284" r:id="rId8"/>
    <p:sldId id="288" r:id="rId9"/>
    <p:sldId id="289" r:id="rId10"/>
    <p:sldId id="285" r:id="rId11"/>
    <p:sldId id="286" r:id="rId12"/>
    <p:sldId id="290" r:id="rId13"/>
    <p:sldId id="287" r:id="rId14"/>
    <p:sldId id="291" r:id="rId15"/>
    <p:sldId id="292" r:id="rId16"/>
    <p:sldId id="293" r:id="rId17"/>
    <p:sldId id="294" r:id="rId18"/>
    <p:sldId id="295" r:id="rId19"/>
    <p:sldId id="257" r:id="rId20"/>
    <p:sldId id="298" r:id="rId21"/>
    <p:sldId id="297" r:id="rId22"/>
    <p:sldId id="296" r:id="rId23"/>
    <p:sldId id="305" r:id="rId24"/>
    <p:sldId id="301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596" autoAdjust="0"/>
  </p:normalViewPr>
  <p:slideViewPr>
    <p:cSldViewPr>
      <p:cViewPr>
        <p:scale>
          <a:sx n="95" d="100"/>
          <a:sy n="9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735C9A9F-5D73-4153-B894-953E060C8D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967E6DC1-4B92-43AB-862D-4987BB4E2D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xmlns="" id="{DCA4A44A-2221-46D1-85E1-AB4CDC30BC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9A6E01A6-D515-4891-A36B-678B798700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2898F81E-DA3A-4085-8205-BBEC128ABF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D08E14E8-FB02-49EB-98EC-3C41F597C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05C8EE-4D97-44A8-A56C-609821315A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391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CAAE5D9-CBF4-49AB-AFC1-BD833C10B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A16A6-FB59-4454-80A4-B8203EABF9DE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FD5D1274-ED07-4D27-BEE9-BA005C9AC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9AFF12B5-7348-45F4-98A9-31C72753D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E4959A-806F-405A-8E5E-FF456C055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284D0-E2CD-4239-AB04-FC590497350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5071B5D9-7270-4A0C-A53C-355581AF0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FF900419-E4E7-4AAE-BF9C-CBA5321B0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8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E4959A-806F-405A-8E5E-FF456C055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284D0-E2CD-4239-AB04-FC590497350D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5071B5D9-7270-4A0C-A53C-355581AF0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FF900419-E4E7-4AAE-BF9C-CBA5321B0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74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CAF041-831D-4292-85DF-9FE78AF93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ADFB-D958-487A-BD5E-D1E76A560086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53A81624-5E7D-4857-888C-EC118AAB8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45FF7813-8542-4027-BDD4-216193B7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E4959A-806F-405A-8E5E-FF456C055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284D0-E2CD-4239-AB04-FC590497350D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5071B5D9-7270-4A0C-A53C-355581AF0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FF900419-E4E7-4AAE-BF9C-CBA5321B0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11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CAF041-831D-4292-85DF-9FE78AF93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ADFB-D958-487A-BD5E-D1E76A560086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53A81624-5E7D-4857-888C-EC118AAB8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45FF7813-8542-4027-BDD4-216193B7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75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CAF041-831D-4292-85DF-9FE78AF93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ADFB-D958-487A-BD5E-D1E76A560086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53A81624-5E7D-4857-888C-EC118AAB8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45FF7813-8542-4027-BDD4-216193B7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2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CAF041-831D-4292-85DF-9FE78AF93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ADFB-D958-487A-BD5E-D1E76A560086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53A81624-5E7D-4857-888C-EC118AAB8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45FF7813-8542-4027-BDD4-216193B7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86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CAF041-831D-4292-85DF-9FE78AF93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ADFB-D958-487A-BD5E-D1E76A560086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53A81624-5E7D-4857-888C-EC118AAB8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45FF7813-8542-4027-BDD4-216193B7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001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CAF041-831D-4292-85DF-9FE78AF93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ADFB-D958-487A-BD5E-D1E76A560086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53A81624-5E7D-4857-888C-EC118AAB8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45FF7813-8542-4027-BDD4-216193B7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8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35FB7464-D3E3-472B-9E3A-BF90828798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D9D05B0-97E5-444F-B595-F6418DFA2A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066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113F7-F079-4317-AEB5-AE320CB8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FB7EA3-923F-4850-8F3A-845C7BDEB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847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42BED8-DE89-4EA9-A08E-7C21741B3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371600"/>
            <a:ext cx="182880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A47D66-3E01-41C0-AFC8-EA0F4F0F2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371600"/>
            <a:ext cx="53340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233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8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0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8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5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8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46707-0187-4277-BA18-D72604F4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182904-F448-418E-BF24-49EAC0E1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697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4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7D08B-5493-4AC4-BD4D-BA1E8DA2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1614E3-D649-4F9E-AA28-FE9DD8E2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38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BD11B-81AF-450F-81C9-68386C26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8015A2-402A-47A7-84D8-41DF1E3D7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F9BB34-CD60-4959-90F3-5A5CD5DF9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292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03BA52-7947-4C0B-A890-0147C5CF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1F2658-D61F-43FD-AE84-2DE1FDBD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CF08E9-D95B-4FD5-9E84-AE09D659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100FB3-D36B-48E7-BCCE-D43ED7059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7E0822-72EB-40CE-AE22-02F2B1004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506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C7657-96C1-42CA-8544-2855C42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36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3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CCEF0-0ADB-44BA-B57C-43399E1F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D967C9-8F89-4189-8728-18426123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89150-3960-4B77-834C-5BEBA9D83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173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E096C-A311-4996-9CBE-924C4312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3DF4CD-A4B8-4964-907A-019774693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2A457C-D273-48EE-8C87-3D355FD18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669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6F8A570-A3BE-44AA-9593-B01FFBD11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371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EE7CF75-4F2E-4247-8231-04E01CCA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33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A87E-D327-4CE4-AB50-078788C82CB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5616-5BB2-4499-9B9E-A1AFF799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4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6%D0%B8%D0%B0%D0%BB%D1%8C%D0%BD%D0%B0%D1%8F_%D0%B8%D0%BD%D0%B6%D0%B5%D0%BD%D0%B5%D1%80%D0%B8%D1%8F" TargetMode="External"/><Relationship Id="rId2" Type="http://schemas.openxmlformats.org/officeDocument/2006/relationships/hyperlink" Target="https://ru.wikipedia.org/wiki/%D0%A4%D0%B8%D1%88%D0%B8%D0%BD%D0%B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ru.wikipedia.org/wiki/%D0%9F%D0%BB%D0%B0%D1%82%D1%91%D0%B6%D0%BD%D0%B0%D1%8F_%D0%BA%D0%B0%D1%80%D1%82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143" y="1411712"/>
            <a:ext cx="7772400" cy="12502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851819"/>
            <a:ext cx="7421959" cy="789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разработка урока 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безопасность личных финансов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https://im2-tub-ru.yandex.net/i?id=baf7a3ba28f19936990a065991f7f65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75" y="4121012"/>
            <a:ext cx="520012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Целевая аудитория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обучающиеся 7-9 классов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DC7270-86A9-4D2B-BF96-D10AEAC28C06}"/>
              </a:ext>
            </a:extLst>
          </p:cNvPr>
          <p:cNvSpPr txBox="1"/>
          <p:nvPr/>
        </p:nvSpPr>
        <p:spPr>
          <a:xfrm>
            <a:off x="4400316" y="6021288"/>
            <a:ext cx="34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0798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323528" y="116632"/>
            <a:ext cx="7128792" cy="10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платёжная карта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920786-2AC7-413B-BF17-E47D921F7AC5}"/>
              </a:ext>
            </a:extLst>
          </p:cNvPr>
          <p:cNvSpPr txBox="1"/>
          <p:nvPr/>
        </p:nvSpPr>
        <p:spPr>
          <a:xfrm>
            <a:off x="2123728" y="1214075"/>
            <a:ext cx="443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CC7BB3-D223-47C8-B269-A3ABC693B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2092649"/>
            <a:ext cx="6912769" cy="272935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481557-11AD-4F14-8EFD-4006784DA9FC}"/>
              </a:ext>
            </a:extLst>
          </p:cNvPr>
          <p:cNvSpPr txBox="1"/>
          <p:nvPr/>
        </p:nvSpPr>
        <p:spPr>
          <a:xfrm>
            <a:off x="323528" y="5085184"/>
            <a:ext cx="8098502" cy="12003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Удобство, безопасность, широкая география платежей, пополнение счёта в случае необходимости, финансовый контроль, гигиена, скидки и бонусы</a:t>
            </a:r>
          </a:p>
        </p:txBody>
      </p:sp>
    </p:spTree>
    <p:extLst>
      <p:ext uri="{BB962C8B-B14F-4D97-AF65-F5344CB8AC3E}">
        <p14:creationId xmlns:p14="http://schemas.microsoft.com/office/powerpoint/2010/main" val="23372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323528" y="116632"/>
            <a:ext cx="7128792" cy="10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платёжная карта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920786-2AC7-413B-BF17-E47D921F7AC5}"/>
              </a:ext>
            </a:extLst>
          </p:cNvPr>
          <p:cNvSpPr txBox="1"/>
          <p:nvPr/>
        </p:nvSpPr>
        <p:spPr>
          <a:xfrm>
            <a:off x="863588" y="183675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реквизит карты имеет значение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957B4E-1DD0-4D76-952A-471A12F88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171" y="2708920"/>
            <a:ext cx="3833658" cy="3833658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DC4C2299-AE49-4959-ADE6-281C22609932}"/>
              </a:ext>
            </a:extLst>
          </p:cNvPr>
          <p:cNvCxnSpPr/>
          <p:nvPr/>
        </p:nvCxnSpPr>
        <p:spPr bwMode="auto">
          <a:xfrm>
            <a:off x="5652120" y="3861048"/>
            <a:ext cx="1152128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B9E4A3-310C-42E5-8CFD-8B2DF5D4C8DE}"/>
              </a:ext>
            </a:extLst>
          </p:cNvPr>
          <p:cNvSpPr txBox="1"/>
          <p:nvPr/>
        </p:nvSpPr>
        <p:spPr>
          <a:xfrm>
            <a:off x="6657828" y="3630215"/>
            <a:ext cx="1557887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5DC03A8-CF2A-4897-A497-FACA99164977}"/>
              </a:ext>
            </a:extLst>
          </p:cNvPr>
          <p:cNvCxnSpPr/>
          <p:nvPr/>
        </p:nvCxnSpPr>
        <p:spPr bwMode="auto">
          <a:xfrm>
            <a:off x="2483768" y="3573016"/>
            <a:ext cx="1152128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EE7B90-1611-41D7-BE64-65195EC30223}"/>
              </a:ext>
            </a:extLst>
          </p:cNvPr>
          <p:cNvSpPr txBox="1"/>
          <p:nvPr/>
        </p:nvSpPr>
        <p:spPr>
          <a:xfrm>
            <a:off x="1547664" y="3342183"/>
            <a:ext cx="1021805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чип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C7D7F667-D551-4B8C-B9BA-73E69DAC801E}"/>
              </a:ext>
            </a:extLst>
          </p:cNvPr>
          <p:cNvCxnSpPr/>
          <p:nvPr/>
        </p:nvCxnSpPr>
        <p:spPr bwMode="auto">
          <a:xfrm flipV="1">
            <a:off x="2339752" y="4365104"/>
            <a:ext cx="1152128" cy="28803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C35A9C-429B-4DD3-B615-FB7152EF6B7A}"/>
              </a:ext>
            </a:extLst>
          </p:cNvPr>
          <p:cNvSpPr txBox="1"/>
          <p:nvPr/>
        </p:nvSpPr>
        <p:spPr>
          <a:xfrm>
            <a:off x="395536" y="4392132"/>
            <a:ext cx="2173933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держателя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3B4DE412-8E42-4004-BFD8-373A2DF7C63A}"/>
              </a:ext>
            </a:extLst>
          </p:cNvPr>
          <p:cNvCxnSpPr/>
          <p:nvPr/>
        </p:nvCxnSpPr>
        <p:spPr bwMode="auto">
          <a:xfrm>
            <a:off x="2339752" y="4077072"/>
            <a:ext cx="1872208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FD4A2B-7544-4350-AF53-A55BFF635BB6}"/>
              </a:ext>
            </a:extLst>
          </p:cNvPr>
          <p:cNvSpPr txBox="1"/>
          <p:nvPr/>
        </p:nvSpPr>
        <p:spPr>
          <a:xfrm>
            <a:off x="467545" y="3851757"/>
            <a:ext cx="203807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действия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9F4F5195-ED2E-4645-9C9D-11587146302E}"/>
              </a:ext>
            </a:extLst>
          </p:cNvPr>
          <p:cNvCxnSpPr/>
          <p:nvPr/>
        </p:nvCxnSpPr>
        <p:spPr bwMode="auto">
          <a:xfrm>
            <a:off x="5505700" y="3212976"/>
            <a:ext cx="1298548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072828-8A7E-49C5-BF79-0A1ADD6F93F5}"/>
              </a:ext>
            </a:extLst>
          </p:cNvPr>
          <p:cNvSpPr txBox="1"/>
          <p:nvPr/>
        </p:nvSpPr>
        <p:spPr>
          <a:xfrm>
            <a:off x="6634822" y="2988880"/>
            <a:ext cx="204163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банка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9720B8F6-31DA-4F80-A8BC-919AAA0C93B3}"/>
              </a:ext>
            </a:extLst>
          </p:cNvPr>
          <p:cNvCxnSpPr/>
          <p:nvPr/>
        </p:nvCxnSpPr>
        <p:spPr bwMode="auto">
          <a:xfrm>
            <a:off x="5336701" y="4365104"/>
            <a:ext cx="1467547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D5F506-8C07-4D05-9B3C-7B026253FA17}"/>
              </a:ext>
            </a:extLst>
          </p:cNvPr>
          <p:cNvSpPr txBox="1"/>
          <p:nvPr/>
        </p:nvSpPr>
        <p:spPr>
          <a:xfrm>
            <a:off x="6629166" y="4185953"/>
            <a:ext cx="1557887" cy="92333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 платёжной системы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D78323A-D398-4DE1-B1ED-7D693DF6385D}"/>
              </a:ext>
            </a:extLst>
          </p:cNvPr>
          <p:cNvCxnSpPr/>
          <p:nvPr/>
        </p:nvCxnSpPr>
        <p:spPr bwMode="auto">
          <a:xfrm>
            <a:off x="2339752" y="5445224"/>
            <a:ext cx="1296144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A68BD8-C57A-47BD-9500-77D17E31FD88}"/>
              </a:ext>
            </a:extLst>
          </p:cNvPr>
          <p:cNvSpPr txBox="1"/>
          <p:nvPr/>
        </p:nvSpPr>
        <p:spPr>
          <a:xfrm>
            <a:off x="394053" y="5207239"/>
            <a:ext cx="2173933" cy="92333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для подписи держателя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79B1CC58-03B2-4E5D-A1E4-409EC3B81486}"/>
              </a:ext>
            </a:extLst>
          </p:cNvPr>
          <p:cNvCxnSpPr/>
          <p:nvPr/>
        </p:nvCxnSpPr>
        <p:spPr bwMode="auto">
          <a:xfrm>
            <a:off x="4572000" y="5455964"/>
            <a:ext cx="2232248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C55B34-1FBD-4296-B503-68CF20D7B53F}"/>
              </a:ext>
            </a:extLst>
          </p:cNvPr>
          <p:cNvSpPr txBox="1"/>
          <p:nvPr/>
        </p:nvSpPr>
        <p:spPr>
          <a:xfrm>
            <a:off x="6629166" y="5257688"/>
            <a:ext cx="226331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CVC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/CVV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/CID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3DD4B15B-3CAE-404D-8A8E-7413AC9CC868}"/>
              </a:ext>
            </a:extLst>
          </p:cNvPr>
          <p:cNvCxnSpPr/>
          <p:nvPr/>
        </p:nvCxnSpPr>
        <p:spPr bwMode="auto">
          <a:xfrm>
            <a:off x="5190281" y="5949280"/>
            <a:ext cx="1613967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6CA745-3945-4EB9-B5F3-C6FE1AE25766}"/>
              </a:ext>
            </a:extLst>
          </p:cNvPr>
          <p:cNvSpPr txBox="1"/>
          <p:nvPr/>
        </p:nvSpPr>
        <p:spPr>
          <a:xfrm>
            <a:off x="6629166" y="5789035"/>
            <a:ext cx="2263314" cy="5847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предупреждения, реквизиты банка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BB2C5D8-B7DD-49FA-A293-8886AA6E289E}"/>
              </a:ext>
            </a:extLst>
          </p:cNvPr>
          <p:cNvSpPr/>
          <p:nvPr/>
        </p:nvSpPr>
        <p:spPr>
          <a:xfrm>
            <a:off x="1419166" y="1319016"/>
            <a:ext cx="679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базовых понятий. Диалог, индивидуальная работа</a:t>
            </a:r>
            <a:endParaRPr lang="ru-RU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79512" y="44624"/>
            <a:ext cx="7772400" cy="13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 как охотится за реквизитами карт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50F319-561B-447D-A8C2-18A2E09307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56989"/>
            <a:ext cx="3528392" cy="2005520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9BBFEF-FD5B-4E85-A0A4-A396D6B230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509120"/>
            <a:ext cx="3642096" cy="194387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A6F0EC-01FE-407E-ADAD-8739FDF71BFF}"/>
              </a:ext>
            </a:extLst>
          </p:cNvPr>
          <p:cNvSpPr txBox="1"/>
          <p:nvPr/>
        </p:nvSpPr>
        <p:spPr>
          <a:xfrm>
            <a:off x="4211960" y="16919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Мошенникам нужны: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B147AC-8B77-4ED8-9664-DDDA3C17B0A4}"/>
              </a:ext>
            </a:extLst>
          </p:cNvPr>
          <p:cNvSpPr txBox="1"/>
          <p:nvPr/>
        </p:nvSpPr>
        <p:spPr>
          <a:xfrm>
            <a:off x="5292080" y="2296515"/>
            <a:ext cx="302433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Коды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CVC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/CVV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/CID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E65558-75B6-4057-A887-5AF0F195932C}"/>
              </a:ext>
            </a:extLst>
          </p:cNvPr>
          <p:cNvSpPr txBox="1"/>
          <p:nvPr/>
        </p:nvSpPr>
        <p:spPr>
          <a:xfrm>
            <a:off x="4355976" y="3057156"/>
            <a:ext cx="346323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Имя, фамилия  держателя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15C3C9-8247-4087-B82A-6F23FF2ADB77}"/>
              </a:ext>
            </a:extLst>
          </p:cNvPr>
          <p:cNvSpPr txBox="1"/>
          <p:nvPr/>
        </p:nvSpPr>
        <p:spPr>
          <a:xfrm>
            <a:off x="3851920" y="3748479"/>
            <a:ext cx="346323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карты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25905-5E24-4FEF-AC82-40BAD878DC0D}"/>
              </a:ext>
            </a:extLst>
          </p:cNvPr>
          <p:cNvSpPr txBox="1"/>
          <p:nvPr/>
        </p:nvSpPr>
        <p:spPr>
          <a:xfrm>
            <a:off x="2699792" y="4353020"/>
            <a:ext cx="346323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ПИН-код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0FD175-198B-43DA-98F8-C95912D3DB55}"/>
              </a:ext>
            </a:extLst>
          </p:cNvPr>
          <p:cNvSpPr txBox="1"/>
          <p:nvPr/>
        </p:nvSpPr>
        <p:spPr>
          <a:xfrm>
            <a:off x="1828849" y="5049894"/>
            <a:ext cx="346323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действия карты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E204B-9284-4313-AB9E-EC57B5B6D966}"/>
              </a:ext>
            </a:extLst>
          </p:cNvPr>
          <p:cNvSpPr txBox="1"/>
          <p:nvPr/>
        </p:nvSpPr>
        <p:spPr>
          <a:xfrm>
            <a:off x="2120304" y="5949526"/>
            <a:ext cx="346323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Сеансовый ключ</a:t>
            </a:r>
          </a:p>
        </p:txBody>
      </p:sp>
    </p:spTree>
    <p:extLst>
      <p:ext uri="{BB962C8B-B14F-4D97-AF65-F5344CB8AC3E}">
        <p14:creationId xmlns:p14="http://schemas.microsoft.com/office/powerpoint/2010/main" val="330919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2339752" y="223241"/>
            <a:ext cx="2736304" cy="8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Вишинг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0B56DB-E918-45FE-AE25-340E028DA126}"/>
              </a:ext>
            </a:extLst>
          </p:cNvPr>
          <p:cNvSpPr/>
          <p:nvPr/>
        </p:nvSpPr>
        <p:spPr>
          <a:xfrm>
            <a:off x="3491880" y="1556792"/>
            <a:ext cx="4749127" cy="224676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000000"/>
                </a:solidFill>
              </a:rPr>
              <a:t>Вишинг</a:t>
            </a:r>
            <a:r>
              <a:rPr lang="ru-RU" sz="1400" dirty="0">
                <a:solidFill>
                  <a:srgbClr val="000000"/>
                </a:solidFill>
              </a:rPr>
              <a:t> (английское </a:t>
            </a:r>
            <a:r>
              <a:rPr lang="ru-RU" sz="1400" i="1" dirty="0" err="1">
                <a:solidFill>
                  <a:srgbClr val="000000"/>
                </a:solidFill>
              </a:rPr>
              <a:t>vishing</a:t>
            </a:r>
            <a:r>
              <a:rPr lang="ru-RU" sz="1400" dirty="0">
                <a:solidFill>
                  <a:srgbClr val="000000"/>
                </a:solidFill>
              </a:rPr>
              <a:t>, от </a:t>
            </a:r>
            <a:r>
              <a:rPr lang="ru-RU" sz="1400" dirty="0" err="1">
                <a:solidFill>
                  <a:srgbClr val="000000"/>
                </a:solidFill>
              </a:rPr>
              <a:t>Voice</a:t>
            </a:r>
            <a:r>
              <a:rPr lang="ru-RU" sz="1400" dirty="0">
                <a:solidFill>
                  <a:srgbClr val="000000"/>
                </a:solidFill>
              </a:rPr>
              <a:t> </a:t>
            </a:r>
            <a:r>
              <a:rPr lang="ru-RU" sz="1400" dirty="0" err="1">
                <a:solidFill>
                  <a:srgbClr val="000000"/>
                </a:solidFill>
                <a:hlinkClick r:id="rId2" tooltip="Фишин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phishing</a:t>
            </a:r>
            <a:r>
              <a:rPr lang="ru-RU" sz="1400" dirty="0">
                <a:solidFill>
                  <a:srgbClr val="000000"/>
                </a:solidFill>
              </a:rPr>
              <a:t>) — один из методов мошенничества с использованием </a:t>
            </a:r>
            <a:r>
              <a:rPr lang="ru-RU" sz="1400" dirty="0">
                <a:solidFill>
                  <a:srgbClr val="000000"/>
                </a:solidFill>
                <a:hlinkClick r:id="rId3" tooltip="Социальная инженер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социальной инженерии</a:t>
            </a:r>
            <a:r>
              <a:rPr lang="ru-RU" sz="1400" dirty="0">
                <a:solidFill>
                  <a:srgbClr val="000000"/>
                </a:solidFill>
              </a:rPr>
              <a:t>, который заключается в том, что злоумышленники, используя телефонную коммуникацию и играя определённую роль (сотрудника банка, покупателя), под разными предлогами выманивают у держателя платёжной карты конфиденциальную информацию или стимулируют к совершению определённых действий со своим карточным счётом, </a:t>
            </a:r>
            <a:r>
              <a:rPr lang="ru-RU" sz="14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платёжной картой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713C92-DADF-4386-9A4A-EFDF232C5E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49078"/>
            <a:ext cx="2721847" cy="1365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F53E41-9200-4DAF-AEDE-A80F2CD2D265}"/>
              </a:ext>
            </a:extLst>
          </p:cNvPr>
          <p:cNvSpPr txBox="1"/>
          <p:nvPr/>
        </p:nvSpPr>
        <p:spPr>
          <a:xfrm>
            <a:off x="393990" y="32943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признаки: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B0C944-AC53-4B5F-B005-28E9BDE36B32}"/>
              </a:ext>
            </a:extLst>
          </p:cNvPr>
          <p:cNvSpPr txBox="1"/>
          <p:nvPr/>
        </p:nvSpPr>
        <p:spPr>
          <a:xfrm>
            <a:off x="393991" y="3933056"/>
            <a:ext cx="302433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Звонок в неудобное время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97CF56-BA82-45C7-95F2-88B591B73FB1}"/>
              </a:ext>
            </a:extLst>
          </p:cNvPr>
          <p:cNvSpPr txBox="1"/>
          <p:nvPr/>
        </p:nvSpPr>
        <p:spPr>
          <a:xfrm>
            <a:off x="3131840" y="4633448"/>
            <a:ext cx="527920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вводят в состояние эмоционального шока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653AE3-5B60-4852-AF54-7909310A1338}"/>
              </a:ext>
            </a:extLst>
          </p:cNvPr>
          <p:cNvSpPr txBox="1"/>
          <p:nvPr/>
        </p:nvSpPr>
        <p:spPr>
          <a:xfrm>
            <a:off x="393990" y="5252340"/>
            <a:ext cx="5690177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Пытаются узнать личные данные, реквизиты карты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9F92D6-24BD-4EAC-92E3-32935BDC083C}"/>
              </a:ext>
            </a:extLst>
          </p:cNvPr>
          <p:cNvSpPr txBox="1"/>
          <p:nvPr/>
        </p:nvSpPr>
        <p:spPr>
          <a:xfrm>
            <a:off x="3131840" y="5936004"/>
            <a:ext cx="410445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торопят с принятием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47532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2339752" y="223241"/>
            <a:ext cx="2736304" cy="8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Скимминг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0B56DB-E918-45FE-AE25-340E028DA126}"/>
              </a:ext>
            </a:extLst>
          </p:cNvPr>
          <p:cNvSpPr/>
          <p:nvPr/>
        </p:nvSpPr>
        <p:spPr>
          <a:xfrm>
            <a:off x="326929" y="1451406"/>
            <a:ext cx="4749127" cy="73866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202124"/>
                </a:solidFill>
                <a:latin typeface="arial" panose="020B0604020202020204" pitchFamily="34" charset="0"/>
              </a:rPr>
              <a:t>Скимминг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</a:rPr>
              <a:t> (от английского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skimming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</a:rPr>
              <a:t>) — кража данных карты при помощи специального считывающего устройства (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скиммера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F53E41-9200-4DAF-AEDE-A80F2CD2D265}"/>
              </a:ext>
            </a:extLst>
          </p:cNvPr>
          <p:cNvSpPr txBox="1"/>
          <p:nvPr/>
        </p:nvSpPr>
        <p:spPr>
          <a:xfrm>
            <a:off x="1043608" y="2692006"/>
            <a:ext cx="302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признаки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B0C944-AC53-4B5F-B005-28E9BDE36B32}"/>
              </a:ext>
            </a:extLst>
          </p:cNvPr>
          <p:cNvSpPr txBox="1"/>
          <p:nvPr/>
        </p:nvSpPr>
        <p:spPr>
          <a:xfrm>
            <a:off x="146629" y="3796662"/>
            <a:ext cx="578256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Механические повреждения на корпусе банкомата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97CF56-BA82-45C7-95F2-88B591B73FB1}"/>
              </a:ext>
            </a:extLst>
          </p:cNvPr>
          <p:cNvSpPr txBox="1"/>
          <p:nvPr/>
        </p:nvSpPr>
        <p:spPr>
          <a:xfrm>
            <a:off x="1932399" y="4460948"/>
            <a:ext cx="527920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Неровный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картоприёмник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выступы на нём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653AE3-5B60-4852-AF54-7909310A1338}"/>
              </a:ext>
            </a:extLst>
          </p:cNvPr>
          <p:cNvSpPr txBox="1"/>
          <p:nvPr/>
        </p:nvSpPr>
        <p:spPr>
          <a:xfrm>
            <a:off x="146629" y="5129556"/>
            <a:ext cx="5690177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Посторонние детали, прикреплённые к банкомату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9F92D6-24BD-4EAC-92E3-32935BDC083C}"/>
              </a:ext>
            </a:extLst>
          </p:cNvPr>
          <p:cNvSpPr txBox="1"/>
          <p:nvPr/>
        </p:nvSpPr>
        <p:spPr>
          <a:xfrm>
            <a:off x="1043608" y="5839294"/>
            <a:ext cx="748883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совпадают контуры деталей, отличается цвет или материал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7B46CF-457D-4A71-B760-90D1AE9A9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06" y="1451406"/>
            <a:ext cx="3563888" cy="211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84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324DF57-7DE2-4DE4-B689-AEE4394CB695}"/>
              </a:ext>
            </a:extLst>
          </p:cNvPr>
          <p:cNvSpPr txBox="1">
            <a:spLocks/>
          </p:cNvSpPr>
          <p:nvPr/>
        </p:nvSpPr>
        <p:spPr bwMode="auto">
          <a:xfrm>
            <a:off x="2339752" y="223241"/>
            <a:ext cx="5976664" cy="1189535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безопасного использования карты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4EFEB4-4F35-4331-BC41-6A0EA0786660}"/>
              </a:ext>
            </a:extLst>
          </p:cNvPr>
          <p:cNvSpPr txBox="1"/>
          <p:nvPr/>
        </p:nvSpPr>
        <p:spPr>
          <a:xfrm>
            <a:off x="4595683" y="1815462"/>
            <a:ext cx="169315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61BBAF-C331-4889-8530-498F823E971D}"/>
              </a:ext>
            </a:extLst>
          </p:cNvPr>
          <p:cNvSpPr txBox="1"/>
          <p:nvPr/>
        </p:nvSpPr>
        <p:spPr>
          <a:xfrm>
            <a:off x="1907704" y="2472826"/>
            <a:ext cx="4381135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Держать в секрете реквизиты карты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E92D40-10F7-43A6-B853-8106F9DC3004}"/>
              </a:ext>
            </a:extLst>
          </p:cNvPr>
          <p:cNvSpPr txBox="1"/>
          <p:nvPr/>
        </p:nvSpPr>
        <p:spPr>
          <a:xfrm>
            <a:off x="1958399" y="3130190"/>
            <a:ext cx="3996543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Хранить карту в надёжном месте</a:t>
            </a:r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1A7FB5-B410-458D-B213-69BB6726A01A}"/>
              </a:ext>
            </a:extLst>
          </p:cNvPr>
          <p:cNvSpPr txBox="1"/>
          <p:nvPr/>
        </p:nvSpPr>
        <p:spPr>
          <a:xfrm>
            <a:off x="1907704" y="3787554"/>
            <a:ext cx="5182637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утери немедленно заблокировать</a:t>
            </a: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DCF2C-7B8D-4111-A229-624041D8FE59}"/>
              </a:ext>
            </a:extLst>
          </p:cNvPr>
          <p:cNvSpPr txBox="1"/>
          <p:nvPr/>
        </p:nvSpPr>
        <p:spPr>
          <a:xfrm>
            <a:off x="1907704" y="4444918"/>
            <a:ext cx="473379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разные карты для разных целей</a:t>
            </a:r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D4D704-EAF6-4DEC-AD70-44F949980D08}"/>
              </a:ext>
            </a:extLst>
          </p:cNvPr>
          <p:cNvSpPr txBox="1"/>
          <p:nvPr/>
        </p:nvSpPr>
        <p:spPr>
          <a:xfrm>
            <a:off x="1885037" y="5102282"/>
            <a:ext cx="4779129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лимиты и СМС-оповещение</a:t>
            </a:r>
            <a:endParaRPr lang="ru-RU" sz="1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9CFFD1F-E081-417C-9F37-5897E890E7F0}"/>
              </a:ext>
            </a:extLst>
          </p:cNvPr>
          <p:cNvSpPr/>
          <p:nvPr/>
        </p:nvSpPr>
        <p:spPr>
          <a:xfrm>
            <a:off x="4235895" y="5949280"/>
            <a:ext cx="285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Диалог, разбор примеров</a:t>
            </a:r>
            <a:endParaRPr lang="ru-RU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5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043608" y="168448"/>
            <a:ext cx="5400600" cy="85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 в Интернете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C7CF6E-6CDB-4D82-9C13-6DBF77667B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666" y="1316847"/>
            <a:ext cx="3896664" cy="2841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A9639E-4AAB-4513-9537-1D88F5D4641E}"/>
              </a:ext>
            </a:extLst>
          </p:cNvPr>
          <p:cNvSpPr txBox="1"/>
          <p:nvPr/>
        </p:nvSpPr>
        <p:spPr>
          <a:xfrm>
            <a:off x="1082007" y="4581128"/>
            <a:ext cx="6979982" cy="83099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технологии дают нам больше возможностей и свободного времени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6F36DCC-94FD-4BEE-8529-40350404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2" y="5835089"/>
            <a:ext cx="6768752" cy="61015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критически оценивать свой  опыт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8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043608" y="168448"/>
            <a:ext cx="5400600" cy="85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 в Интернете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64EDB7-6D2D-4127-B596-A2B570BD4784}"/>
              </a:ext>
            </a:extLst>
          </p:cNvPr>
          <p:cNvSpPr txBox="1"/>
          <p:nvPr/>
        </p:nvSpPr>
        <p:spPr>
          <a:xfrm>
            <a:off x="2231740" y="1340768"/>
            <a:ext cx="4680520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 на поддельных сайтах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144EC6-F17D-4DF8-BF33-F85848FBC1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65" y="2125181"/>
            <a:ext cx="2569044" cy="1701599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95A4B69-C4E9-4D6F-998D-496D034E61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124401"/>
            <a:ext cx="2385306" cy="1590816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20D25C-35B7-40A5-904D-7DF569B0CA20}"/>
              </a:ext>
            </a:extLst>
          </p:cNvPr>
          <p:cNvSpPr txBox="1"/>
          <p:nvPr/>
        </p:nvSpPr>
        <p:spPr>
          <a:xfrm>
            <a:off x="3133415" y="2495978"/>
            <a:ext cx="2569044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02C638-5D30-4FA2-A362-FFC52232845A}"/>
              </a:ext>
            </a:extLst>
          </p:cNvPr>
          <p:cNvSpPr txBox="1"/>
          <p:nvPr/>
        </p:nvSpPr>
        <p:spPr>
          <a:xfrm>
            <a:off x="3133415" y="3651189"/>
            <a:ext cx="256904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сайта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4288BE-2BFA-411C-B0C7-557DD2905165}"/>
              </a:ext>
            </a:extLst>
          </p:cNvPr>
          <p:cNvSpPr txBox="1"/>
          <p:nvPr/>
        </p:nvSpPr>
        <p:spPr>
          <a:xfrm>
            <a:off x="755576" y="4344735"/>
            <a:ext cx="2569044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и на кого сайт зарегистрирован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7737EB-007F-4AAD-8744-626BBE25EDE6}"/>
              </a:ext>
            </a:extLst>
          </p:cNvPr>
          <p:cNvSpPr txBox="1"/>
          <p:nvPr/>
        </p:nvSpPr>
        <p:spPr>
          <a:xfrm>
            <a:off x="5436096" y="4338534"/>
            <a:ext cx="2569044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соединения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289F99-A373-4253-99CB-0D497C967D5F}"/>
              </a:ext>
            </a:extLst>
          </p:cNvPr>
          <p:cNvSpPr txBox="1"/>
          <p:nvPr/>
        </p:nvSpPr>
        <p:spPr>
          <a:xfrm>
            <a:off x="1681633" y="5318154"/>
            <a:ext cx="547260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Грамматические и орфографические ошибки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9FE4ED-586B-43D5-9FDF-6EA86A429AB1}"/>
              </a:ext>
            </a:extLst>
          </p:cNvPr>
          <p:cNvSpPr txBox="1"/>
          <p:nvPr/>
        </p:nvSpPr>
        <p:spPr>
          <a:xfrm>
            <a:off x="575556" y="6014574"/>
            <a:ext cx="799288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быть осторожным, если запрашивается личная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8475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125F25A5-16A4-4D96-BE22-16C1507A66DE}"/>
              </a:ext>
            </a:extLst>
          </p:cNvPr>
          <p:cNvSpPr txBox="1">
            <a:spLocks/>
          </p:cNvSpPr>
          <p:nvPr/>
        </p:nvSpPr>
        <p:spPr bwMode="auto">
          <a:xfrm>
            <a:off x="1907704" y="332656"/>
            <a:ext cx="3888432" cy="6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Надёжный пароль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3C4965-7954-4E58-9AB2-B95F4AD50785}"/>
              </a:ext>
            </a:extLst>
          </p:cNvPr>
          <p:cNvSpPr txBox="1"/>
          <p:nvPr/>
        </p:nvSpPr>
        <p:spPr>
          <a:xfrm>
            <a:off x="719572" y="1556792"/>
            <a:ext cx="7704856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 защищает наши финансы в цифровой среде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5D036-76A2-49AC-B7FF-EEB7840A1F39}"/>
              </a:ext>
            </a:extLst>
          </p:cNvPr>
          <p:cNvSpPr txBox="1"/>
          <p:nvPr/>
        </p:nvSpPr>
        <p:spPr>
          <a:xfrm>
            <a:off x="2195736" y="2377432"/>
            <a:ext cx="4230470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паролям: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A14467-2D30-4D7E-BC20-D3E040BBE3D9}"/>
              </a:ext>
            </a:extLst>
          </p:cNvPr>
          <p:cNvSpPr txBox="1"/>
          <p:nvPr/>
        </p:nvSpPr>
        <p:spPr>
          <a:xfrm>
            <a:off x="719572" y="3200584"/>
            <a:ext cx="385242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 должен быть сложным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4A144-E0CD-4734-A269-9C395934CC62}"/>
              </a:ext>
            </a:extLst>
          </p:cNvPr>
          <p:cNvSpPr txBox="1"/>
          <p:nvPr/>
        </p:nvSpPr>
        <p:spPr>
          <a:xfrm>
            <a:off x="719572" y="3931403"/>
            <a:ext cx="4644516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разных аккаунтов – разные пароли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1A54F6-6DC4-4011-9EFB-1F13529DB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396" y="3385250"/>
            <a:ext cx="2883345" cy="1915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1ED19-751D-4D6C-ADB8-2B76B80BA43B}"/>
              </a:ext>
            </a:extLst>
          </p:cNvPr>
          <p:cNvSpPr txBox="1"/>
          <p:nvPr/>
        </p:nvSpPr>
        <p:spPr>
          <a:xfrm>
            <a:off x="719572" y="4662222"/>
            <a:ext cx="4140460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Периодически пароль нужно менять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6C203D-BCEC-4B09-A082-99A15B0ABDA5}"/>
              </a:ext>
            </a:extLst>
          </p:cNvPr>
          <p:cNvSpPr txBox="1"/>
          <p:nvPr/>
        </p:nvSpPr>
        <p:spPr>
          <a:xfrm>
            <a:off x="719696" y="5393041"/>
            <a:ext cx="4140460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 нужно держать в голове!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B147DC-C715-4120-AF7C-0C2E9876046D}"/>
              </a:ext>
            </a:extLst>
          </p:cNvPr>
          <p:cNvSpPr txBox="1"/>
          <p:nvPr/>
        </p:nvSpPr>
        <p:spPr>
          <a:xfrm>
            <a:off x="3650183" y="6123860"/>
            <a:ext cx="502255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 – конфиденциальная информация!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37F582D4-27F0-4ECD-837D-78ACAD4CD10E}"/>
              </a:ext>
            </a:extLst>
          </p:cNvPr>
          <p:cNvSpPr txBox="1">
            <a:spLocks/>
          </p:cNvSpPr>
          <p:nvPr/>
        </p:nvSpPr>
        <p:spPr bwMode="auto">
          <a:xfrm>
            <a:off x="2328126" y="404664"/>
            <a:ext cx="5976664" cy="1189535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безопасного использования Интернета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64970-E55D-48C9-B214-B4FE72B21609}"/>
              </a:ext>
            </a:extLst>
          </p:cNvPr>
          <p:cNvSpPr txBox="1"/>
          <p:nvPr/>
        </p:nvSpPr>
        <p:spPr>
          <a:xfrm>
            <a:off x="2333939" y="2291149"/>
            <a:ext cx="4476121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антивирусное обеспечение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E27B89-C9C7-4CA6-8F7C-847A0CD51AE6}"/>
              </a:ext>
            </a:extLst>
          </p:cNvPr>
          <p:cNvSpPr txBox="1"/>
          <p:nvPr/>
        </p:nvSpPr>
        <p:spPr>
          <a:xfrm>
            <a:off x="2328126" y="3193621"/>
            <a:ext cx="5340218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заходите на критически важные сайты или в приложения через общественный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C35FC2-8E42-4102-8324-5DE8467C1AB0}"/>
              </a:ext>
            </a:extLst>
          </p:cNvPr>
          <p:cNvSpPr txBox="1"/>
          <p:nvPr/>
        </p:nvSpPr>
        <p:spPr>
          <a:xfrm>
            <a:off x="2328126" y="4373092"/>
            <a:ext cx="597666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в Интернете всю личную информацию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41DD7F-A769-4F9F-BACE-1FF9D0AA4B84}"/>
              </a:ext>
            </a:extLst>
          </p:cNvPr>
          <p:cNvSpPr txBox="1"/>
          <p:nvPr/>
        </p:nvSpPr>
        <p:spPr>
          <a:xfrm>
            <a:off x="2328126" y="5275564"/>
            <a:ext cx="5976664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ваш виртуальный «друг» может быть не тем, за кого себя выдаёт</a:t>
            </a:r>
          </a:p>
        </p:txBody>
      </p:sp>
    </p:spTree>
    <p:extLst>
      <p:ext uri="{BB962C8B-B14F-4D97-AF65-F5344CB8AC3E}">
        <p14:creationId xmlns:p14="http://schemas.microsoft.com/office/powerpoint/2010/main" val="170199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A1CDFA2-F362-4B22-8F69-DF45C9A3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31980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безопасность личных финансов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34373569-54DA-495C-A3D8-82A2363BC9C1}"/>
              </a:ext>
            </a:extLst>
          </p:cNvPr>
          <p:cNvSpPr txBox="1">
            <a:spLocks/>
          </p:cNvSpPr>
          <p:nvPr/>
        </p:nvSpPr>
        <p:spPr bwMode="auto">
          <a:xfrm>
            <a:off x="827584" y="5373216"/>
            <a:ext cx="1224136" cy="110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9387920D-58E7-4DFE-91EB-9AA60DA6F5ED}"/>
              </a:ext>
            </a:extLst>
          </p:cNvPr>
          <p:cNvSpPr txBox="1">
            <a:spLocks/>
          </p:cNvSpPr>
          <p:nvPr/>
        </p:nvSpPr>
        <p:spPr bwMode="auto">
          <a:xfrm>
            <a:off x="467544" y="381000"/>
            <a:ext cx="7772400" cy="13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безопасность личных финансов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310E0C3C-5099-43ED-8236-535501E4CF0B}"/>
              </a:ext>
            </a:extLst>
          </p:cNvPr>
          <p:cNvSpPr txBox="1">
            <a:spLocks/>
          </p:cNvSpPr>
          <p:nvPr/>
        </p:nvSpPr>
        <p:spPr bwMode="auto">
          <a:xfrm>
            <a:off x="467544" y="188640"/>
            <a:ext cx="69127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Мошенники на досках объявлений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759A03-CA9E-4A85-A508-CEFA8203A6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203848" cy="1802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D13ED5-CECC-4DB3-8773-55652F8BBFF1}"/>
              </a:ext>
            </a:extLst>
          </p:cNvPr>
          <p:cNvSpPr txBox="1"/>
          <p:nvPr/>
        </p:nvSpPr>
        <p:spPr>
          <a:xfrm>
            <a:off x="4175956" y="1627817"/>
            <a:ext cx="3816424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насторожиться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336527-ECA9-4C21-870A-8A9D974D7858}"/>
              </a:ext>
            </a:extLst>
          </p:cNvPr>
          <p:cNvSpPr txBox="1"/>
          <p:nvPr/>
        </p:nvSpPr>
        <p:spPr>
          <a:xfrm>
            <a:off x="2843808" y="2825801"/>
            <a:ext cx="597666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товар продаётся исключительно по предоплате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6BFDB2-0884-4CF4-91AD-365BCC814FC7}"/>
              </a:ext>
            </a:extLst>
          </p:cNvPr>
          <p:cNvSpPr txBox="1"/>
          <p:nvPr/>
        </p:nvSpPr>
        <p:spPr>
          <a:xfrm>
            <a:off x="1979712" y="3724501"/>
            <a:ext cx="320384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слишком низкая цена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6ED46A-BA8C-4B7C-B614-74B3B6FEF09B}"/>
              </a:ext>
            </a:extLst>
          </p:cNvPr>
          <p:cNvSpPr txBox="1"/>
          <p:nvPr/>
        </p:nvSpPr>
        <p:spPr>
          <a:xfrm>
            <a:off x="3707904" y="4562579"/>
            <a:ext cx="475252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запрашивается личная информация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307E05-2E8A-48D2-BBDB-484420BE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5461279"/>
            <a:ext cx="7704856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штурм: «Как можно быть осторожным?» Приводят примеры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8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7FBA7645-13A6-41EE-B4D5-D57C63E189D8}"/>
              </a:ext>
            </a:extLst>
          </p:cNvPr>
          <p:cNvSpPr txBox="1">
            <a:spLocks/>
          </p:cNvSpPr>
          <p:nvPr/>
        </p:nvSpPr>
        <p:spPr bwMode="auto">
          <a:xfrm>
            <a:off x="1403648" y="188640"/>
            <a:ext cx="51845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мобильный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84203D-51EF-4C60-B506-7B3404AB9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2555776" cy="1437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E7CE2-C0BF-4FDE-88D0-ED0C6E7D9606}"/>
              </a:ext>
            </a:extLst>
          </p:cNvPr>
          <p:cNvSpPr txBox="1"/>
          <p:nvPr/>
        </p:nvSpPr>
        <p:spPr>
          <a:xfrm>
            <a:off x="3419872" y="1417508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расширяют возможности пользователей мобильных телефонов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E05EF6-B0DE-468A-BBCB-C6501CED5B20}"/>
              </a:ext>
            </a:extLst>
          </p:cNvPr>
          <p:cNvSpPr txBox="1"/>
          <p:nvPr/>
        </p:nvSpPr>
        <p:spPr>
          <a:xfrm>
            <a:off x="1187624" y="3678737"/>
            <a:ext cx="280831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Бесконтактная оплата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394791-4065-41A4-8473-7921BBD5C7AF}"/>
              </a:ext>
            </a:extLst>
          </p:cNvPr>
          <p:cNvSpPr txBox="1"/>
          <p:nvPr/>
        </p:nvSpPr>
        <p:spPr>
          <a:xfrm>
            <a:off x="4572000" y="5440492"/>
            <a:ext cx="3695750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с помощью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F91F7F-F348-48EF-A89C-8EEB83984A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15290"/>
            <a:ext cx="2555776" cy="14504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0A5317-6244-4C89-B3C4-4441D99C51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336" y="3095066"/>
            <a:ext cx="2555776" cy="14408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181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7FBA7645-13A6-41EE-B4D5-D57C63E189D8}"/>
              </a:ext>
            </a:extLst>
          </p:cNvPr>
          <p:cNvSpPr txBox="1">
            <a:spLocks/>
          </p:cNvSpPr>
          <p:nvPr/>
        </p:nvSpPr>
        <p:spPr bwMode="auto">
          <a:xfrm>
            <a:off x="1403648" y="188640"/>
            <a:ext cx="51845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мобильный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E7CE2-C0BF-4FDE-88D0-ED0C6E7D9606}"/>
              </a:ext>
            </a:extLst>
          </p:cNvPr>
          <p:cNvSpPr txBox="1"/>
          <p:nvPr/>
        </p:nvSpPr>
        <p:spPr>
          <a:xfrm>
            <a:off x="4572000" y="1915511"/>
            <a:ext cx="344502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Мобильный банк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013BD5-AEEA-422C-A3F1-73A36348A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156"/>
            <a:ext cx="2592288" cy="17281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CFB690-8A31-46FA-8D86-08BD6D5CEB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021" y="3212975"/>
            <a:ext cx="2618300" cy="17281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6C2C939-153C-4FF6-9D73-E22AA82FEF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79" y="4363785"/>
            <a:ext cx="4198215" cy="18748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7865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7FBA7645-13A6-41EE-B4D5-D57C63E189D8}"/>
              </a:ext>
            </a:extLst>
          </p:cNvPr>
          <p:cNvSpPr txBox="1">
            <a:spLocks/>
          </p:cNvSpPr>
          <p:nvPr/>
        </p:nvSpPr>
        <p:spPr bwMode="auto">
          <a:xfrm>
            <a:off x="1403648" y="188640"/>
            <a:ext cx="51845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мобильный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5446B0-7278-49CF-B93C-7F51015E3F91}"/>
              </a:ext>
            </a:extLst>
          </p:cNvPr>
          <p:cNvSpPr txBox="1"/>
          <p:nvPr/>
        </p:nvSpPr>
        <p:spPr>
          <a:xfrm>
            <a:off x="2105726" y="1556792"/>
            <a:ext cx="4932548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Телефонное мошенничество: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7981B6-1F90-4273-A1A7-45F9F350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49" y="2420888"/>
            <a:ext cx="7607702" cy="374441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513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7FBA7645-13A6-41EE-B4D5-D57C63E189D8}"/>
              </a:ext>
            </a:extLst>
          </p:cNvPr>
          <p:cNvSpPr txBox="1">
            <a:spLocks/>
          </p:cNvSpPr>
          <p:nvPr/>
        </p:nvSpPr>
        <p:spPr bwMode="auto">
          <a:xfrm>
            <a:off x="1403648" y="188640"/>
            <a:ext cx="51845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мобильный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5446B0-7278-49CF-B93C-7F51015E3F91}"/>
              </a:ext>
            </a:extLst>
          </p:cNvPr>
          <p:cNvSpPr txBox="1"/>
          <p:nvPr/>
        </p:nvSpPr>
        <p:spPr>
          <a:xfrm>
            <a:off x="2105726" y="1424908"/>
            <a:ext cx="4932548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Платные опции и контент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A4391E-E0C4-42B6-B57E-1193D2569B8B}"/>
              </a:ext>
            </a:extLst>
          </p:cNvPr>
          <p:cNvSpPr txBox="1"/>
          <p:nvPr/>
        </p:nvSpPr>
        <p:spPr>
          <a:xfrm>
            <a:off x="3842919" y="2225722"/>
            <a:ext cx="1458162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4D584F-769A-4D52-8663-D3133E8ED000}"/>
              </a:ext>
            </a:extLst>
          </p:cNvPr>
          <p:cNvSpPr txBox="1"/>
          <p:nvPr/>
        </p:nvSpPr>
        <p:spPr>
          <a:xfrm>
            <a:off x="395536" y="2984818"/>
            <a:ext cx="835292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читать все условия, на которых предоставляется услуга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224C08-C3BC-4AEF-98AE-8199B8395A6A}"/>
              </a:ext>
            </a:extLst>
          </p:cNvPr>
          <p:cNvSpPr txBox="1"/>
          <p:nvPr/>
        </p:nvSpPr>
        <p:spPr>
          <a:xfrm>
            <a:off x="395536" y="3651581"/>
            <a:ext cx="835292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пользоваться малоизвестными сервисами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D636C6-DA3F-4C0A-A83A-1F4B884059D9}"/>
              </a:ext>
            </a:extLst>
          </p:cNvPr>
          <p:cNvSpPr txBox="1"/>
          <p:nvPr/>
        </p:nvSpPr>
        <p:spPr>
          <a:xfrm>
            <a:off x="402214" y="4318344"/>
            <a:ext cx="835292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отправлять ответные СМС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DBC42C-0AED-4628-AD4A-1606CC73BD2C}"/>
              </a:ext>
            </a:extLst>
          </p:cNvPr>
          <p:cNvSpPr txBox="1"/>
          <p:nvPr/>
        </p:nvSpPr>
        <p:spPr>
          <a:xfrm>
            <a:off x="402214" y="4986934"/>
            <a:ext cx="8352928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активировать пришедшие ссылки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03FB50-7A58-477A-A2C6-EB143D08F511}"/>
              </a:ext>
            </a:extLst>
          </p:cNvPr>
          <p:cNvSpPr txBox="1"/>
          <p:nvPr/>
        </p:nvSpPr>
        <p:spPr>
          <a:xfrm>
            <a:off x="395536" y="5651870"/>
            <a:ext cx="8352928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Периодически проверять, не изменилась ли стоимость используемой вами услуги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724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37F582D4-27F0-4ECD-837D-78ACAD4CD10E}"/>
              </a:ext>
            </a:extLst>
          </p:cNvPr>
          <p:cNvSpPr txBox="1">
            <a:spLocks/>
          </p:cNvSpPr>
          <p:nvPr/>
        </p:nvSpPr>
        <p:spPr bwMode="auto">
          <a:xfrm>
            <a:off x="2328126" y="404664"/>
            <a:ext cx="5976664" cy="1189535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4371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Правила мобильной безопасности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64970-E55D-48C9-B214-B4FE72B21609}"/>
              </a:ext>
            </a:extLst>
          </p:cNvPr>
          <p:cNvSpPr txBox="1"/>
          <p:nvPr/>
        </p:nvSpPr>
        <p:spPr>
          <a:xfrm>
            <a:off x="2328126" y="1921350"/>
            <a:ext cx="5046373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передавайте ваш гаджет в чужие руки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E27B89-C9C7-4CA6-8F7C-847A0CD51AE6}"/>
              </a:ext>
            </a:extLst>
          </p:cNvPr>
          <p:cNvSpPr txBox="1"/>
          <p:nvPr/>
        </p:nvSpPr>
        <p:spPr>
          <a:xfrm>
            <a:off x="2333939" y="2617833"/>
            <a:ext cx="447612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Установите пароль на вход в телефон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C35FC2-8E42-4102-8324-5DE8467C1AB0}"/>
              </a:ext>
            </a:extLst>
          </p:cNvPr>
          <p:cNvSpPr txBox="1"/>
          <p:nvPr/>
        </p:nvSpPr>
        <p:spPr>
          <a:xfrm>
            <a:off x="2323055" y="4017133"/>
            <a:ext cx="597666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Будьте бдительны при получении необычных СМС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41DD7F-A769-4F9F-BACE-1FF9D0AA4B84}"/>
              </a:ext>
            </a:extLst>
          </p:cNvPr>
          <p:cNvSpPr txBox="1"/>
          <p:nvPr/>
        </p:nvSpPr>
        <p:spPr>
          <a:xfrm>
            <a:off x="2323055" y="4713616"/>
            <a:ext cx="5976664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Устанавливайте мобильные приложения только из надёжных источников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5B738A-C5DB-4607-A9E4-53B25B9EB671}"/>
              </a:ext>
            </a:extLst>
          </p:cNvPr>
          <p:cNvSpPr txBox="1"/>
          <p:nvPr/>
        </p:nvSpPr>
        <p:spPr>
          <a:xfrm>
            <a:off x="2328126" y="3320650"/>
            <a:ext cx="447612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Установите антивирусное обеспечение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5C963-A3AE-4730-9927-3F7D8826AFF2}"/>
              </a:ext>
            </a:extLst>
          </p:cNvPr>
          <p:cNvSpPr txBox="1"/>
          <p:nvPr/>
        </p:nvSpPr>
        <p:spPr>
          <a:xfrm>
            <a:off x="2323054" y="5687098"/>
            <a:ext cx="6425409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случае утери телефона срочно блокируйте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СИМ-карту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1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5256584" cy="8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66E1E9-1DBD-41B2-8121-53A975488A50}"/>
              </a:ext>
            </a:extLst>
          </p:cNvPr>
          <p:cNvSpPr/>
          <p:nvPr/>
        </p:nvSpPr>
        <p:spPr>
          <a:xfrm>
            <a:off x="2056284" y="1412776"/>
            <a:ext cx="503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полученных знаний, рефлексия</a:t>
            </a:r>
            <a:endParaRPr lang="ru-RU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4EE87789-83AB-4292-84E6-70FC0CCC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472" y="5229200"/>
            <a:ext cx="641905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Обсуждаем результаты работы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  практическую значимость  полученных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3989A2-43A3-45D5-8CAE-007DF5EF1B1A}"/>
              </a:ext>
            </a:extLst>
          </p:cNvPr>
          <p:cNvSpPr/>
          <p:nvPr/>
        </p:nvSpPr>
        <p:spPr>
          <a:xfrm>
            <a:off x="1331640" y="2636912"/>
            <a:ext cx="6419056" cy="120032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МАТЕРИАЛА ПО ТЕМЕ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«ЦИФРОВАЯ БЕЗОПАСНОСТЬ ЛИЧНЫХ ФИНАНСОВ»</a:t>
            </a:r>
          </a:p>
          <a:p>
            <a:pPr>
              <a:spcAft>
                <a:spcPts val="0"/>
              </a:spcAft>
              <a:tabLst>
                <a:tab pos="171132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КВИЗ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8709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«Защити свои деньги от мошенников»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6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971600" y="188640"/>
            <a:ext cx="5112568" cy="111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CDE0E6C-9588-4FB8-960B-9D1328490795}"/>
              </a:ext>
            </a:extLst>
          </p:cNvPr>
          <p:cNvSpPr/>
          <p:nvPr/>
        </p:nvSpPr>
        <p:spPr>
          <a:xfrm>
            <a:off x="611560" y="1772816"/>
            <a:ext cx="7614592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реальность, в которой мы все сегодня живём, уже давно распространила своё действие и на денежные отношения. Технический прогресс облегчает нашу жизнь, упрощает рутинные действия, предлагая нам больше свободного времени для полезных и приятных дел. В настоящее время к нашим услугам – разнообразные банковские и платёжные сервисы, которыми мы можем воспользоваться в рамках онлайн-услуг, в интернет-магазинах, при безналичных расчётах. Чтобы пользоваться этим многообразием предложений и функций, человеку надо ориентироваться в них. Кроме того, как и в любой сфере, здесь есть свои правила безопасности, которые совсем несложно соблюдать. Они минимизируют риски быть обманутыми мошенниками, которые пытаются добраться до чужих денег с помощью цифровых технологий.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2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187624" y="116632"/>
            <a:ext cx="31683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9B8203-92B4-4E69-8C73-0F35844FEE3C}"/>
              </a:ext>
            </a:extLst>
          </p:cNvPr>
          <p:cNvSpPr/>
          <p:nvPr/>
        </p:nvSpPr>
        <p:spPr>
          <a:xfrm>
            <a:off x="360139" y="1556792"/>
            <a:ext cx="799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Образовательная: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у обучающихся представления об удобстве и рисках использования банковских цифровых продуктов, приёмах и методах защиты от посягательств на личные финансы. 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29FE75A-01E3-439D-B69D-3336F386C90C}"/>
              </a:ext>
            </a:extLst>
          </p:cNvPr>
          <p:cNvSpPr/>
          <p:nvPr/>
        </p:nvSpPr>
        <p:spPr>
          <a:xfrm>
            <a:off x="360139" y="2480122"/>
            <a:ext cx="7631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Развивающая: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продолжить формирование навыков умственного труда, логического и аналитического мышления; грамотно формулировать и давать полные ответы, развитие способностей сравнивать и анализировать, формирование навыков безопасных безналичных расчётов.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00C6424-B5AB-4375-8B69-D84DC0E1BA4C}"/>
              </a:ext>
            </a:extLst>
          </p:cNvPr>
          <p:cNvSpPr/>
          <p:nvPr/>
        </p:nvSpPr>
        <p:spPr>
          <a:xfrm>
            <a:off x="360139" y="3680451"/>
            <a:ext cx="7991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Воспитательная: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содействовать воспитанию уважения к мнению других, формированию поведения человека в обществе (коллективизм, коммуникабельность, уважение друг к другу); воспитание ответственности и умения соблюдать правила безопасности при безналичных расчётах и использовании цифровых банковских продуктов.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F42F1C2-CE8B-4FE3-B116-B5B6886C5C42}"/>
              </a:ext>
            </a:extLst>
          </p:cNvPr>
          <p:cNvSpPr/>
          <p:nvPr/>
        </p:nvSpPr>
        <p:spPr>
          <a:xfrm>
            <a:off x="360139" y="5266741"/>
            <a:ext cx="79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Методическая: 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показать применение метода проблемного обучения через организацию работы в группе при решении проблемной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6362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827584" y="188640"/>
            <a:ext cx="36724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EE5DD80-58B8-4E4C-BFF8-18F723323F88}"/>
              </a:ext>
            </a:extLst>
          </p:cNvPr>
          <p:cNvSpPr/>
          <p:nvPr/>
        </p:nvSpPr>
        <p:spPr>
          <a:xfrm>
            <a:off x="611560" y="213285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экономического образа мышления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99F272-F2F0-40C4-8363-0B688E2D9B0A}"/>
              </a:ext>
            </a:extLst>
          </p:cNvPr>
          <p:cNvSpPr/>
          <p:nvPr/>
        </p:nvSpPr>
        <p:spPr>
          <a:xfrm>
            <a:off x="611560" y="299695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ответственности и нравственного поведения в области экономических отношений в семье и обществе.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F29D30-96F0-478C-9555-0758CB593415}"/>
              </a:ext>
            </a:extLst>
          </p:cNvPr>
          <p:cNvSpPr/>
          <p:nvPr/>
        </p:nvSpPr>
        <p:spPr>
          <a:xfrm>
            <a:off x="616569" y="413804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 Приобретение опыта применения полученных знаний и умений для решения элементарных вопросов в области экономики семьи.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1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07504" y="116632"/>
            <a:ext cx="74318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 урока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30733A-162A-4DE9-9730-EEB8F1297670}"/>
              </a:ext>
            </a:extLst>
          </p:cNvPr>
          <p:cNvSpPr/>
          <p:nvPr/>
        </p:nvSpPr>
        <p:spPr>
          <a:xfrm>
            <a:off x="683568" y="1484784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B607DC-95C9-46FC-97CA-E30B2AFA4179}"/>
              </a:ext>
            </a:extLst>
          </p:cNvPr>
          <p:cNvSpPr/>
          <p:nvPr/>
        </p:nvSpPr>
        <p:spPr>
          <a:xfrm>
            <a:off x="647564" y="2231371"/>
            <a:ext cx="788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 Осознание себя как члена семьи и общества: понимание экономических проблем семьи.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0179B7-731B-430D-96EB-75CC050B6DF6}"/>
              </a:ext>
            </a:extLst>
          </p:cNvPr>
          <p:cNvSpPr/>
          <p:nvPr/>
        </p:nvSpPr>
        <p:spPr>
          <a:xfrm>
            <a:off x="647564" y="3103136"/>
            <a:ext cx="7956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Овладение начальными навыками адаптации в мире финансовых отношений: понимание того, что можно себе сейчас позволить, а что нельзя; овладение навыками безопасных безналичных расчётов.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06C551-B775-44DC-B52A-87EBC8F26472}"/>
              </a:ext>
            </a:extLst>
          </p:cNvPr>
          <p:cNvSpPr/>
          <p:nvPr/>
        </p:nvSpPr>
        <p:spPr>
          <a:xfrm>
            <a:off x="647564" y="4281302"/>
            <a:ext cx="795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Предложение вариантов развития самостоятельности и личной ответственности за свои поступки.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94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07504" y="116632"/>
            <a:ext cx="74318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 урока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30733A-162A-4DE9-9730-EEB8F1297670}"/>
              </a:ext>
            </a:extLst>
          </p:cNvPr>
          <p:cNvSpPr/>
          <p:nvPr/>
        </p:nvSpPr>
        <p:spPr>
          <a:xfrm>
            <a:off x="376497" y="1484784"/>
            <a:ext cx="219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Метапредметные:  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B607DC-95C9-46FC-97CA-E30B2AFA4179}"/>
              </a:ext>
            </a:extLst>
          </p:cNvPr>
          <p:cNvSpPr/>
          <p:nvPr/>
        </p:nvSpPr>
        <p:spPr>
          <a:xfrm>
            <a:off x="588124" y="1937892"/>
            <a:ext cx="7884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способов решения проблем творческого и поискового характера; овладение логическими действиями сравнения, анализа, синтеза, обобщения, классификации, установления аналогий и причинно-следственных связей, построения рассуждений, отнесения к известным понятиям.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цели своих действий; оценка правильности выполнения действий, самооценка и </a:t>
            </a:r>
            <a:r>
              <a:rPr lang="ru-RU" sz="1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взаимооценка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навыков сотрудничества со взрослыми и сверстниками в разных игровых и реальных экономических ситуациях; участие в принятии решений о проведении безналичных платежей; адекватное восприятие предложений товарищей по использованию цифровых банковских продуктов; готовность слушать собеседника и вести диалог.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излагать своё мнение, аргументировать свою точку зрения и давать оценку событиям.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107504" y="116632"/>
            <a:ext cx="74318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 урока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30733A-162A-4DE9-9730-EEB8F1297670}"/>
              </a:ext>
            </a:extLst>
          </p:cNvPr>
          <p:cNvSpPr/>
          <p:nvPr/>
        </p:nvSpPr>
        <p:spPr>
          <a:xfrm>
            <a:off x="684276" y="1484784"/>
            <a:ext cx="157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Предметные: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E6F71F-38BF-4148-BF54-8CDD3BCA13E4}"/>
              </a:ext>
            </a:extLst>
          </p:cNvPr>
          <p:cNvSpPr/>
          <p:nvPr/>
        </p:nvSpPr>
        <p:spPr>
          <a:xfrm>
            <a:off x="467544" y="2136339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основных принципов экономической жизни общества: представление о роли денег в семье и обществе, о причинах и последствиях принятых решений при осуществлении безналичных расчётов.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социальной ответственности: оценка возможностей и потребностей в материальных благах.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88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851E31E-ACC3-4B0C-B8EA-925164684210}"/>
              </a:ext>
            </a:extLst>
          </p:cNvPr>
          <p:cNvSpPr txBox="1">
            <a:spLocks/>
          </p:cNvSpPr>
          <p:nvPr/>
        </p:nvSpPr>
        <p:spPr bwMode="auto">
          <a:xfrm>
            <a:off x="467544" y="260648"/>
            <a:ext cx="676875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урока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66E1E9-1DBD-41B2-8121-53A975488A50}"/>
              </a:ext>
            </a:extLst>
          </p:cNvPr>
          <p:cNvSpPr/>
          <p:nvPr/>
        </p:nvSpPr>
        <p:spPr>
          <a:xfrm>
            <a:off x="1700808" y="141277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знаний. Обсуждение базовых понятий</a:t>
            </a:r>
            <a:endParaRPr lang="ru-RU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BDB57E-01F0-41FA-81D9-35203714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070140"/>
            <a:ext cx="5904655" cy="4476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E41B32-E440-4924-9DC2-87F5E955C190}"/>
              </a:ext>
            </a:extLst>
          </p:cNvPr>
          <p:cNvSpPr txBox="1"/>
          <p:nvPr/>
        </p:nvSpPr>
        <p:spPr>
          <a:xfrm>
            <a:off x="712734" y="2564904"/>
            <a:ext cx="3154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платёжная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42798373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64371C"/>
      </a:lt2>
      <a:accent1>
        <a:srgbClr val="AA7B3C"/>
      </a:accent1>
      <a:accent2>
        <a:srgbClr val="D1B34C"/>
      </a:accent2>
      <a:accent3>
        <a:srgbClr val="FFFFFF"/>
      </a:accent3>
      <a:accent4>
        <a:srgbClr val="404040"/>
      </a:accent4>
      <a:accent5>
        <a:srgbClr val="D2BFAF"/>
      </a:accent5>
      <a:accent6>
        <a:srgbClr val="BDA244"/>
      </a:accent6>
      <a:hlink>
        <a:srgbClr val="BD703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57C28"/>
        </a:lt2>
        <a:accent1>
          <a:srgbClr val="DDBF97"/>
        </a:accent1>
        <a:accent2>
          <a:srgbClr val="D4961A"/>
        </a:accent2>
        <a:accent3>
          <a:srgbClr val="FFFFFF"/>
        </a:accent3>
        <a:accent4>
          <a:srgbClr val="404040"/>
        </a:accent4>
        <a:accent5>
          <a:srgbClr val="EBDCC9"/>
        </a:accent5>
        <a:accent6>
          <a:srgbClr val="C08716"/>
        </a:accent6>
        <a:hlink>
          <a:srgbClr val="EC8D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64371C"/>
        </a:lt2>
        <a:accent1>
          <a:srgbClr val="AA7B3C"/>
        </a:accent1>
        <a:accent2>
          <a:srgbClr val="D1B34C"/>
        </a:accent2>
        <a:accent3>
          <a:srgbClr val="FFFFFF"/>
        </a:accent3>
        <a:accent4>
          <a:srgbClr val="404040"/>
        </a:accent4>
        <a:accent5>
          <a:srgbClr val="D2BFAF"/>
        </a:accent5>
        <a:accent6>
          <a:srgbClr val="BDA244"/>
        </a:accent6>
        <a:hlink>
          <a:srgbClr val="BD70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434</TotalTime>
  <Words>1022</Words>
  <Application>Microsoft Office PowerPoint</Application>
  <PresentationFormat>Экран (4:3)</PresentationFormat>
  <Paragraphs>155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powerpoint-template-24</vt:lpstr>
      <vt:lpstr>Тема Office</vt:lpstr>
      <vt:lpstr>Презентация PowerPoint</vt:lpstr>
      <vt:lpstr>Цифровая безопасность личных финансов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умения критически оценивать свой  опыт</vt:lpstr>
      <vt:lpstr>Презентация PowerPoint</vt:lpstr>
      <vt:lpstr>Презентация PowerPoint</vt:lpstr>
      <vt:lpstr>Презентация PowerPoint</vt:lpstr>
      <vt:lpstr>Мозговой штурм: «Как можно быть осторожным?» Приводят 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Alex</dc:creator>
  <cp:lastModifiedBy>User5</cp:lastModifiedBy>
  <cp:revision>109</cp:revision>
  <dcterms:created xsi:type="dcterms:W3CDTF">2021-06-27T07:33:15Z</dcterms:created>
  <dcterms:modified xsi:type="dcterms:W3CDTF">2022-05-05T06:44:04Z</dcterms:modified>
  <cp:contentStatus/>
</cp:coreProperties>
</file>