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7"/>
  </p:notesMasterIdLst>
  <p:handoutMasterIdLst>
    <p:handoutMasterId r:id="rId18"/>
  </p:handoutMasterIdLst>
  <p:sldIdLst>
    <p:sldId id="361" r:id="rId2"/>
    <p:sldId id="258" r:id="rId3"/>
    <p:sldId id="256" r:id="rId4"/>
    <p:sldId id="313" r:id="rId5"/>
    <p:sldId id="259" r:id="rId6"/>
    <p:sldId id="297" r:id="rId7"/>
    <p:sldId id="357" r:id="rId8"/>
    <p:sldId id="331" r:id="rId9"/>
    <p:sldId id="330" r:id="rId10"/>
    <p:sldId id="358" r:id="rId11"/>
    <p:sldId id="359" r:id="rId12"/>
    <p:sldId id="314" r:id="rId13"/>
    <p:sldId id="260" r:id="rId14"/>
    <p:sldId id="362" r:id="rId15"/>
    <p:sldId id="36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D3E3"/>
    <a:srgbClr val="00FF00"/>
    <a:srgbClr val="0066FF"/>
    <a:srgbClr val="FF9900"/>
    <a:srgbClr val="FFFF00"/>
    <a:srgbClr val="FF66FF"/>
    <a:srgbClr val="51C9CF"/>
    <a:srgbClr val="FFFF66"/>
    <a:srgbClr val="B7D32D"/>
    <a:srgbClr val="F6F4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94679" autoAdjust="0"/>
  </p:normalViewPr>
  <p:slideViewPr>
    <p:cSldViewPr>
      <p:cViewPr varScale="1">
        <p:scale>
          <a:sx n="96" d="100"/>
          <a:sy n="96" d="100"/>
        </p:scale>
        <p:origin x="-2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893BAE-8A40-401D-BFD8-F5DAD82C9F0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0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0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0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0465CA-46F3-4B8B-8F73-5758CE12FB0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A7C4B-016F-4419-8354-637CB7BDB7FA}" type="slidenum">
              <a:rPr lang="ru-RU"/>
              <a:pPr/>
              <a:t>4</a:t>
            </a:fld>
            <a:endParaRPr lang="ru-RU"/>
          </a:p>
        </p:txBody>
      </p:sp>
      <p:sp>
        <p:nvSpPr>
          <p:cNvPr id="778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195A02-C296-4D0C-A748-91411A98B3F7}" type="slidenum">
              <a:rPr lang="ru-RU"/>
              <a:pPr/>
              <a:t>12</a:t>
            </a:fld>
            <a:endParaRPr lang="ru-RU"/>
          </a:p>
        </p:txBody>
      </p:sp>
      <p:sp>
        <p:nvSpPr>
          <p:cNvPr id="798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47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472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472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41472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1472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2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2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2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1473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41473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473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473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B5DB80D-50A7-411B-8926-DCC3D82CB2B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147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47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ED397D-2E84-4CBF-BDE3-11AB61F36EF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7BA3CC-8BE9-4460-AF78-DFBAA1B402D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9AEAD27-9E37-4110-A31C-46481C1F00A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D4997E-65C8-457E-B227-AC905651581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20AE81-F92D-41E7-8F57-DD80A39F882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C38921-63B6-4312-A7A5-0D8EE2D86FF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F38007-EB1D-4AEB-9791-82678359B59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11F210-7ABD-4BAF-B242-3698454C996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A733D0-8560-4B43-8269-088BA3A93EC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85440F-6190-4B70-B452-9669412953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407395-2B94-470E-9148-622644DFE4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A632FEBD-9FA0-4E67-98E9-7A4D200EB89E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41370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37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37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37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137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137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4137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4137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37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4137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41371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7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37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AutoShape 2"/>
          <p:cNvSpPr>
            <a:spLocks noChangeArrowheads="1"/>
          </p:cNvSpPr>
          <p:nvPr/>
        </p:nvSpPr>
        <p:spPr bwMode="auto">
          <a:xfrm>
            <a:off x="395536" y="2708920"/>
            <a:ext cx="8496944" cy="2016224"/>
          </a:xfrm>
          <a:prstGeom prst="flowChartPunchedTape">
            <a:avLst/>
          </a:prstGeom>
          <a:solidFill>
            <a:srgbClr val="83D3E3"/>
          </a:solidFill>
          <a:ln w="9525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/>
            <a:endParaRPr lang="ru-RU" sz="44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ОХРАНА </a:t>
            </a:r>
            <a:r>
              <a:rPr lang="ru-RU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ТРУДА В ДОУ</a:t>
            </a:r>
          </a:p>
          <a:p>
            <a:pPr algn="ctr"/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33" name="Rectangle 21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371600"/>
          </a:xfrm>
        </p:spPr>
        <p:txBody>
          <a:bodyPr/>
          <a:lstStyle/>
          <a:p>
            <a:pPr algn="ctr"/>
            <a:r>
              <a:rPr lang="ru-RU" sz="1800" b="1" dirty="0">
                <a:latin typeface="Calibri" pitchFamily="34" charset="0"/>
                <a:cs typeface="Calibri" pitchFamily="34" charset="0"/>
              </a:rPr>
              <a:t>Межведомственный подход в области формирования безопасного образовательного </a:t>
            </a:r>
            <a:r>
              <a:rPr lang="ru-RU" sz="1800" b="1" dirty="0" smtClean="0">
                <a:latin typeface="Calibri" pitchFamily="34" charset="0"/>
                <a:cs typeface="Calibri" pitchFamily="34" charset="0"/>
              </a:rPr>
              <a:t>пространства</a:t>
            </a:r>
            <a:endParaRPr lang="ru-RU" sz="1800" b="1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7" name="Diagram 4"/>
          <p:cNvGrpSpPr>
            <a:grpSpLocks noChangeAspect="1"/>
          </p:cNvGrpSpPr>
          <p:nvPr/>
        </p:nvGrpSpPr>
        <p:grpSpPr bwMode="auto">
          <a:xfrm>
            <a:off x="1763688" y="1628800"/>
            <a:ext cx="5799413" cy="4216203"/>
            <a:chOff x="1731" y="5324"/>
            <a:chExt cx="8258" cy="7903"/>
          </a:xfrm>
        </p:grpSpPr>
        <p:sp>
          <p:nvSpPr>
            <p:cNvPr id="8" name="_s346118"/>
            <p:cNvSpPr>
              <a:spLocks noChangeShapeType="1"/>
            </p:cNvSpPr>
            <p:nvPr/>
          </p:nvSpPr>
          <p:spPr bwMode="auto">
            <a:xfrm flipH="1" flipV="1">
              <a:off x="4357" y="8149"/>
              <a:ext cx="803" cy="639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" name="_s346119"/>
            <p:cNvSpPr>
              <a:spLocks noChangeArrowheads="1"/>
            </p:cNvSpPr>
            <p:nvPr/>
          </p:nvSpPr>
          <p:spPr bwMode="auto">
            <a:xfrm>
              <a:off x="2529" y="6483"/>
              <a:ext cx="2052" cy="2052"/>
            </a:xfrm>
            <a:prstGeom prst="ellipse">
              <a:avLst/>
            </a:prstGeom>
            <a:solidFill>
              <a:srgbClr val="51C9CF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CCCC99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ГИБДД ОВД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" name="_s346120"/>
            <p:cNvSpPr>
              <a:spLocks noChangeShapeType="1"/>
            </p:cNvSpPr>
            <p:nvPr/>
          </p:nvSpPr>
          <p:spPr bwMode="auto">
            <a:xfrm flipH="1">
              <a:off x="3962" y="9656"/>
              <a:ext cx="1000" cy="229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_s346121"/>
            <p:cNvSpPr>
              <a:spLocks noChangeArrowheads="1"/>
            </p:cNvSpPr>
            <p:nvPr/>
          </p:nvSpPr>
          <p:spPr bwMode="auto">
            <a:xfrm>
              <a:off x="1731" y="9087"/>
              <a:ext cx="2563" cy="2052"/>
            </a:xfrm>
            <a:prstGeom prst="ellipse">
              <a:avLst/>
            </a:prstGeom>
            <a:solidFill>
              <a:srgbClr val="00FF00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97CDCC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200" dirty="0"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Образовательные учреждения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_s346122"/>
            <p:cNvSpPr>
              <a:spLocks noChangeShapeType="1"/>
            </p:cNvSpPr>
            <p:nvPr/>
          </p:nvSpPr>
          <p:spPr bwMode="auto">
            <a:xfrm flipH="1">
              <a:off x="5073" y="10352"/>
              <a:ext cx="445" cy="924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3" name="_s346123"/>
            <p:cNvSpPr>
              <a:spLocks noChangeArrowheads="1"/>
            </p:cNvSpPr>
            <p:nvPr/>
          </p:nvSpPr>
          <p:spPr bwMode="auto">
            <a:xfrm>
              <a:off x="3602" y="11175"/>
              <a:ext cx="2052" cy="2052"/>
            </a:xfrm>
            <a:prstGeom prst="ellipse">
              <a:avLst/>
            </a:prstGeom>
            <a:solidFill>
              <a:srgbClr val="0066FF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99CC00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Социальная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b="1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ru-RU" sz="1400" b="1" dirty="0" smtClean="0">
                  <a:latin typeface="Calibri" pitchFamily="34" charset="0"/>
                  <a:cs typeface="Calibri" pitchFamily="34" charset="0"/>
                </a:rPr>
                <a:t>   </a:t>
              </a: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защита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_s346124"/>
            <p:cNvSpPr>
              <a:spLocks noChangeShapeType="1"/>
            </p:cNvSpPr>
            <p:nvPr/>
          </p:nvSpPr>
          <p:spPr bwMode="auto">
            <a:xfrm>
              <a:off x="6408" y="10351"/>
              <a:ext cx="445" cy="924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" name="_s346125"/>
            <p:cNvSpPr>
              <a:spLocks noChangeArrowheads="1"/>
            </p:cNvSpPr>
            <p:nvPr/>
          </p:nvSpPr>
          <p:spPr bwMode="auto">
            <a:xfrm>
              <a:off x="6273" y="11174"/>
              <a:ext cx="2052" cy="2052"/>
            </a:xfrm>
            <a:prstGeom prst="ellipse">
              <a:avLst/>
            </a:prstGeom>
            <a:solidFill>
              <a:srgbClr val="FFFF00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97CDCC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Департамент образования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 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_s346126"/>
            <p:cNvSpPr>
              <a:spLocks noChangeShapeType="1"/>
            </p:cNvSpPr>
            <p:nvPr/>
          </p:nvSpPr>
          <p:spPr bwMode="auto">
            <a:xfrm>
              <a:off x="6962" y="9655"/>
              <a:ext cx="1000" cy="228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_s346127"/>
            <p:cNvSpPr>
              <a:spLocks noChangeArrowheads="1"/>
            </p:cNvSpPr>
            <p:nvPr/>
          </p:nvSpPr>
          <p:spPr bwMode="auto">
            <a:xfrm>
              <a:off x="7937" y="9085"/>
              <a:ext cx="2052" cy="2052"/>
            </a:xfrm>
            <a:prstGeom prst="ellipse">
              <a:avLst/>
            </a:prstGeom>
            <a:solidFill>
              <a:srgbClr val="FF66FF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CCCC99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Ведомства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   ГО  и  ЧС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" name="_s346128"/>
            <p:cNvSpPr>
              <a:spLocks noChangeShapeType="1"/>
            </p:cNvSpPr>
            <p:nvPr/>
          </p:nvSpPr>
          <p:spPr bwMode="auto">
            <a:xfrm flipV="1">
              <a:off x="6764" y="8148"/>
              <a:ext cx="802" cy="640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9" name="_s346129"/>
            <p:cNvSpPr>
              <a:spLocks noChangeArrowheads="1"/>
            </p:cNvSpPr>
            <p:nvPr/>
          </p:nvSpPr>
          <p:spPr bwMode="auto">
            <a:xfrm>
              <a:off x="7342" y="6482"/>
              <a:ext cx="2052" cy="2052"/>
            </a:xfrm>
            <a:prstGeom prst="ellipse">
              <a:avLst/>
            </a:prstGeom>
            <a:solidFill>
              <a:srgbClr val="92D050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336666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        ЦГБ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0" name="_s346130"/>
            <p:cNvSpPr>
              <a:spLocks noChangeShapeType="1"/>
            </p:cNvSpPr>
            <p:nvPr/>
          </p:nvSpPr>
          <p:spPr bwMode="auto">
            <a:xfrm flipH="1" flipV="1">
              <a:off x="5935" y="6809"/>
              <a:ext cx="27" cy="1593"/>
            </a:xfrm>
            <a:prstGeom prst="line">
              <a:avLst/>
            </a:prstGeom>
            <a:noFill/>
            <a:ln w="28575">
              <a:solidFill>
                <a:srgbClr val="CCCC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1" name="_s346131"/>
            <p:cNvSpPr>
              <a:spLocks noChangeArrowheads="1"/>
            </p:cNvSpPr>
            <p:nvPr/>
          </p:nvSpPr>
          <p:spPr bwMode="auto">
            <a:xfrm>
              <a:off x="4936" y="5324"/>
              <a:ext cx="2052" cy="1472"/>
            </a:xfrm>
            <a:prstGeom prst="ellipse">
              <a:avLst/>
            </a:prstGeom>
            <a:solidFill>
              <a:srgbClr val="FF9900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D6E0E0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Управляющий  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1200" b="1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ru-RU" sz="1200" b="1" dirty="0" smtClean="0">
                  <a:latin typeface="Calibri" pitchFamily="34" charset="0"/>
                  <a:cs typeface="Calibri" pitchFamily="34" charset="0"/>
                </a:rPr>
                <a:t>     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совет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2" name="_s346132"/>
            <p:cNvSpPr>
              <a:spLocks noChangeArrowheads="1"/>
            </p:cNvSpPr>
            <p:nvPr/>
          </p:nvSpPr>
          <p:spPr bwMode="auto">
            <a:xfrm>
              <a:off x="4397" y="8402"/>
              <a:ext cx="2591" cy="2052"/>
            </a:xfrm>
            <a:prstGeom prst="ellipse">
              <a:avLst/>
            </a:prstGeom>
            <a:solidFill>
              <a:srgbClr val="FF0000"/>
            </a:solidFill>
            <a:ln w="9525">
              <a:round/>
              <a:headEnd/>
              <a:tailEnd/>
            </a:ln>
            <a:scene3d>
              <a:camera prst="legacyPerspectiveTop"/>
              <a:lightRig rig="legacyFlat3" dir="b"/>
            </a:scene3d>
            <a:sp3d z="1000" extrusionH="172000" prstMaterial="legacyMatte">
              <a:bevelT w="13500" h="13500"/>
              <a:bevelB w="13500" h="13500" prst="angle"/>
              <a:extrusionClr>
                <a:srgbClr val="97CDCC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Безопасное образовательное пространство ДОУ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Calibri" pitchFamily="34" charset="0"/>
                </a:rPr>
                <a:t>	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>Схема многоуровневой подготовки участников образовательного процесса по обеспечению безопасности образовательного 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пространства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48164" name="Схема 5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988840"/>
            <a:ext cx="6480720" cy="4536504"/>
          </a:xfrm>
          <a:noFill/>
          <a:ln/>
          <a:effectLst>
            <a:outerShdw dist="35921" dir="2700000" algn="ctr" rotWithShape="0">
              <a:srgbClr val="808080"/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371600"/>
          </a:xfrm>
        </p:spPr>
        <p:txBody>
          <a:bodyPr/>
          <a:lstStyle/>
          <a:p>
            <a:pPr algn="ctr"/>
            <a:r>
              <a:rPr lang="ru-RU" sz="2600" b="1" dirty="0">
                <a:latin typeface="Calibri" pitchFamily="34" charset="0"/>
                <a:cs typeface="Calibri" pitchFamily="34" charset="0"/>
              </a:rPr>
              <a:t>Организация охраны труда в </a:t>
            </a:r>
            <a:r>
              <a:rPr lang="ru-RU" sz="2600" b="1" dirty="0" smtClean="0">
                <a:latin typeface="Calibri" pitchFamily="34" charset="0"/>
                <a:cs typeface="Calibri" pitchFamily="34" charset="0"/>
              </a:rPr>
              <a:t>МБДОУ </a:t>
            </a:r>
            <a:r>
              <a:rPr lang="ru-RU" sz="2600" b="1" dirty="0">
                <a:latin typeface="Calibri" pitchFamily="34" charset="0"/>
                <a:cs typeface="Calibri" pitchFamily="34" charset="0"/>
              </a:rPr>
              <a:t>регламентируется основными нормативными документами: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229600" cy="4825131"/>
          </a:xfrm>
        </p:spPr>
        <p:txBody>
          <a:bodyPr/>
          <a:lstStyle/>
          <a:p>
            <a:pPr marL="179388" indent="-179388">
              <a:spcBef>
                <a:spcPts val="0"/>
              </a:spcBef>
              <a:buNone/>
              <a:tabLst>
                <a:tab pos="88900" algn="l"/>
                <a:tab pos="179388" algn="l"/>
              </a:tabLst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›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Устав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МБДОУ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.  </a:t>
            </a:r>
          </a:p>
          <a:p>
            <a:pPr marL="179388" indent="-179388">
              <a:spcBef>
                <a:spcPts val="0"/>
              </a:spcBef>
              <a:buNone/>
              <a:tabLst>
                <a:tab pos="88900" algn="l"/>
                <a:tab pos="179388" algn="l"/>
              </a:tabLst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›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Коллективный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договор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МБДОУ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,   где оговариваются:</a:t>
            </a:r>
          </a:p>
          <a:p>
            <a:pPr marL="179388" indent="-179388">
              <a:spcBef>
                <a:spcPts val="0"/>
              </a:spcBef>
              <a:buFont typeface="Wingdings" pitchFamily="2" charset="2"/>
              <a:buNone/>
              <a:tabLst>
                <a:tab pos="88900" algn="l"/>
                <a:tab pos="179388" algn="l"/>
              </a:tabLst>
            </a:pPr>
            <a:r>
              <a:rPr lang="ru-RU" sz="16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1200" i="1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ru-RU" sz="1200" i="1" dirty="0">
                <a:latin typeface="Calibri" pitchFamily="34" charset="0"/>
                <a:cs typeface="Calibri" pitchFamily="34" charset="0"/>
              </a:rPr>
              <a:t>Социально – экономические мероприятия, меры по стимулированию повышения уровня профессиональной подготовки и переподготовки кадров; установлению компенсаций, льгот при выполнении работ с вредными условиями труда.</a:t>
            </a:r>
          </a:p>
          <a:p>
            <a:pPr marL="179388" indent="-179388">
              <a:spcBef>
                <a:spcPts val="0"/>
              </a:spcBef>
              <a:buFont typeface="Wingdings" pitchFamily="2" charset="2"/>
              <a:buNone/>
            </a:pPr>
            <a:r>
              <a:rPr lang="ru-RU" sz="1200" i="1" dirty="0">
                <a:latin typeface="Calibri" pitchFamily="34" charset="0"/>
                <a:cs typeface="Calibri" pitchFamily="34" charset="0"/>
              </a:rPr>
              <a:t>            - Мероприятия организационно – технического направления, заключающиеся в организации служб и комиссий по охране труда в целях планирования и осуществления работы по охране труда.</a:t>
            </a:r>
          </a:p>
          <a:p>
            <a:pPr marL="179388" indent="-179388">
              <a:spcBef>
                <a:spcPts val="0"/>
              </a:spcBef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›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Правила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внутреннего трудового распорядка.</a:t>
            </a:r>
          </a:p>
          <a:p>
            <a:pPr marL="179388" indent="-179388">
              <a:spcBef>
                <a:spcPts val="0"/>
              </a:spcBef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›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Положение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об организации работы по охране труда и безопасности жизнедеятельности, в котором обозначены основные направления организации работы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МБДОУ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по охране труда и безопасности жизнедеятельности, функции, права и ответственность.  </a:t>
            </a:r>
          </a:p>
          <a:p>
            <a:pPr marL="179388" indent="-179388">
              <a:spcBef>
                <a:spcPts val="0"/>
              </a:spcBef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› 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Должностная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инструкция специалиста по охране труда и технике безопасности, в которой определены функции, должностные обязанности, права и ответственность. </a:t>
            </a:r>
          </a:p>
          <a:p>
            <a:pPr marL="179388" indent="-179388">
              <a:spcBef>
                <a:spcPts val="0"/>
              </a:spcBef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›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ru-RU" sz="1600" dirty="0" smtClean="0">
                <a:latin typeface="Calibri" pitchFamily="34" charset="0"/>
                <a:cs typeface="Calibri" pitchFamily="34" charset="0"/>
              </a:rPr>
              <a:t>План 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работы по охране труда и безопасности жизнедеятельности составляется на учебный год и включает:</a:t>
            </a:r>
          </a:p>
          <a:p>
            <a:pPr marL="179388" indent="-179388">
              <a:spcBef>
                <a:spcPts val="0"/>
              </a:spcBef>
              <a:buFont typeface="Wingdings" pitchFamily="2" charset="2"/>
              <a:buNone/>
            </a:pPr>
            <a:r>
              <a:rPr lang="ru-RU" sz="16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1200" i="1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ru-RU" sz="1200" i="1" dirty="0">
                <a:latin typeface="Calibri" pitchFamily="34" charset="0"/>
                <a:cs typeface="Calibri" pitchFamily="34" charset="0"/>
              </a:rPr>
              <a:t>Организационно – технические мероприятия по улучшению условий труда</a:t>
            </a:r>
          </a:p>
          <a:p>
            <a:pPr marL="179388" indent="-179388">
              <a:spcBef>
                <a:spcPts val="0"/>
              </a:spcBef>
              <a:buFont typeface="Wingdings" pitchFamily="2" charset="2"/>
              <a:buNone/>
            </a:pPr>
            <a:r>
              <a:rPr lang="ru-RU" sz="12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1200" i="1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ru-RU" sz="1200" i="1" dirty="0">
                <a:latin typeface="Calibri" pitchFamily="34" charset="0"/>
                <a:cs typeface="Calibri" pitchFamily="34" charset="0"/>
              </a:rPr>
              <a:t>Обучение работников безопасным приемам работы и соблюдению правил безопасности на рабочем месте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1907704" y="260648"/>
            <a:ext cx="5256584" cy="1561653"/>
          </a:xfrm>
          <a:prstGeom prst="downArrowCallou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 sz="20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ru-RU" sz="2000" dirty="0">
              <a:latin typeface="Calibri" pitchFamily="34" charset="0"/>
              <a:cs typeface="Calibri" pitchFamily="34" charset="0"/>
            </a:endParaRPr>
          </a:p>
          <a:p>
            <a:pPr algn="ctr"/>
            <a:endParaRPr lang="ru-RU" sz="200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>На начало учебного года </a:t>
            </a:r>
          </a:p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>издаются приказы</a:t>
            </a:r>
          </a:p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>о назначении: </a:t>
            </a:r>
          </a:p>
          <a:p>
            <a:pPr algn="ctr"/>
            <a:r>
              <a:rPr lang="ru-RU" sz="36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36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</a:br>
            <a:endParaRPr lang="ru-RU" sz="36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51520" y="1700808"/>
            <a:ext cx="8712968" cy="4247802"/>
          </a:xfrm>
          <a:prstGeom prst="horizontalScroll">
            <a:avLst>
              <a:gd name="adj" fmla="val 12500"/>
            </a:avLst>
          </a:prstGeom>
          <a:solidFill>
            <a:srgbClr val="83D3E3"/>
          </a:solidFill>
          <a:ln w="9525">
            <a:solidFill>
              <a:schemeClr val="bg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 охране труда и соблюдении правил ТБ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 назначении ответственных лиц за организацию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безопасной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работы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 усилении мер по охране жизни и здоровья детей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 организации работы по предупреждению ДДТТ в МДОУ </a:t>
            </a:r>
          </a:p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 создании комиссии по расследованию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несчастных  случаев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AutoShape 2"/>
          <p:cNvSpPr>
            <a:spLocks noChangeArrowheads="1"/>
          </p:cNvSpPr>
          <p:nvPr/>
        </p:nvSpPr>
        <p:spPr bwMode="auto">
          <a:xfrm>
            <a:off x="1835696" y="260648"/>
            <a:ext cx="5616624" cy="1584176"/>
          </a:xfrm>
          <a:prstGeom prst="downArrowCallou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 sz="2000" b="1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ru-RU" sz="20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b="1" dirty="0">
                <a:latin typeface="Calibri" pitchFamily="34" charset="0"/>
                <a:cs typeface="Calibri" pitchFamily="34" charset="0"/>
              </a:rPr>
              <a:t>В ДОУ перед допуском к работе </a:t>
            </a:r>
          </a:p>
          <a:p>
            <a:pPr algn="ctr"/>
            <a:r>
              <a:rPr lang="ru-RU" b="1" dirty="0">
                <a:latin typeface="Calibri" pitchFamily="34" charset="0"/>
                <a:cs typeface="Calibri" pitchFamily="34" charset="0"/>
              </a:rPr>
              <a:t>ответственным по охране 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труда</a:t>
            </a:r>
          </a:p>
          <a:p>
            <a:pPr algn="ctr"/>
            <a:r>
              <a:rPr lang="ru-RU" b="1" dirty="0" smtClean="0">
                <a:latin typeface="Calibri" pitchFamily="34" charset="0"/>
                <a:cs typeface="Calibri" pitchFamily="34" charset="0"/>
              </a:rPr>
              <a:t>проводятся</a:t>
            </a:r>
            <a:r>
              <a:rPr lang="ru-RU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ru-RU" sz="36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36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</a:br>
            <a:endParaRPr lang="ru-RU" sz="3600" b="1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9843" name="AutoShape 3"/>
          <p:cNvSpPr>
            <a:spLocks noChangeArrowheads="1"/>
          </p:cNvSpPr>
          <p:nvPr/>
        </p:nvSpPr>
        <p:spPr bwMode="auto">
          <a:xfrm>
            <a:off x="611560" y="1484784"/>
            <a:ext cx="8352160" cy="4824412"/>
          </a:xfrm>
          <a:prstGeom prst="horizontalScroll">
            <a:avLst>
              <a:gd name="adj" fmla="val 12500"/>
            </a:avLst>
          </a:prstGeom>
          <a:solidFill>
            <a:srgbClr val="83D3E3"/>
          </a:solidFill>
          <a:ln w="9525">
            <a:solidFill>
              <a:schemeClr val="bg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 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вводный инструктаж;</a:t>
            </a:r>
          </a:p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· первичный инструктаж на рабочем месте;</a:t>
            </a:r>
          </a:p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· стажировка на рабочем месте.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algn="ctr"/>
            <a:r>
              <a:rPr lang="ru-RU" sz="2400" b="1" dirty="0">
                <a:latin typeface="Calibri" pitchFamily="34" charset="0"/>
                <a:cs typeface="Calibri" pitchFamily="34" charset="0"/>
              </a:rPr>
              <a:t>Документация по охране труда должна включать следующие журналы:</a:t>
            </a:r>
            <a:r>
              <a:rPr lang="ru-RU" sz="4000" dirty="0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4"/>
            <a:ext cx="8686800" cy="511175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/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/>
              <a:t>-   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противопожарного инструктажа вводного и на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рабочем месте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;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 учета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инструкций по охране труда с присвоением порядкового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номера,  должен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охватывать все виды работ и профессии учреждения, ведется специалистом по охране труда);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проведения вводного инструктажа по охране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труда (оформляется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специалистом по охране труда или руководителем учреждения при приеме на работу, вводный инструктаж должны проходить все поступающие на работу); 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 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проведения инструктажа по охране труда на рабочем месте (оформляется руководителем структурного подразделения при приеме на работу всех работников, а в последующем не реже, чем 2 раза в год, в первом и втором полугодиях);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проверки знаний у персонала с 1-ой 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группой </a:t>
            </a:r>
            <a:r>
              <a:rPr lang="ru-RU" sz="1800" dirty="0" err="1" smtClean="0">
                <a:latin typeface="Calibri" pitchFamily="34" charset="0"/>
                <a:cs typeface="Calibri" pitchFamily="34" charset="0"/>
              </a:rPr>
              <a:t>электробезопасности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;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несчастных случаев, происшедших с работающими в образовательном учреждении (с приложением актов по формам Н-1); 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1800" dirty="0" smtClean="0">
                <a:latin typeface="Calibri" pitchFamily="34" charset="0"/>
                <a:cs typeface="Calibri" pitchFamily="34" charset="0"/>
              </a:rPr>
              <a:t>-   регистрации </a:t>
            </a:r>
            <a:r>
              <a:rPr lang="ru-RU" sz="1800" dirty="0">
                <a:latin typeface="Calibri" pitchFamily="34" charset="0"/>
                <a:cs typeface="Calibri" pitchFamily="34" charset="0"/>
              </a:rPr>
              <a:t>несчастных случаев с воспитанниками (с приложением актов по форме Н-2</a:t>
            </a:r>
            <a:r>
              <a:rPr lang="ru-RU" sz="1800" dirty="0" smtClean="0">
                <a:latin typeface="Calibri" pitchFamily="34" charset="0"/>
                <a:cs typeface="Calibri" pitchFamily="34" charset="0"/>
              </a:rPr>
              <a:t>).</a:t>
            </a:r>
            <a:endParaRPr lang="ru-RU" sz="18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80000"/>
              </a:lnSpc>
            </a:pPr>
            <a:endParaRPr lang="ru-RU" sz="1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2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2" grpId="0"/>
      <p:bldP spid="4218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467544" y="1772816"/>
            <a:ext cx="7992888" cy="432048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Охрана труда -</a:t>
            </a:r>
            <a:r>
              <a:rPr lang="ru-RU" sz="2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система сохранения жизни и здоровья работников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в процессе трудовой деятельности, включающая в себя правовые,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социально - экономические, организационно - технические,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санитарно - гигиенические, лечебно - профилактические,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реабилитационные и иные мероприятия.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AutoShape 1029"/>
          <p:cNvSpPr>
            <a:spLocks noChangeArrowheads="1"/>
          </p:cNvSpPr>
          <p:nvPr/>
        </p:nvSpPr>
        <p:spPr bwMode="auto">
          <a:xfrm>
            <a:off x="1259632" y="548680"/>
            <a:ext cx="6696744" cy="1800225"/>
          </a:xfrm>
          <a:prstGeom prst="foldedCorner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Calibri" pitchFamily="34" charset="0"/>
                <a:cs typeface="Calibri" pitchFamily="34" charset="0"/>
              </a:rPr>
              <a:t>Понятие безопасности </a:t>
            </a:r>
          </a:p>
          <a:p>
            <a:pPr algn="ctr"/>
            <a:r>
              <a:rPr lang="ru-RU" sz="3600" b="1" dirty="0">
                <a:latin typeface="Calibri" pitchFamily="34" charset="0"/>
                <a:cs typeface="Calibri" pitchFamily="34" charset="0"/>
              </a:rPr>
              <a:t>жизнедеятельности в ДОУ</a:t>
            </a:r>
          </a:p>
          <a:p>
            <a:pPr algn="ctr"/>
            <a:r>
              <a:rPr lang="ru-RU" sz="3600" b="1" dirty="0">
                <a:latin typeface="Calibri" pitchFamily="34" charset="0"/>
                <a:cs typeface="Calibri" pitchFamily="34" charset="0"/>
              </a:rPr>
              <a:t> включает в себя следующие аспекты:</a:t>
            </a:r>
          </a:p>
        </p:txBody>
      </p:sp>
      <p:sp>
        <p:nvSpPr>
          <p:cNvPr id="2056" name="AutoShape 1032"/>
          <p:cNvSpPr>
            <a:spLocks noChangeArrowheads="1"/>
          </p:cNvSpPr>
          <p:nvPr/>
        </p:nvSpPr>
        <p:spPr bwMode="auto">
          <a:xfrm>
            <a:off x="539552" y="2564904"/>
            <a:ext cx="6768752" cy="2088753"/>
          </a:xfrm>
          <a:prstGeom prst="horizontalScroll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ru-RU" sz="2800" dirty="0">
                <a:latin typeface="Calibri" pitchFamily="34" charset="0"/>
                <a:cs typeface="Calibri" pitchFamily="34" charset="0"/>
              </a:rPr>
              <a:t>Охрана жизни и здоровья детей</a:t>
            </a:r>
          </a:p>
          <a:p>
            <a:endParaRPr lang="ru-RU" sz="28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sz="2800" dirty="0">
                <a:latin typeface="Calibri" pitchFamily="34" charset="0"/>
                <a:cs typeface="Calibri" pitchFamily="34" charset="0"/>
              </a:rPr>
              <a:t>Обеспечение безопасных условий </a:t>
            </a:r>
            <a:endParaRPr lang="ru-RU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труда </a:t>
            </a:r>
            <a:r>
              <a:rPr lang="ru-RU" sz="2800" dirty="0">
                <a:latin typeface="Calibri" pitchFamily="34" charset="0"/>
                <a:cs typeface="Calibri" pitchFamily="34" charset="0"/>
              </a:rPr>
              <a:t>сотрудников ДОУ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828800"/>
          </a:xfrm>
        </p:spPr>
        <p:txBody>
          <a:bodyPr/>
          <a:lstStyle/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>Действия руководителя ДОУ по охране труда </a:t>
            </a:r>
            <a:br>
              <a:rPr lang="ru-RU" sz="2000" b="1" dirty="0">
                <a:latin typeface="Calibri" pitchFamily="34" charset="0"/>
                <a:cs typeface="Calibri" pitchFamily="34" charset="0"/>
              </a:rPr>
            </a:br>
            <a:r>
              <a:rPr lang="ru-RU" sz="2000" b="1" dirty="0">
                <a:latin typeface="Calibri" pitchFamily="34" charset="0"/>
                <a:cs typeface="Calibri" pitchFamily="34" charset="0"/>
              </a:rPr>
              <a:t>основываются на выполнении требований законодательных документов в этой 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области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41017" name="Group 1049"/>
          <p:cNvGraphicFramePr>
            <a:graphicFrameLocks noGrp="1"/>
          </p:cNvGraphicFramePr>
          <p:nvPr/>
        </p:nvGraphicFramePr>
        <p:xfrm>
          <a:off x="611188" y="1412875"/>
          <a:ext cx="7993062" cy="5256213"/>
        </p:xfrm>
        <a:graphic>
          <a:graphicData uri="http://schemas.openxmlformats.org/drawingml/2006/table">
            <a:tbl>
              <a:tblPr/>
              <a:tblGrid>
                <a:gridCol w="7993062"/>
              </a:tblGrid>
              <a:tr h="52562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-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Трудовой кодекс Российской Федерации от 30.12.2001 г № 198 – ФЗ (ред.от 09.05.2005 г) устанавливает государственные гарантии трудовых прав и свобод граждан, создание благоприятных условий труда, защиту прав и интересов работников и работодателей.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-Федеральный закон от 17 июля 1999 года № 181 –ФЗ «Об основах охраны труда в Российской Федерации» (с изменениями от 09.05.2002 г) устанавливает правовые основы регулирования отношений в области охраны труда между работодателями и работниками и направлен на создание условий труда, соответствующих требованиям сохранения жизни и здоровья работников в процессе трудовой деятельности.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-Федеральный закон от 21.12.1994 г № 69-ФЗ «О пожарной безопасности (ред.от 09.05.2005 г) определяет общие правовые, экономические и социальные основы обеспечения пожарной безопасности в Российской федерации.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-Постановление Минтруда РФ и Минобразования РФ от 13 января 2003 г № 1/29 «Об утверждении Порядка обучения по охране и проверки знаний требований охраны труда работников организаций» разработано для обеспечения профилактических мер по сокращению производственного травматизма и профессиональных заболеваний и устанавливает общие положения обязательного обучения по охране труда и проверке знаний требований охраны труда всех работников, в том числе руководителей.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ятиугольник 5"/>
          <p:cNvSpPr/>
          <p:nvPr/>
        </p:nvSpPr>
        <p:spPr>
          <a:xfrm>
            <a:off x="1475656" y="2636912"/>
            <a:ext cx="2520280" cy="48463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Цель: </a:t>
            </a:r>
            <a:endParaRPr lang="ru-RU" sz="24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3707904" y="836712"/>
            <a:ext cx="4176464" cy="4320480"/>
          </a:xfrm>
          <a:prstGeom prst="verticalScroll">
            <a:avLst/>
          </a:prstGeom>
          <a:solidFill>
            <a:srgbClr val="83D3E3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None/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Создание на базе детского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сада единого безопасного </a:t>
            </a:r>
          </a:p>
          <a:p>
            <a:pPr algn="ctr">
              <a:buFont typeface="Wingdings" pitchFamily="2" charset="2"/>
              <a:buNone/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образовательного пространства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2699792" y="476672"/>
            <a:ext cx="3530600" cy="1081088"/>
          </a:xfrm>
          <a:prstGeom prst="downArrowCallou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 sz="3600" i="1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28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Основные задачи</a:t>
            </a:r>
            <a:r>
              <a:rPr lang="ru-RU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</a:t>
            </a:r>
            <a:br>
              <a:rPr lang="ru-RU" sz="28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</a:br>
            <a:endParaRPr lang="ru-RU" sz="28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179388" y="954088"/>
            <a:ext cx="8785100" cy="5903912"/>
          </a:xfrm>
          <a:prstGeom prst="horizontalScroll">
            <a:avLst>
              <a:gd name="adj" fmla="val 12500"/>
            </a:avLst>
          </a:prstGeom>
          <a:solidFill>
            <a:srgbClr val="51C9CF">
              <a:alpha val="89804"/>
            </a:srgbClr>
          </a:solidFill>
          <a:ln w="9525">
            <a:solidFill>
              <a:schemeClr val="bg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Изучение и реализация основных направлений законодательства РФ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по вопросам безопасности, разработка и внедрение нормативно-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правовых, методических и иных локальных актов, инструкций по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формированию безопасного образовательного пространства;</a:t>
            </a:r>
          </a:p>
          <a:p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Наращивание опыта межведомственного, комплексного и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многоуровневого подходов при формировании безопасного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образовательного пространства;</a:t>
            </a:r>
          </a:p>
          <a:p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Аттестация образовательного учреждения по созданию </a:t>
            </a:r>
            <a:r>
              <a:rPr lang="ru-RU" dirty="0" err="1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медико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- 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социальных, организационно – технических условий, обеспечивающих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безопасность и сохранение здоровья всех участников </a:t>
            </a:r>
            <a:r>
              <a:rPr lang="ru-RU" dirty="0" err="1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воспитательно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-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образовательного процесса;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AutoShape 3"/>
          <p:cNvSpPr>
            <a:spLocks noChangeArrowheads="1"/>
          </p:cNvSpPr>
          <p:nvPr/>
        </p:nvSpPr>
        <p:spPr bwMode="auto">
          <a:xfrm>
            <a:off x="107504" y="0"/>
            <a:ext cx="8856984" cy="6869385"/>
          </a:xfrm>
          <a:prstGeom prst="horizontalScroll">
            <a:avLst>
              <a:gd name="adj" fmla="val 12500"/>
            </a:avLst>
          </a:prstGeom>
          <a:solidFill>
            <a:srgbClr val="83D3E3"/>
          </a:solidFill>
          <a:ln w="9525">
            <a:solidFill>
              <a:schemeClr val="bg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endParaRPr lang="ru-RU" dirty="0" smtClean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Обеспечение 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выполнения сотрудниками и воспитанниками ДОУ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требований законодательных и других нормативно – правовых актов,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регламентирующих создание здоровых и безопасных условий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воспитания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Предотвращение несчастных случаев с детьми и сотрудниками в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ходе образовательного процесса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Профилактика производственного травматизма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Выполнение правил пожарной безопасности и соблюдение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противопожарного режима;</a:t>
            </a: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Формирование у воспитанников и сотрудников устойчивых навыков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безопасного поведения при возникновении чрезвычайных ситуаций ;</a:t>
            </a: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Оснащение образовательного учреждения противопожарным и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охранным оборудованием, средствами защиты и пожаротушения;</a:t>
            </a: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Повышение эффективности работы по профилактике детского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дорожно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– транспортного травматизма, взаимодействие с отделами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ГИБДД ; </a:t>
            </a:r>
          </a:p>
          <a:p>
            <a:pPr>
              <a:buFontTx/>
              <a:buChar char="•"/>
            </a:pPr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Обеспечение безопасной эксплуатации здания, оборудования и </a:t>
            </a:r>
          </a:p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технических средств обучения.</a:t>
            </a:r>
          </a:p>
          <a:p>
            <a:endParaRPr lang="ru-RU" dirty="0">
              <a:solidFill>
                <a:schemeClr val="accent4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51520" y="2492896"/>
            <a:ext cx="2736304" cy="3600450"/>
          </a:xfrm>
          <a:prstGeom prst="verticalScroll">
            <a:avLst/>
          </a:prstGeom>
          <a:solidFill>
            <a:srgbClr val="83D3E3"/>
          </a:solidFill>
          <a:ln w="9525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Проблема </a:t>
            </a:r>
          </a:p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безопасности </a:t>
            </a:r>
          </a:p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в  ДОУ </a:t>
            </a:r>
          </a:p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определяется </a:t>
            </a:r>
          </a:p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несколькими </a:t>
            </a:r>
          </a:p>
          <a:p>
            <a:pPr algn="ctr"/>
            <a:r>
              <a:rPr lang="ru-RU" b="1">
                <a:latin typeface="Calibri" pitchFamily="34" charset="0"/>
                <a:cs typeface="Calibri" pitchFamily="34" charset="0"/>
              </a:rPr>
              <a:t>направлениями:</a:t>
            </a:r>
            <a:r>
              <a:rPr lang="ru-RU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103429" name="AutoShape 5"/>
          <p:cNvSpPr>
            <a:spLocks noChangeArrowheads="1"/>
          </p:cNvSpPr>
          <p:nvPr/>
        </p:nvSpPr>
        <p:spPr bwMode="auto">
          <a:xfrm>
            <a:off x="539750" y="404812"/>
            <a:ext cx="8353425" cy="1656035"/>
          </a:xfrm>
          <a:prstGeom prst="downArrowCallout">
            <a:avLst>
              <a:gd name="adj1" fmla="val 138183"/>
              <a:gd name="adj2" fmla="val 138183"/>
              <a:gd name="adj3" fmla="val 16667"/>
              <a:gd name="adj4" fmla="val 66667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Обеспечение безопасности участников воспитательного процесса –</a:t>
            </a:r>
          </a:p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проблема, с которой сталкиваются все </a:t>
            </a:r>
          </a:p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руководители дошкольных образовательных учреждений. </a:t>
            </a:r>
          </a:p>
        </p:txBody>
      </p:sp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4932363" y="4149725"/>
            <a:ext cx="3816350" cy="863600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1400" b="1" dirty="0">
                <a:latin typeface="Calibri" pitchFamily="34" charset="0"/>
                <a:cs typeface="Calibri" pitchFamily="34" charset="0"/>
              </a:rPr>
              <a:t>Предупреждение и ликвидация</a:t>
            </a:r>
          </a:p>
          <a:p>
            <a:pPr algn="ctr"/>
            <a:r>
              <a:rPr lang="ru-RU" sz="1400" b="1" dirty="0">
                <a:latin typeface="Calibri" pitchFamily="34" charset="0"/>
                <a:cs typeface="Calibri" pitchFamily="34" charset="0"/>
              </a:rPr>
              <a:t> чрезвычайных ситуаций;</a:t>
            </a:r>
          </a:p>
          <a:p>
            <a:pPr algn="ctr"/>
            <a:r>
              <a:rPr lang="ru-RU" sz="1400" b="1" dirty="0">
                <a:latin typeface="Calibri" pitchFamily="34" charset="0"/>
                <a:cs typeface="Calibri" pitchFamily="34" charset="0"/>
              </a:rPr>
              <a:t>Антитеррористическая защита</a:t>
            </a:r>
          </a:p>
        </p:txBody>
      </p:sp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5364163" y="3429000"/>
            <a:ext cx="3384550" cy="576263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ru-RU" sz="1600" b="1">
                <a:latin typeface="Calibri" pitchFamily="34" charset="0"/>
                <a:cs typeface="Calibri" pitchFamily="34" charset="0"/>
              </a:rPr>
              <a:t>Пожарная безопасность</a:t>
            </a:r>
          </a:p>
        </p:txBody>
      </p:sp>
      <p:sp>
        <p:nvSpPr>
          <p:cNvPr id="103434" name="Rectangle 10"/>
          <p:cNvSpPr>
            <a:spLocks noChangeArrowheads="1"/>
          </p:cNvSpPr>
          <p:nvPr/>
        </p:nvSpPr>
        <p:spPr bwMode="auto">
          <a:xfrm>
            <a:off x="4068763" y="5157788"/>
            <a:ext cx="4679950" cy="1366837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ru-RU" sz="1400" b="1" dirty="0">
                <a:latin typeface="Calibri" pitchFamily="34" charset="0"/>
                <a:cs typeface="Calibri" pitchFamily="34" charset="0"/>
              </a:rPr>
              <a:t>Обеспечение охраны жизни и здоровья </a:t>
            </a:r>
          </a:p>
          <a:p>
            <a:pPr algn="ctr">
              <a:buFont typeface="Wingdings" pitchFamily="2" charset="2"/>
              <a:buNone/>
            </a:pPr>
            <a:r>
              <a:rPr lang="ru-RU" sz="1400" b="1" dirty="0">
                <a:latin typeface="Calibri" pitchFamily="34" charset="0"/>
                <a:cs typeface="Calibri" pitchFamily="34" charset="0"/>
              </a:rPr>
              <a:t>воспитанников (пожарная безопасность, </a:t>
            </a:r>
          </a:p>
          <a:p>
            <a:pPr algn="ctr">
              <a:buFont typeface="Wingdings" pitchFamily="2" charset="2"/>
              <a:buNone/>
            </a:pPr>
            <a:r>
              <a:rPr lang="ru-RU" sz="1400" b="1" dirty="0">
                <a:latin typeface="Calibri" pitchFamily="34" charset="0"/>
                <a:cs typeface="Calibri" pitchFamily="34" charset="0"/>
              </a:rPr>
              <a:t>личная безопасность, безопасность в быту, </a:t>
            </a:r>
          </a:p>
          <a:p>
            <a:pPr algn="ctr">
              <a:buFont typeface="Wingdings" pitchFamily="2" charset="2"/>
              <a:buNone/>
            </a:pPr>
            <a:r>
              <a:rPr lang="ru-RU" sz="1400" b="1" dirty="0">
                <a:latin typeface="Calibri" pitchFamily="34" charset="0"/>
                <a:cs typeface="Calibri" pitchFamily="34" charset="0"/>
              </a:rPr>
              <a:t>профилактика </a:t>
            </a:r>
            <a:r>
              <a:rPr lang="ru-RU" sz="1400" b="1" dirty="0" err="1">
                <a:latin typeface="Calibri" pitchFamily="34" charset="0"/>
                <a:cs typeface="Calibri" pitchFamily="34" charset="0"/>
              </a:rPr>
              <a:t>дорожно</a:t>
            </a:r>
            <a:r>
              <a:rPr lang="ru-RU" sz="1400" b="1" dirty="0">
                <a:latin typeface="Calibri" pitchFamily="34" charset="0"/>
                <a:cs typeface="Calibri" pitchFamily="34" charset="0"/>
              </a:rPr>
              <a:t> – транспортного </a:t>
            </a:r>
          </a:p>
          <a:p>
            <a:pPr algn="ctr">
              <a:buFont typeface="Wingdings" pitchFamily="2" charset="2"/>
              <a:buNone/>
            </a:pPr>
            <a:r>
              <a:rPr lang="ru-RU" sz="1400" b="1" dirty="0">
                <a:latin typeface="Calibri" pitchFamily="34" charset="0"/>
                <a:cs typeface="Calibri" pitchFamily="34" charset="0"/>
              </a:rPr>
              <a:t>травматизма)</a:t>
            </a:r>
          </a:p>
        </p:txBody>
      </p:sp>
      <p:sp>
        <p:nvSpPr>
          <p:cNvPr id="103435" name="AutoShape 11"/>
          <p:cNvSpPr>
            <a:spLocks noChangeArrowheads="1"/>
          </p:cNvSpPr>
          <p:nvPr/>
        </p:nvSpPr>
        <p:spPr bwMode="auto">
          <a:xfrm>
            <a:off x="3275856" y="3501008"/>
            <a:ext cx="1480369" cy="485775"/>
          </a:xfrm>
          <a:prstGeom prst="stripedRightArrow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3436" name="AutoShape 12"/>
          <p:cNvSpPr>
            <a:spLocks noChangeArrowheads="1"/>
          </p:cNvSpPr>
          <p:nvPr/>
        </p:nvSpPr>
        <p:spPr bwMode="auto">
          <a:xfrm>
            <a:off x="2843808" y="4221088"/>
            <a:ext cx="1440681" cy="485775"/>
          </a:xfrm>
          <a:prstGeom prst="stripedRightArrow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3437" name="AutoShape 13"/>
          <p:cNvSpPr>
            <a:spLocks noChangeArrowheads="1"/>
          </p:cNvSpPr>
          <p:nvPr/>
        </p:nvSpPr>
        <p:spPr bwMode="auto">
          <a:xfrm>
            <a:off x="2483768" y="5517232"/>
            <a:ext cx="1407319" cy="485775"/>
          </a:xfrm>
          <a:prstGeom prst="stripedRightArrow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4850" name="Rectangle 2"/>
          <p:cNvSpPr>
            <a:spLocks noChangeArrowheads="1"/>
          </p:cNvSpPr>
          <p:nvPr/>
        </p:nvSpPr>
        <p:spPr bwMode="auto">
          <a:xfrm>
            <a:off x="5651500" y="2420938"/>
            <a:ext cx="3098800" cy="720725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ru-RU" sz="1600" b="1" dirty="0">
                <a:latin typeface="Calibri" pitchFamily="34" charset="0"/>
                <a:cs typeface="Calibri" pitchFamily="34" charset="0"/>
              </a:rPr>
              <a:t>Обеспечение охраны труда </a:t>
            </a:r>
          </a:p>
          <a:p>
            <a:pPr algn="ctr">
              <a:buFont typeface="Wingdings" pitchFamily="2" charset="2"/>
              <a:buNone/>
            </a:pPr>
            <a:r>
              <a:rPr lang="ru-RU" sz="1600" b="1" dirty="0">
                <a:latin typeface="Calibri" pitchFamily="34" charset="0"/>
                <a:cs typeface="Calibri" pitchFamily="34" charset="0"/>
              </a:rPr>
              <a:t>сотрудников ДОУ</a:t>
            </a:r>
          </a:p>
        </p:txBody>
      </p:sp>
      <p:sp>
        <p:nvSpPr>
          <p:cNvPr id="334851" name="AutoShape 3"/>
          <p:cNvSpPr>
            <a:spLocks noChangeArrowheads="1"/>
          </p:cNvSpPr>
          <p:nvPr/>
        </p:nvSpPr>
        <p:spPr bwMode="auto">
          <a:xfrm>
            <a:off x="3779912" y="2564904"/>
            <a:ext cx="1368152" cy="485775"/>
          </a:xfrm>
          <a:prstGeom prst="stripedRightArrow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296988"/>
          </a:xfrm>
        </p:spPr>
        <p:txBody>
          <a:bodyPr/>
          <a:lstStyle/>
          <a:p>
            <a:pPr algn="ctr"/>
            <a:r>
              <a:rPr lang="ru-RU" sz="2000" b="1" dirty="0">
                <a:latin typeface="Calibri" pitchFamily="34" charset="0"/>
                <a:cs typeface="Calibri" pitchFamily="34" charset="0"/>
              </a:rPr>
              <a:t/>
            </a:r>
            <a:br>
              <a:rPr lang="ru-RU" sz="2000" b="1" dirty="0">
                <a:latin typeface="Calibri" pitchFamily="34" charset="0"/>
                <a:cs typeface="Calibri" pitchFamily="34" charset="0"/>
              </a:rPr>
            </a:br>
            <a:r>
              <a:rPr lang="ru-RU" sz="2000" b="1" dirty="0">
                <a:latin typeface="Calibri" pitchFamily="34" charset="0"/>
                <a:cs typeface="Calibri" pitchFamily="34" charset="0"/>
              </a:rPr>
              <a:t>       Совершенствование механизмов управления безопасностью образовательного пространства, создание команды, четкое распределение </a:t>
            </a:r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обязанностей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3491880" y="1988840"/>
            <a:ext cx="2590800" cy="1008062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1600" b="1" dirty="0">
                <a:latin typeface="Calibri" pitchFamily="34" charset="0"/>
                <a:cs typeface="Calibri" pitchFamily="34" charset="0"/>
              </a:rPr>
              <a:t>Заместитель </a:t>
            </a:r>
          </a:p>
          <a:p>
            <a:pPr algn="ctr"/>
            <a:r>
              <a:rPr lang="ru-RU" sz="1600" b="1" dirty="0" smtClean="0">
                <a:latin typeface="Calibri" pitchFamily="34" charset="0"/>
                <a:cs typeface="Calibri" pitchFamily="34" charset="0"/>
              </a:rPr>
              <a:t>заведующего </a:t>
            </a:r>
            <a:r>
              <a:rPr lang="ru-RU" sz="1600" b="1" dirty="0">
                <a:latin typeface="Calibri" pitchFamily="34" charset="0"/>
                <a:cs typeface="Calibri" pitchFamily="34" charset="0"/>
              </a:rPr>
              <a:t>по АХЧ</a:t>
            </a:r>
            <a:r>
              <a:rPr lang="ru-RU" sz="1600" dirty="0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491880" y="5157192"/>
            <a:ext cx="2590800" cy="647700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 smtClean="0">
                <a:latin typeface="Calibri" pitchFamily="34" charset="0"/>
                <a:cs typeface="Calibri" pitchFamily="34" charset="0"/>
              </a:rPr>
              <a:t>Воспитатели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6516216" y="3573016"/>
            <a:ext cx="2484883" cy="1008112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 sz="1600" b="1" dirty="0" smtClean="0"/>
          </a:p>
          <a:p>
            <a:pPr algn="ctr"/>
            <a:r>
              <a:rPr lang="ru-RU" sz="1600" b="1" dirty="0" smtClean="0"/>
              <a:t>Старший воспитатель</a:t>
            </a:r>
            <a:endParaRPr lang="ru-RU" sz="1600" dirty="0"/>
          </a:p>
          <a:p>
            <a:pPr algn="ctr"/>
            <a:r>
              <a:rPr lang="ru-RU" b="1" dirty="0"/>
              <a:t> </a:t>
            </a:r>
          </a:p>
        </p:txBody>
      </p: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251520" y="3789040"/>
            <a:ext cx="2663825" cy="647700"/>
          </a:xfrm>
          <a:prstGeom prst="bevel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 smtClean="0">
                <a:latin typeface="Calibri" pitchFamily="34" charset="0"/>
                <a:cs typeface="Calibri" pitchFamily="34" charset="0"/>
              </a:rPr>
              <a:t>Медсестра 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987824" y="3068960"/>
            <a:ext cx="3456384" cy="2016174"/>
          </a:xfrm>
          <a:prstGeom prst="quadArrowCallo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Заведующий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102414" name="Text Box 14"/>
          <p:cNvSpPr txBox="1">
            <a:spLocks noChangeArrowheads="1"/>
          </p:cNvSpPr>
          <p:nvPr/>
        </p:nvSpPr>
        <p:spPr bwMode="auto">
          <a:xfrm>
            <a:off x="5456238" y="53213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24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theme/theme1.xml><?xml version="1.0" encoding="utf-8"?>
<a:theme xmlns:a="http://schemas.openxmlformats.org/drawingml/2006/main" name="Пиксел">
  <a:themeElements>
    <a:clrScheme name="Пиксел 3">
      <a:dk1>
        <a:srgbClr val="006699"/>
      </a:dk1>
      <a:lt1>
        <a:srgbClr val="FFFFFF"/>
      </a:lt1>
      <a:dk2>
        <a:srgbClr val="333399"/>
      </a:dk2>
      <a:lt2>
        <a:srgbClr val="FFFFFF"/>
      </a:lt2>
      <a:accent1>
        <a:srgbClr val="0099CC"/>
      </a:accent1>
      <a:accent2>
        <a:srgbClr val="0386AF"/>
      </a:accent2>
      <a:accent3>
        <a:srgbClr val="ADADCA"/>
      </a:accent3>
      <a:accent4>
        <a:srgbClr val="DADADA"/>
      </a:accent4>
      <a:accent5>
        <a:srgbClr val="AACAE2"/>
      </a:accent5>
      <a:accent6>
        <a:srgbClr val="02799E"/>
      </a:accent6>
      <a:hlink>
        <a:srgbClr val="FFCC00"/>
      </a:hlink>
      <a:folHlink>
        <a:srgbClr val="6699FF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981</Words>
  <Application>Microsoft Office PowerPoint</Application>
  <PresentationFormat>Экран (4:3)</PresentationFormat>
  <Paragraphs>154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Пиксел</vt:lpstr>
      <vt:lpstr>Слайд 1</vt:lpstr>
      <vt:lpstr>Слайд 2</vt:lpstr>
      <vt:lpstr>Слайд 3</vt:lpstr>
      <vt:lpstr>Действия руководителя ДОУ по охране труда  основываются на выполнении требований законодательных документов в этой области</vt:lpstr>
      <vt:lpstr>Слайд 5</vt:lpstr>
      <vt:lpstr>Слайд 6</vt:lpstr>
      <vt:lpstr>Слайд 7</vt:lpstr>
      <vt:lpstr>Слайд 8</vt:lpstr>
      <vt:lpstr>        Совершенствование механизмов управления безопасностью образовательного пространства, создание команды, четкое распределение обязанностей</vt:lpstr>
      <vt:lpstr>Межведомственный подход в области формирования безопасного образовательного пространства</vt:lpstr>
      <vt:lpstr>Схема многоуровневой подготовки участников образовательного процесса по обеспечению безопасности образовательного пространства</vt:lpstr>
      <vt:lpstr>Организация охраны труда в МБДОУ регламентируется основными нормативными документами:</vt:lpstr>
      <vt:lpstr>Слайд 13</vt:lpstr>
      <vt:lpstr>Слайд 14</vt:lpstr>
      <vt:lpstr>Документация по охране труда должна включать следующие журналы: </vt:lpstr>
    </vt:vector>
  </TitlesOfParts>
  <Company>домдом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и содержание административно-хозяйственной работы  в  образовательном учреждении   преподаватель:  Молчанов С.Г. доктор педагогических наук, профессор, академик АГН модератор Семенова Л.И.</dc:title>
  <dc:creator>Мама</dc:creator>
  <cp:lastModifiedBy>Пользователь</cp:lastModifiedBy>
  <cp:revision>36</cp:revision>
  <dcterms:created xsi:type="dcterms:W3CDTF">2006-09-14T18:56:18Z</dcterms:created>
  <dcterms:modified xsi:type="dcterms:W3CDTF">2015-05-29T13:32:40Z</dcterms:modified>
</cp:coreProperties>
</file>