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906000" cy="6858000" type="A4"/>
  <p:notesSz cx="9906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-52"/>
      <p:regular r:id="rId9"/>
      <p:bold r:id="rId10"/>
    </p:embeddedFont>
    <p:embeddedFont>
      <p:font typeface="Golos Text SemiBold" panose="020B0604020202020204" charset="0"/>
      <p:regular r:id="rId11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94" y="18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6AA0-5E1C-448F-8A7A-5FDEA637E266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5431-0854-4CA1-9CBC-3283F7246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25431-0854-4CA1-9CBC-3283F7246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6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 bwMode="auto"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 bwMode="auto"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 bwMode="auto">
          <a:xfrm>
            <a:off x="681037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 bwMode="auto"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 bwMode="auto"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 bwMode="auto"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 bwMode="auto"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 bwMode="auto"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 bwMode="auto"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50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0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50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 bwMode="auto"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hyperlink" Target="https://cpd-hor-tagna.nubex.ru/" TargetMode="External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vk.com/cpdzalar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C24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8" name="Google Shape;108;g2b5058b94b5_0_2"/>
          <p:cNvGrpSpPr/>
          <p:nvPr/>
        </p:nvGrpSpPr>
        <p:grpSpPr bwMode="auto">
          <a:xfrm>
            <a:off x="-14098" y="0"/>
            <a:ext cx="9920098" cy="6861488"/>
            <a:chOff x="-14047" y="-3488"/>
            <a:chExt cx="9920098" cy="6861488"/>
          </a:xfrm>
        </p:grpSpPr>
        <p:sp>
          <p:nvSpPr>
            <p:cNvPr id="109" name="Google Shape;109;g2b5058b94b5_0_2"/>
            <p:cNvSpPr/>
            <p:nvPr/>
          </p:nvSpPr>
          <p:spPr bwMode="auto">
            <a:xfrm>
              <a:off x="6624951" y="-3488"/>
              <a:ext cx="32811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10;g2b5058b94b5_0_2"/>
            <p:cNvSpPr/>
            <p:nvPr/>
          </p:nvSpPr>
          <p:spPr bwMode="auto">
            <a:xfrm>
              <a:off x="-14047" y="0"/>
              <a:ext cx="33114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11" name="Google Shape;111;g2b5058b94b5_0_2"/>
            <p:cNvPicPr/>
            <p:nvPr/>
          </p:nvPicPr>
          <p:blipFill>
            <a:blip r:embed="rId3">
              <a:alphaModFix/>
            </a:blip>
            <a:stretch/>
          </p:blipFill>
          <p:spPr bwMode="auto">
            <a:xfrm flipH="1">
              <a:off x="3297315" y="0"/>
              <a:ext cx="331137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g2b5058b94b5_0_2"/>
            <p:cNvSpPr txBox="1"/>
            <p:nvPr/>
          </p:nvSpPr>
          <p:spPr bwMode="auto">
            <a:xfrm>
              <a:off x="233643" y="443084"/>
              <a:ext cx="2754932" cy="292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lvl="0" algn="just">
                <a:spcBef>
                  <a:spcPts val="700"/>
                </a:spcBef>
                <a:buClr>
                  <a:schemeClr val="dk1"/>
                </a:buClr>
                <a:buSzPts val="1100"/>
                <a:defRPr/>
              </a:pPr>
              <a:r>
                <a:rPr lang="ru-RU" sz="100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Родительское выгорание — это синдром эмоционального истощения, когда ваши внутренние ресурсы тратятся быстрее, чем восстанавливаются. В отличие от обычной усталости, которая проходит после отдыха, выгорание представляет собой состояние глубокого истощения, как телефон, который разряжается быстрее, чем успевает заряжаться.</a:t>
              </a:r>
            </a:p>
            <a:p>
              <a:pPr lvl="0" algn="just">
                <a:spcBef>
                  <a:spcPts val="700"/>
                </a:spcBef>
                <a:buClr>
                  <a:schemeClr val="dk1"/>
                </a:buClr>
                <a:buSzPts val="1100"/>
                <a:defRPr/>
              </a:pPr>
              <a:r>
                <a:rPr lang="ru-RU" sz="1000" b="1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Важно понимать, что переживания и проблемы с подростком могут «выжечь» родителя не меньше, чем уход за малышами. Подростковый период — это время интенсивных эмоциональных и поведенческих изменений, которые требуют от родителей огромных психологических ресурсов.</a:t>
              </a:r>
              <a:endParaRPr sz="1000" b="1" dirty="0">
                <a:solidFill>
                  <a:srgbClr val="EC2477"/>
                </a:solidFill>
                <a:latin typeface="Golos Text"/>
                <a:ea typeface="Golos Text"/>
                <a:cs typeface="Golos Text"/>
              </a:endParaRPr>
            </a:p>
          </p:txBody>
        </p:sp>
        <p:grpSp>
          <p:nvGrpSpPr>
            <p:cNvPr id="113" name="Google Shape;113;g2b5058b94b5_0_2"/>
            <p:cNvGrpSpPr/>
            <p:nvPr/>
          </p:nvGrpSpPr>
          <p:grpSpPr bwMode="auto">
            <a:xfrm>
              <a:off x="211589" y="3362598"/>
              <a:ext cx="2642406" cy="666600"/>
              <a:chOff x="211589" y="2842808"/>
              <a:chExt cx="2642406" cy="666600"/>
            </a:xfrm>
          </p:grpSpPr>
          <p:sp>
            <p:nvSpPr>
              <p:cNvPr id="114" name="Google Shape;114;g2b5058b94b5_0_2"/>
              <p:cNvSpPr txBox="1"/>
              <p:nvPr/>
            </p:nvSpPr>
            <p:spPr bwMode="auto">
              <a:xfrm>
                <a:off x="577895" y="3001248"/>
                <a:ext cx="2276100" cy="435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275" tIns="63275" rIns="63275" bIns="63275" anchor="t" anchorCtr="0">
                <a:spAutoFit/>
              </a:bodyPr>
              <a:lstStyle/>
              <a:p>
                <a:pPr lvl="0">
                  <a:buSzPts val="1100"/>
                  <a:defRPr/>
                </a:pPr>
                <a:r>
                  <a:rPr lang="ru-RU" sz="1000" b="1" dirty="0">
                    <a:solidFill>
                      <a:srgbClr val="EC2477"/>
                    </a:solidFill>
                    <a:latin typeface="Golos Text SemiBold"/>
                    <a:ea typeface="Golos Text SemiBold"/>
                    <a:cs typeface="Golos Text SemiBold"/>
                  </a:rPr>
                  <a:t>Четыре стадии развития выгорания</a:t>
                </a:r>
                <a:endParaRPr sz="1000" b="1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</a:endParaRPr>
              </a:p>
            </p:txBody>
          </p:sp>
          <p:sp>
            <p:nvSpPr>
              <p:cNvPr id="115" name="Google Shape;115;g2b5058b94b5_0_2"/>
              <p:cNvSpPr txBox="1"/>
              <p:nvPr/>
            </p:nvSpPr>
            <p:spPr bwMode="auto">
              <a:xfrm>
                <a:off x="211589" y="2842808"/>
                <a:ext cx="547200" cy="66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275" tIns="63275" rIns="63275" bIns="63275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0"/>
                  <a:buFont typeface="Arial"/>
                  <a:buNone/>
                  <a:defRPr/>
                </a:pPr>
                <a:r>
                  <a:rPr lang="ru-RU" sz="3500" b="1" i="0" u="none" strike="noStrike" cap="none">
                    <a:solidFill>
                      <a:srgbClr val="EC2477"/>
                    </a:solidFill>
                    <a:latin typeface="Golos Text"/>
                    <a:ea typeface="Golos Text"/>
                    <a:cs typeface="Golos Text"/>
                  </a:rPr>
                  <a:t>1</a:t>
                </a:r>
                <a:endParaRPr sz="1400" b="0" i="0" u="none" strike="noStrike" cap="none">
                  <a:solidFill>
                    <a:srgbClr val="EC2477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22" name="Google Shape;122;g2b5058b94b5_0_2"/>
            <p:cNvSpPr txBox="1"/>
            <p:nvPr/>
          </p:nvSpPr>
          <p:spPr bwMode="auto">
            <a:xfrm>
              <a:off x="3595290" y="392371"/>
              <a:ext cx="547200" cy="66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dirty="0">
                  <a:solidFill>
                    <a:schemeClr val="lt1"/>
                  </a:solidFill>
                  <a:latin typeface="Golos Text"/>
                  <a:ea typeface="Arial"/>
                  <a:cs typeface="Arial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129;g2b5058b94b5_0_2"/>
          <p:cNvSpPr txBox="1"/>
          <p:nvPr/>
        </p:nvSpPr>
        <p:spPr bwMode="auto">
          <a:xfrm>
            <a:off x="3597478" y="4257486"/>
            <a:ext cx="547200" cy="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/>
            </a:pPr>
            <a:r>
              <a:rPr lang="ru-RU" sz="3500" b="1" dirty="0">
                <a:solidFill>
                  <a:schemeClr val="lt1"/>
                </a:solidFill>
                <a:latin typeface="Golos Text"/>
                <a:cs typeface="Golos Text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3" name="Google Shape;133;g2b5058b94b5_0_2"/>
          <p:cNvSpPr txBox="1"/>
          <p:nvPr/>
        </p:nvSpPr>
        <p:spPr bwMode="auto">
          <a:xfrm>
            <a:off x="6924232" y="3772328"/>
            <a:ext cx="547200" cy="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cs typeface="Golos Text"/>
              </a:rPr>
              <a:t>5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23;g2b5058b94b5_0_2"/>
          <p:cNvSpPr txBox="1"/>
          <p:nvPr/>
        </p:nvSpPr>
        <p:spPr bwMode="auto">
          <a:xfrm>
            <a:off x="3959038" y="485400"/>
            <a:ext cx="2276662" cy="48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>
              <a:spcBef>
                <a:spcPts val="400"/>
              </a:spcBef>
              <a:buSzPts val="1100"/>
              <a:defRPr/>
            </a:pPr>
            <a:r>
              <a:rPr lang="ru-RU" sz="1000" b="1" dirty="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</a:rPr>
              <a:t>Как распознать выгорание: основные признаки</a:t>
            </a:r>
            <a:endParaRPr b="1" dirty="0"/>
          </a:p>
        </p:txBody>
      </p:sp>
      <p:sp>
        <p:nvSpPr>
          <p:cNvPr id="31" name="Google Shape;118;g2b5058b94b5_0_2"/>
          <p:cNvSpPr txBox="1"/>
          <p:nvPr/>
        </p:nvSpPr>
        <p:spPr bwMode="auto">
          <a:xfrm>
            <a:off x="236282" y="3931662"/>
            <a:ext cx="2719362" cy="217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1.Прилив сил и энтузиазма — вам кажется, что вы справитесь со всем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2.Стадия «выдерживания» — вы справляетесь, но к концу дня чувствуете нарастающую усталость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3.Стадия «</a:t>
            </a:r>
            <a:r>
              <a:rPr lang="ru-RU" sz="1000" dirty="0" err="1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невыдерживания</a:t>
            </a: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» — появляется раздражение, не хватает сил на общение с подростком, возникают мысли «Больше не могу!»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4.Стадия полного истощения — эмоциональное отстранение от ребенка, равнодушие, циничные мысли.</a:t>
            </a:r>
          </a:p>
        </p:txBody>
      </p:sp>
      <p:sp>
        <p:nvSpPr>
          <p:cNvPr id="35" name="Google Shape;134;g2b5058b94b5_0_2"/>
          <p:cNvSpPr txBox="1"/>
          <p:nvPr/>
        </p:nvSpPr>
        <p:spPr bwMode="auto">
          <a:xfrm>
            <a:off x="7313432" y="3975812"/>
            <a:ext cx="2619900" cy="28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>
              <a:buSzPts val="1100"/>
              <a:defRPr/>
            </a:pPr>
            <a:r>
              <a:rPr lang="ru-RU" sz="1000" b="1" i="0" u="none" strike="noStrike" cap="none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</a:rPr>
              <a:t>Важно помнить! </a:t>
            </a:r>
            <a:endParaRPr sz="1000" b="1" i="0" u="none" strike="noStrike" cap="none" dirty="0">
              <a:solidFill>
                <a:srgbClr val="EC2477"/>
              </a:solidFill>
              <a:latin typeface="Golos Text SemiBold"/>
              <a:ea typeface="Golos Text SemiBold"/>
              <a:cs typeface="Golos Text SemiBold"/>
            </a:endParaRPr>
          </a:p>
        </p:txBody>
      </p:sp>
      <p:sp>
        <p:nvSpPr>
          <p:cNvPr id="38" name="Google Shape;118;g2b5058b94b5_0_2"/>
          <p:cNvSpPr txBox="1"/>
          <p:nvPr/>
        </p:nvSpPr>
        <p:spPr bwMode="auto">
          <a:xfrm>
            <a:off x="6970195" y="4267865"/>
            <a:ext cx="2640645" cy="11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Заботясь о себе, вы заботитесь о своем подростке. Счастливый, отдохнувший родитель способен дать ребенку гораздо больше любви, внимания и поддержки, чем измотанный и истощенный.</a:t>
            </a:r>
          </a:p>
        </p:txBody>
      </p:sp>
      <p:sp>
        <p:nvSpPr>
          <p:cNvPr id="37" name="Google Shape;118;g2b5058b94b5_0_2"/>
          <p:cNvSpPr txBox="1"/>
          <p:nvPr/>
        </p:nvSpPr>
        <p:spPr bwMode="auto">
          <a:xfrm>
            <a:off x="6941819" y="1011017"/>
            <a:ext cx="2619900" cy="279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 Берегите свой сон — это главный ресурс восстановления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 Не жертвуйте отдыхом ради домашних дел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 При возможности делегируйте бытовые задачи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i="1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Эмоциональное восстановление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 Создавайте «островки отдыха» — короткие периоды времени только для себя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 Составьте список маленьких радостей (чашка кофе в тишине, короткая прогулка, чтение)</a:t>
            </a:r>
          </a:p>
          <a:p>
            <a:pPr lvl="0" algn="just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•Возвращайтесь к своим увлечениям и хобби.</a:t>
            </a:r>
          </a:p>
        </p:txBody>
      </p:sp>
      <p:sp>
        <p:nvSpPr>
          <p:cNvPr id="39" name="Google Shape;134;g2b5058b94b5_0_2"/>
          <p:cNvSpPr txBox="1"/>
          <p:nvPr/>
        </p:nvSpPr>
        <p:spPr bwMode="auto">
          <a:xfrm>
            <a:off x="7313432" y="658897"/>
            <a:ext cx="2619900" cy="28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>
              <a:buSzPts val="1100"/>
              <a:defRPr/>
            </a:pPr>
            <a:r>
              <a:rPr lang="ru-RU" sz="1000" b="1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</a:rPr>
              <a:t>Забота о физическом состоянии</a:t>
            </a:r>
            <a:endParaRPr sz="1000" b="1" i="0" u="none" strike="noStrike" cap="none" dirty="0">
              <a:solidFill>
                <a:srgbClr val="EC2477"/>
              </a:solidFill>
              <a:latin typeface="Golos Text SemiBold"/>
              <a:ea typeface="Golos Text SemiBold"/>
              <a:cs typeface="Golos Text SemiBold"/>
            </a:endParaRPr>
          </a:p>
        </p:txBody>
      </p:sp>
      <p:sp>
        <p:nvSpPr>
          <p:cNvPr id="40" name="Google Shape;116;g2b5058b94b5_0_2"/>
          <p:cNvSpPr txBox="1"/>
          <p:nvPr/>
        </p:nvSpPr>
        <p:spPr bwMode="auto">
          <a:xfrm>
            <a:off x="3595239" y="1011017"/>
            <a:ext cx="2704648" cy="341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Эмоциональные симптомы (Постоянное раздражение, особенно в отношении подростка, потеря удовольствия от общения с ним, чувство вины и восприятие родительства как обязательства. Мысли о том, что решение стать родителем было ошибочным)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Физические проявления (Хроническая усталость, не проходящая после отдыха, проблемы со сном, нарушение аппетита, частые болезни)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 Поведенческие изменения (Избегание общения с подростком и родительских обязанностей. Желание «убежать»)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i="1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Тревожный сигнал: Если вы думаете о проблемах с детьми большую часть времени — вы в зоне риска.</a:t>
            </a:r>
          </a:p>
        </p:txBody>
      </p:sp>
      <p:sp>
        <p:nvSpPr>
          <p:cNvPr id="41" name="Google Shape;129;g2b5058b94b5_0_2"/>
          <p:cNvSpPr txBox="1"/>
          <p:nvPr/>
        </p:nvSpPr>
        <p:spPr bwMode="auto">
          <a:xfrm>
            <a:off x="6924232" y="422729"/>
            <a:ext cx="547200" cy="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Arial"/>
                <a:cs typeface="Golos Text"/>
              </a:rPr>
              <a:t>4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128;g2b5058b94b5_0_2"/>
          <p:cNvSpPr txBox="1"/>
          <p:nvPr/>
        </p:nvSpPr>
        <p:spPr bwMode="auto">
          <a:xfrm>
            <a:off x="3959038" y="4330946"/>
            <a:ext cx="2699400" cy="48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>
              <a:spcBef>
                <a:spcPts val="400"/>
              </a:spcBef>
              <a:buSzPts val="1100"/>
              <a:defRPr/>
            </a:pPr>
            <a:r>
              <a:rPr lang="ru-RU" sz="1000" b="1" dirty="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</a:rPr>
              <a:t>Стратегии профилактики и преодоления выгорания</a:t>
            </a:r>
            <a:endParaRPr lang="ru-RU" sz="1000" b="1" dirty="0"/>
          </a:p>
        </p:txBody>
      </p:sp>
      <p:sp>
        <p:nvSpPr>
          <p:cNvPr id="43" name="Google Shape;116;g2b5058b94b5_0_2"/>
          <p:cNvSpPr txBox="1"/>
          <p:nvPr/>
        </p:nvSpPr>
        <p:spPr bwMode="auto">
          <a:xfrm>
            <a:off x="3583841" y="4740890"/>
            <a:ext cx="2699401" cy="228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i="1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Принятие и осознание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endParaRPr lang="ru-RU" sz="1000" i="1" dirty="0">
              <a:solidFill>
                <a:schemeClr val="bg1"/>
              </a:solidFill>
              <a:latin typeface="Golos Text"/>
              <a:ea typeface="Golos Text"/>
              <a:cs typeface="Golos Text"/>
            </a:endParaRP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Признайте проблему — выгорание не признак слабости, а естественная реакция на стресс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Откажитесь от стремления к идеальности — подростку нужен живой, эмоционально устойчивый родитель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r>
              <a:rPr lang="ru-RU" sz="1000" dirty="0">
                <a:solidFill>
                  <a:schemeClr val="bg1"/>
                </a:solidFill>
                <a:latin typeface="Golos Text"/>
                <a:ea typeface="Golos Text"/>
                <a:cs typeface="Golos Text"/>
              </a:rPr>
              <a:t>• Помните: думать о себе — не эгоизм, а необходимость</a:t>
            </a:r>
          </a:p>
          <a:p>
            <a:pPr lvl="0" algn="just">
              <a:spcBef>
                <a:spcPts val="400"/>
              </a:spcBef>
              <a:buSzPts val="1100"/>
              <a:defRPr/>
            </a:pPr>
            <a:endParaRPr lang="ru-RU" sz="1000" dirty="0">
              <a:solidFill>
                <a:schemeClr val="bg1"/>
              </a:solidFill>
              <a:latin typeface="Golos Text"/>
              <a:ea typeface="Golos Text"/>
              <a:cs typeface="Golos Tex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A2F5B25-9B46-0F07-35D2-E7624768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11" y="5370277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8;g2b5058b94b5_0_2">
            <a:extLst>
              <a:ext uri="{FF2B5EF4-FFF2-40B4-BE49-F238E27FC236}">
                <a16:creationId xmlns:a16="http://schemas.microsoft.com/office/drawing/2014/main" xmlns="" id="{A0A5C5B9-46E2-93F7-ABA9-5C0DF087BB7F}"/>
              </a:ext>
            </a:extLst>
          </p:cNvPr>
          <p:cNvSpPr txBox="1"/>
          <p:nvPr/>
        </p:nvSpPr>
        <p:spPr bwMode="auto">
          <a:xfrm>
            <a:off x="6970195" y="5596684"/>
            <a:ext cx="1701437" cy="64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>
              <a:spcBef>
                <a:spcPts val="400"/>
              </a:spcBef>
              <a:buSzPts val="1000"/>
              <a:defRPr/>
            </a:pPr>
            <a:r>
              <a:rPr lang="ru-RU" sz="1000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Приглашаем Вас принять участие в научном исследовании!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58429" y="-9216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3649994" y="3728517"/>
            <a:ext cx="2820900" cy="98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ОГКУСО «Центр помощи детям, оставшимся без попечения родителей, Заларинского муниципального округа»</a:t>
            </a:r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472" y="4769829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3807300" y="4753493"/>
            <a:ext cx="2589600" cy="34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Хор- Тагна, ул. Школьная, 12</a:t>
            </a:r>
            <a:endParaRPr lang="ru-RU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6916791" y="1623540"/>
            <a:ext cx="2844887" cy="2483767"/>
            <a:chOff x="6917978" y="2050593"/>
            <a:chExt cx="2971200" cy="1591995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7196622" y="3231017"/>
              <a:ext cx="2509800" cy="41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6917978" y="2050593"/>
              <a:ext cx="2971200" cy="279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lvl="0">
                <a:buSzPts val="2000"/>
                <a:defRPr/>
              </a:pPr>
              <a:r>
                <a:rPr lang="ru-RU" sz="2000" b="1" dirty="0" smtClean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</a:rPr>
                <a:t> </a:t>
              </a:r>
              <a:endParaRPr lang="ru-RU" sz="2000" b="1" dirty="0">
                <a:solidFill>
                  <a:srgbClr val="EC2477"/>
                </a:solidFill>
                <a:latin typeface="Golos Text"/>
                <a:ea typeface="Golos Text"/>
                <a:cs typeface="Golos Text"/>
              </a:endParaRPr>
            </a:p>
          </p:txBody>
        </p:sp>
      </p:grp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72361">
            <a:off x="7226647" y="4533975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28802" y="5272920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 dirty="0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 dirty="0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78963" y="4834431"/>
            <a:ext cx="1149900" cy="5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41753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4175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3799689" y="1411745"/>
            <a:ext cx="2228850" cy="2228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485" y="5206415"/>
            <a:ext cx="3355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1400" spc="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 психолого- педагогической помощи семье и детям «Дети в семье»</a:t>
            </a:r>
            <a:endParaRPr lang="ru-RU" sz="2400" kern="1400" spc="25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9689" y="6027801"/>
            <a:ext cx="2283392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89016645399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8904112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6989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30" y="2232656"/>
            <a:ext cx="241284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cpd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-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hor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-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tagna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nubex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02" y="2639191"/>
            <a:ext cx="249138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13"/>
              </a:buBlip>
              <a:tabLst>
                <a:tab pos="457200" algn="l"/>
              </a:tabLs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vk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cpdzalari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5156" r="1412" b="3943"/>
          <a:stretch/>
        </p:blipFill>
        <p:spPr bwMode="auto">
          <a:xfrm>
            <a:off x="589168" y="179247"/>
            <a:ext cx="2092666" cy="2030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Google Shape;86;p1"/>
          <p:cNvSpPr txBox="1"/>
          <p:nvPr/>
        </p:nvSpPr>
        <p:spPr bwMode="auto">
          <a:xfrm>
            <a:off x="6821569" y="1979938"/>
            <a:ext cx="2971200" cy="7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 algn="ctr">
              <a:buSzPts val="2000"/>
              <a:defRPr/>
            </a:pPr>
            <a:r>
              <a:rPr lang="ru-RU" sz="2000" b="1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РОДИТЕЛЬСКОЕ </a:t>
            </a:r>
          </a:p>
          <a:p>
            <a:pPr lvl="0" algn="ctr">
              <a:buSzPts val="2000"/>
              <a:defRPr/>
            </a:pPr>
            <a:r>
              <a:rPr lang="ru-RU" sz="2000" b="1" dirty="0">
                <a:solidFill>
                  <a:srgbClr val="EC2477"/>
                </a:solidFill>
                <a:latin typeface="Golos Text"/>
                <a:ea typeface="Golos Text"/>
                <a:cs typeface="Golos Text"/>
              </a:rPr>
              <a:t>ВЫГОРАНИЕ</a:t>
            </a:r>
            <a:endParaRPr sz="2000" b="1" dirty="0">
              <a:solidFill>
                <a:srgbClr val="EC2477"/>
              </a:solidFill>
              <a:latin typeface="Golos Text"/>
              <a:ea typeface="Golos Text"/>
              <a:cs typeface="Golos Text"/>
            </a:endParaRPr>
          </a:p>
        </p:txBody>
      </p:sp>
    </p:spTree>
    <p:extLst>
      <p:ext uri="{BB962C8B-B14F-4D97-AF65-F5344CB8AC3E}">
        <p14:creationId xmlns:p14="http://schemas.microsoft.com/office/powerpoint/2010/main" val="3486456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494</Words>
  <Application>Microsoft Office PowerPoint</Application>
  <DocSecurity>0</DocSecurity>
  <PresentationFormat>Лист A4 (210x297 мм)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Times New Roman</vt:lpstr>
      <vt:lpstr>Arial</vt:lpstr>
      <vt:lpstr>Symbol</vt:lpstr>
      <vt:lpstr>Golos Text</vt:lpstr>
      <vt:lpstr>Golos Text SemiBold</vt:lpstr>
      <vt:lpstr>Cambria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Matebook</dc:creator>
  <cp:keywords/>
  <dc:description/>
  <cp:lastModifiedBy>ПСИХОЛОГ</cp:lastModifiedBy>
  <cp:revision>23</cp:revision>
  <cp:lastPrinted>2025-10-17T03:26:36Z</cp:lastPrinted>
  <dcterms:modified xsi:type="dcterms:W3CDTF">2025-10-17T03:28:40Z</dcterms:modified>
  <cp:category/>
  <dc:identifier/>
  <cp:contentStatus/>
  <dc:language/>
  <cp:version/>
</cp:coreProperties>
</file>