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906000" cy="6858000" type="A4"/>
  <p:notesSz cx="9144000" cy="6858000"/>
  <p:embeddedFontLst>
    <p:embeddedFont>
      <p:font typeface="Golos Text" panose="020B0604020202020204" charset="-52"/>
      <p:regular r:id="rId5"/>
      <p:bold r:id="rId6"/>
    </p:embeddedFont>
    <p:embeddedFont>
      <p:font typeface="Golos Text SemiBold" panose="020B0604020202020204" charset="0"/>
      <p:regular r:id="rId7"/>
      <p:bold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dmKLlIIIsqqk4gkcZzjFaGKw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15" y="58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942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84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cpd-hor-tagna.nubex.ru/" TargetMode="External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vk.com/cpdzalar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58429" y="-9216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3649994" y="3728517"/>
            <a:ext cx="2820900" cy="9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ОГКУСО «Центр помощи детям, оставшимся без попечения родителей, Заларинского муниципального округа»</a:t>
            </a:r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472" y="4769829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3807300" y="4753493"/>
            <a:ext cx="2589600" cy="34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Хор- Тагна, ул. Школьная, 12</a:t>
            </a:r>
            <a:endParaRPr lang="ru-RU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6890049" y="1728216"/>
            <a:ext cx="2844887" cy="2337370"/>
            <a:chOff x="6890049" y="2127708"/>
            <a:chExt cx="2971200" cy="1721926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7196622" y="3438063"/>
              <a:ext cx="2509800" cy="41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6890049" y="2127708"/>
              <a:ext cx="2971200" cy="100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lvl="0" algn="ctr">
                <a:buSzPts val="2000"/>
              </a:pPr>
              <a:r>
                <a:rPr lang="ru-RU" sz="2000" b="1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ВЛИЯНИЕ СОЦИАЛЬНЫХ </a:t>
              </a:r>
            </a:p>
            <a:p>
              <a:pPr lvl="0" algn="ctr">
                <a:buSzPts val="2000"/>
              </a:pPr>
              <a:r>
                <a:rPr lang="ru-RU" sz="2000" b="1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СЕТЕЙ НА ПОДРОСТКА</a:t>
              </a:r>
              <a:endParaRPr sz="2000" b="1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</p:grp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72361">
            <a:off x="7226647" y="4533975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28802" y="5272920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 dirty="0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3799689" y="1411745"/>
            <a:ext cx="2228850" cy="2228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485" y="5206415"/>
            <a:ext cx="3355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1400" spc="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 психолого- педагогической помощи семье и детям «Дети в семье»</a:t>
            </a:r>
            <a:endParaRPr lang="ru-RU" sz="2400" kern="1400" spc="25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9689" y="6027801"/>
            <a:ext cx="2283392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89016645399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8904112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6989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30" y="2232656"/>
            <a:ext cx="241284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cpd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-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hor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-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tagna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nubex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02" y="2639191"/>
            <a:ext cx="249138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13"/>
              </a:buBlip>
              <a:tabLst>
                <a:tab pos="457200" algn="l"/>
              </a:tabLs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vk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cpdzalari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5156" r="1412" b="3943"/>
          <a:stretch/>
        </p:blipFill>
        <p:spPr bwMode="auto">
          <a:xfrm>
            <a:off x="589168" y="179247"/>
            <a:ext cx="2092666" cy="2030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8" name="Google Shape;108;g2b5058b94b5_0_2"/>
          <p:cNvGrpSpPr/>
          <p:nvPr/>
        </p:nvGrpSpPr>
        <p:grpSpPr bwMode="auto">
          <a:xfrm>
            <a:off x="-7050" y="-6899"/>
            <a:ext cx="9920098" cy="6861488"/>
            <a:chOff x="-14047" y="-3488"/>
            <a:chExt cx="9920098" cy="6861488"/>
          </a:xfrm>
        </p:grpSpPr>
        <p:sp>
          <p:nvSpPr>
            <p:cNvPr id="109" name="Google Shape;109;g2b5058b94b5_0_2"/>
            <p:cNvSpPr/>
            <p:nvPr/>
          </p:nvSpPr>
          <p:spPr bwMode="auto">
            <a:xfrm>
              <a:off x="6624951" y="-3488"/>
              <a:ext cx="32811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10;g2b5058b94b5_0_2"/>
            <p:cNvSpPr/>
            <p:nvPr/>
          </p:nvSpPr>
          <p:spPr bwMode="auto">
            <a:xfrm>
              <a:off x="-14047" y="0"/>
              <a:ext cx="33114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11" name="Google Shape;111;g2b5058b94b5_0_2"/>
            <p:cNvPicPr/>
            <p:nvPr/>
          </p:nvPicPr>
          <p:blipFill>
            <a:blip r:embed="rId2">
              <a:alphaModFix/>
            </a:blip>
            <a:stretch/>
          </p:blipFill>
          <p:spPr bwMode="auto">
            <a:xfrm flipH="1">
              <a:off x="3297315" y="0"/>
              <a:ext cx="331137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g2b5058b94b5_0_2"/>
            <p:cNvSpPr txBox="1"/>
            <p:nvPr/>
          </p:nvSpPr>
          <p:spPr bwMode="auto">
            <a:xfrm>
              <a:off x="264187" y="56371"/>
              <a:ext cx="2754932" cy="3782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lvl="0" algn="just">
                <a:spcBef>
                  <a:spcPts val="700"/>
                </a:spcBef>
                <a:buClr>
                  <a:schemeClr val="dk1"/>
                </a:buClr>
                <a:buSzPts val="1100"/>
                <a:defRPr/>
              </a:pPr>
              <a:r>
                <a:rPr lang="ru-RU" sz="100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Цифровая экология (Digital-экология) — это умение жить в медиамире, гармонично и эффективно использовать девайсы и гаджеты, видеть мир вокруг и чувствовать жизнь внутри.</a:t>
              </a:r>
            </a:p>
            <a:p>
              <a:pPr lvl="0" algn="just">
                <a:spcBef>
                  <a:spcPts val="700"/>
                </a:spcBef>
                <a:buClr>
                  <a:schemeClr val="dk1"/>
                </a:buClr>
                <a:buSzPts val="1100"/>
                <a:defRPr/>
              </a:pPr>
              <a:r>
                <a:rPr lang="ru-RU" sz="100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С каждым годом мы все больше и больше погружаемся в медиаактивность посредством гаджетов. Незаметно мы становимся всё более зависимыми от них, привыкая к изобилию сообщений, ведь интернет всегда под рукой. Так нарушается гармония, снижается эффективность использования девайсов. В крайнем случае возникает интернет-зависимость. </a:t>
              </a:r>
            </a:p>
            <a:p>
              <a:pPr lvl="0" algn="just">
                <a:spcBef>
                  <a:spcPts val="700"/>
                </a:spcBef>
                <a:buClr>
                  <a:schemeClr val="dk1"/>
                </a:buClr>
                <a:buSzPts val="1100"/>
                <a:defRPr/>
              </a:pPr>
              <a:r>
                <a:rPr lang="ru-RU" sz="100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Подростки наиболее уязвимы перед рисками цифровой среды. Задача взрослых сформировать навык конструктивного цифрового поведения, научить экологичному использованию гаджетов. </a:t>
              </a:r>
            </a:p>
          </p:txBody>
        </p:sp>
        <p:grpSp>
          <p:nvGrpSpPr>
            <p:cNvPr id="113" name="Google Shape;113;g2b5058b94b5_0_2"/>
            <p:cNvGrpSpPr/>
            <p:nvPr/>
          </p:nvGrpSpPr>
          <p:grpSpPr bwMode="auto">
            <a:xfrm>
              <a:off x="247922" y="2604177"/>
              <a:ext cx="6027027" cy="3051663"/>
              <a:chOff x="247922" y="2084387"/>
              <a:chExt cx="6027027" cy="3051663"/>
            </a:xfrm>
          </p:grpSpPr>
          <p:sp>
            <p:nvSpPr>
              <p:cNvPr id="114" name="Google Shape;114;g2b5058b94b5_0_2"/>
              <p:cNvSpPr txBox="1"/>
              <p:nvPr/>
            </p:nvSpPr>
            <p:spPr bwMode="auto">
              <a:xfrm>
                <a:off x="641319" y="3319214"/>
                <a:ext cx="2276100" cy="466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275" tIns="63275" rIns="63275" bIns="63275" anchor="t" anchorCtr="0">
                <a:spAutoFit/>
              </a:bodyPr>
              <a:lstStyle/>
              <a:p>
                <a:pPr lvl="0">
                  <a:buSzPts val="1100"/>
                  <a:defRPr/>
                </a:pPr>
                <a:r>
                  <a:rPr lang="ru-RU" sz="1100" b="1" dirty="0">
                    <a:solidFill>
                      <a:srgbClr val="EC2477"/>
                    </a:solidFill>
                    <a:latin typeface="Golos Text SemiBold"/>
                    <a:ea typeface="Golos Text SemiBold"/>
                    <a:cs typeface="Golos Text SemiBold"/>
                  </a:rPr>
                  <a:t>Как обнаружить интернет зависимость у подростка? </a:t>
                </a:r>
                <a:endParaRPr lang="ru-RU" sz="1000" b="1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</a:endParaRPr>
              </a:p>
            </p:txBody>
          </p:sp>
          <p:sp>
            <p:nvSpPr>
              <p:cNvPr id="115" name="Google Shape;115;g2b5058b94b5_0_2"/>
              <p:cNvSpPr txBox="1"/>
              <p:nvPr/>
            </p:nvSpPr>
            <p:spPr bwMode="auto">
              <a:xfrm>
                <a:off x="247922" y="3197556"/>
                <a:ext cx="547200" cy="66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275" tIns="63275" rIns="63275" bIns="63275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Arial"/>
                  <a:buNone/>
                  <a:defRPr/>
                </a:pPr>
                <a:r>
                  <a:rPr lang="ru-RU" sz="3500" b="1" i="0" u="none" strike="noStrike" cap="none" dirty="0">
                    <a:solidFill>
                      <a:srgbClr val="EC2477"/>
                    </a:solidFill>
                    <a:latin typeface="Golos Text"/>
                    <a:ea typeface="Golos Text"/>
                    <a:cs typeface="Golos Text"/>
                  </a:rPr>
                  <a:t>1</a:t>
                </a:r>
                <a:endParaRPr sz="1400" b="0" i="0" u="none" strike="noStrike" cap="none" dirty="0">
                  <a:solidFill>
                    <a:srgbClr val="EC2477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116;g2b5058b94b5_0_2"/>
              <p:cNvSpPr txBox="1"/>
              <p:nvPr/>
            </p:nvSpPr>
            <p:spPr bwMode="auto">
              <a:xfrm>
                <a:off x="3575549" y="2084387"/>
                <a:ext cx="2699400" cy="3051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275" tIns="63275" rIns="63275" bIns="63275" anchor="t" anchorCtr="0">
                <a:spAutoFit/>
              </a:bodyPr>
              <a:lstStyle/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Дефицит общения</a:t>
                </a:r>
                <a:r>
                  <a:rPr lang="ru-RU" sz="1000" dirty="0" smtClean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, коммуникативные </a:t>
                </a: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трудности. </a:t>
                </a:r>
              </a:p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Равнодушие со стороны окружающих, отсутствие понимания у людей из ближайшего окружения.         </a:t>
                </a:r>
              </a:p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Застенчивость, низкая самооценка, неуверенность в себе, собственных силах.</a:t>
                </a:r>
              </a:p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Предрасположенность к «заражению» новыми увлечениями.</a:t>
                </a:r>
              </a:p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Большое количество свободного времени, не занятого хобби, увлечениями, полезными и интересными занятиями.</a:t>
                </a:r>
              </a:p>
              <a:p>
                <a:pPr marL="171450" lvl="0" indent="-171450" algn="just">
                  <a:spcBef>
                    <a:spcPts val="400"/>
                  </a:spcBef>
                  <a:buClr>
                    <a:schemeClr val="bg1"/>
                  </a:buClr>
                  <a:buSzPts val="1100"/>
                  <a:buFont typeface="Wingdings" panose="05000000000000000000" pitchFamily="2" charset="2"/>
                  <a:buChar char="v"/>
                  <a:defRPr/>
                </a:pPr>
                <a:r>
                  <a:rPr lang="ru-RU" sz="1000" dirty="0">
                    <a:solidFill>
                      <a:schemeClr val="bg1"/>
                    </a:solidFill>
                    <a:latin typeface="Golos Text"/>
                    <a:ea typeface="Golos Text"/>
                    <a:cs typeface="Golos Text"/>
                  </a:rPr>
                  <a:t>Получение приятных ощущений при проведении времени за компьютером. </a:t>
                </a:r>
              </a:p>
            </p:txBody>
          </p:sp>
        </p:grpSp>
        <p:sp>
          <p:nvSpPr>
            <p:cNvPr id="122" name="Google Shape;122;g2b5058b94b5_0_2"/>
            <p:cNvSpPr txBox="1"/>
            <p:nvPr/>
          </p:nvSpPr>
          <p:spPr bwMode="auto">
            <a:xfrm>
              <a:off x="3517865" y="1982897"/>
              <a:ext cx="547200" cy="66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dirty="0">
                  <a:solidFill>
                    <a:schemeClr val="lt1"/>
                  </a:solidFill>
                  <a:latin typeface="Golos Text"/>
                  <a:ea typeface="Arial"/>
                  <a:cs typeface="Arial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28;g2b5058b94b5_0_2"/>
            <p:cNvSpPr txBox="1"/>
            <p:nvPr/>
          </p:nvSpPr>
          <p:spPr bwMode="auto">
            <a:xfrm>
              <a:off x="3943701" y="2044476"/>
              <a:ext cx="2699400" cy="517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>
                <a:spcBef>
                  <a:spcPts val="400"/>
                </a:spcBef>
                <a:buSzPts val="1100"/>
                <a:defRPr/>
              </a:pPr>
              <a:r>
                <a:rPr lang="ru-RU" sz="1100" b="1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</a:rPr>
                <a:t>Причинами зависимости могут быть:</a:t>
              </a:r>
              <a:endParaRPr lang="ru-RU" sz="1100" b="1" dirty="0"/>
            </a:p>
          </p:txBody>
        </p:sp>
      </p:grpSp>
      <p:sp>
        <p:nvSpPr>
          <p:cNvPr id="129" name="Google Shape;129;g2b5058b94b5_0_2"/>
          <p:cNvSpPr txBox="1"/>
          <p:nvPr/>
        </p:nvSpPr>
        <p:spPr bwMode="auto">
          <a:xfrm>
            <a:off x="6836195" y="38013"/>
            <a:ext cx="547200" cy="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/>
            </a:pPr>
            <a:r>
              <a:rPr lang="ru-RU" sz="3500" b="1" dirty="0">
                <a:solidFill>
                  <a:srgbClr val="EC2477"/>
                </a:solidFill>
                <a:latin typeface="Golos Text"/>
                <a:cs typeface="Golos Text"/>
              </a:rPr>
              <a:t>3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118;g2b5058b94b5_0_2"/>
          <p:cNvSpPr txBox="1"/>
          <p:nvPr/>
        </p:nvSpPr>
        <p:spPr bwMode="auto">
          <a:xfrm>
            <a:off x="271184" y="4387434"/>
            <a:ext cx="2719362" cy="228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1. Вы видите, у подростка необходимость в беспрерывном онлайн-общении. Это могут быть всевозможные социальные сети, форумы, чаты. 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2. Вы наблюдаете у подростка постоянное желание проверить электронную почту, мессенджеры, сообщения в социальных сетях.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3. Подросток проявляет явный эмоциональный дискомфорт при отсутствии гаджета: тревогу, апатию, раздражение.</a:t>
            </a:r>
          </a:p>
        </p:txBody>
      </p:sp>
      <p:sp>
        <p:nvSpPr>
          <p:cNvPr id="38" name="Google Shape;118;g2b5058b94b5_0_2"/>
          <p:cNvSpPr txBox="1"/>
          <p:nvPr/>
        </p:nvSpPr>
        <p:spPr bwMode="auto">
          <a:xfrm>
            <a:off x="6852342" y="3511289"/>
            <a:ext cx="2757202" cy="310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Помните: мы не противостоим подростку и не стремимся одержать над ним победу, забирая его устройство. Мы также не можем остановить развитие технологий. Наша задача заключается в том, чтобы научить подростка использовать гаджет как полезный инструмент для поиска информации, общения и развлечений, а также помочь ему наслаждаться реальной жизнью, не теряя себя в цифровом потоке.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endParaRPr lang="ru-RU" sz="1000" dirty="0">
              <a:solidFill>
                <a:srgbClr val="EC2477"/>
              </a:solidFill>
              <a:latin typeface="Golos Text"/>
              <a:ea typeface="Golos Text"/>
              <a:cs typeface="Golos Text"/>
            </a:endParaRPr>
          </a:p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Еще больше </a:t>
            </a:r>
          </a:p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полезных </a:t>
            </a:r>
          </a:p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материалов</a:t>
            </a:r>
          </a:p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 в сообществе</a:t>
            </a:r>
          </a:p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 проекта: </a:t>
            </a:r>
            <a:endParaRPr dirty="0"/>
          </a:p>
        </p:txBody>
      </p:sp>
      <p:sp>
        <p:nvSpPr>
          <p:cNvPr id="37" name="Google Shape;118;g2b5058b94b5_0_2"/>
          <p:cNvSpPr txBox="1"/>
          <p:nvPr/>
        </p:nvSpPr>
        <p:spPr bwMode="auto">
          <a:xfrm>
            <a:off x="6852342" y="527436"/>
            <a:ext cx="2704766" cy="300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b="1" u="sng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Обсуждайте, а не запрещайте: 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Открыто говорите с подростком о его онлайн-опыте, создавая атмосферу доверия без осуждения.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u="sng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Проведите эксперимент: 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Предложите провести выходные без телефонов и обсудите впечатления.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u="sng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Установите четкие цели перед выходом в интернет 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(например, 20 минут на проверку почты).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u="sng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Вводите семейные ритуалы без гаджетов: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 обеды без устройств, отключение их за 1,5 часа до сна.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u="sng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Подавайте личный пример: 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демонстрируйте хорошие цифровые привычки, откладывая телефон во время общения.</a:t>
            </a:r>
            <a:endParaRPr dirty="0"/>
          </a:p>
        </p:txBody>
      </p:sp>
      <p:sp>
        <p:nvSpPr>
          <p:cNvPr id="39" name="Google Shape;134;g2b5058b94b5_0_2"/>
          <p:cNvSpPr txBox="1"/>
          <p:nvPr/>
        </p:nvSpPr>
        <p:spPr bwMode="auto">
          <a:xfrm>
            <a:off x="7175409" y="214984"/>
            <a:ext cx="2619900" cy="31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>
              <a:buSzPts val="1100"/>
              <a:defRPr/>
            </a:pPr>
            <a:r>
              <a:rPr lang="ru-RU" sz="1200" b="1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</a:rPr>
              <a:t>Как родители могут помочь? </a:t>
            </a:r>
            <a:endParaRPr sz="1000" b="1" i="0" u="none" strike="noStrike" cap="none" dirty="0">
              <a:solidFill>
                <a:srgbClr val="EC2477"/>
              </a:solidFill>
              <a:latin typeface="Golos Text SemiBold"/>
              <a:ea typeface="Golos Text SemiBold"/>
              <a:cs typeface="Golos Text SemiBold"/>
            </a:endParaRPr>
          </a:p>
        </p:txBody>
      </p:sp>
      <p:sp>
        <p:nvSpPr>
          <p:cNvPr id="40" name="Google Shape;116;g2b5058b94b5_0_2"/>
          <p:cNvSpPr txBox="1"/>
          <p:nvPr/>
        </p:nvSpPr>
        <p:spPr bwMode="auto">
          <a:xfrm>
            <a:off x="3524862" y="135817"/>
            <a:ext cx="2704648" cy="182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4. Время, которое подросток проводит в сети растет в геометрической прогрессии. 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5. Подросток просит увеличить сумму карманных денег на игры, </a:t>
            </a:r>
            <a:r>
              <a:rPr lang="ru-RU" sz="1000" dirty="0" err="1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донаты</a:t>
            </a: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, трафик.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6. Вы замечаете, что онлайн-общение вытесняет реальное: подросток начинает предпочитать общение в сети живым встречам с друзьями.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1542DC60-9509-063A-2FCE-3F258662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41" y="5281330"/>
            <a:ext cx="1395676" cy="13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523</Words>
  <Application>Microsoft Office PowerPoint</Application>
  <PresentationFormat>Лист A4 (210x297 мм)</PresentationFormat>
  <Paragraphs>46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Golos Text</vt:lpstr>
      <vt:lpstr>Golos Text SemiBold</vt:lpstr>
      <vt:lpstr>Wingdings</vt:lpstr>
      <vt:lpstr>Cambria</vt:lpstr>
      <vt:lpstr>Calibri</vt:lpstr>
      <vt:lpstr>Times New Roman</vt:lpstr>
      <vt:lpstr>Arial</vt:lpstr>
      <vt:lpstr>Symbol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Computer12</cp:lastModifiedBy>
  <cp:revision>13</cp:revision>
  <dcterms:modified xsi:type="dcterms:W3CDTF">2025-07-15T03:51:33Z</dcterms:modified>
</cp:coreProperties>
</file>