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2064"/>
    <a:srgbClr val="E52B88"/>
    <a:srgbClr val="166004"/>
    <a:srgbClr val="33E50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4.gif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солнечная полян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18"/>
            <a:ext cx="9144000" cy="6855682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393671" y="2892421"/>
            <a:ext cx="1785950" cy="1588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трелка вправо 6"/>
          <p:cNvSpPr/>
          <p:nvPr/>
        </p:nvSpPr>
        <p:spPr>
          <a:xfrm>
            <a:off x="1285852" y="857232"/>
            <a:ext cx="3286148" cy="2571768"/>
          </a:xfrm>
          <a:prstGeom prst="rightArrow">
            <a:avLst/>
          </a:prstGeom>
          <a:solidFill>
            <a:srgbClr val="FF0000">
              <a:alpha val="52000"/>
            </a:srgb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85852" y="1428736"/>
            <a:ext cx="3000396" cy="14465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3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Страна </a:t>
            </a:r>
          </a:p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Алфавития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5" descr="http://fantasyflash.ru/grafic/dolls/image/dolls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071942"/>
            <a:ext cx="1357322" cy="2171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87 0.03839 C 0.08559 -0.01619 0.09531 -0.07054 0.11701 -0.12327 C 0.13854 -0.176 0.16771 -0.23936 0.20521 -0.27868 C 0.24288 -0.31799 0.2934 -0.34343 0.34271 -0.35962 C 0.39184 -0.37581 0.47135 -0.37373 0.50104 -0.37581 C 0.5309 -0.37766 0.51771 -0.37234 0.52101 -0.37165 " pathEditMode="relative" rAng="0" ptsTypes="aa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1475_D3World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428652"/>
            <a:ext cx="9810750" cy="7600950"/>
          </a:xfrm>
          <a:prstGeom prst="rect">
            <a:avLst/>
          </a:prstGeom>
          <a:noFill/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143504" y="2143116"/>
            <a:ext cx="221457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Гласных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2786058"/>
            <a:ext cx="257176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Согласных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ature_Flowers__00419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4571984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571480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143116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2000240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00860" y="4571984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14282" y="92867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714876" y="1000108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428860" y="-285776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500826" y="342900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1000100" y="2428868"/>
            <a:ext cx="1500198" cy="150019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1928794" y="4786322"/>
            <a:ext cx="1643074" cy="178595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мка 14"/>
          <p:cNvSpPr/>
          <p:nvPr/>
        </p:nvSpPr>
        <p:spPr>
          <a:xfrm>
            <a:off x="7215206" y="4714884"/>
            <a:ext cx="1571636" cy="178595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мка 15"/>
          <p:cNvSpPr/>
          <p:nvPr/>
        </p:nvSpPr>
        <p:spPr>
          <a:xfrm>
            <a:off x="5572132" y="2357430"/>
            <a:ext cx="1500198" cy="164307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3357554" y="1071546"/>
            <a:ext cx="1357322" cy="142876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000100" y="342900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нта лицом вверх 18"/>
          <p:cNvSpPr/>
          <p:nvPr/>
        </p:nvSpPr>
        <p:spPr>
          <a:xfrm>
            <a:off x="714348" y="1214422"/>
            <a:ext cx="2214578" cy="928694"/>
          </a:xfrm>
          <a:prstGeom prst="ribbon2">
            <a:avLst/>
          </a:prstGeom>
          <a:solidFill>
            <a:srgbClr val="FFFF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500166" y="85723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A</a:t>
            </a:r>
            <a:endParaRPr lang="ru-RU" sz="9600" dirty="0"/>
          </a:p>
        </p:txBody>
      </p:sp>
      <p:sp>
        <p:nvSpPr>
          <p:cNvPr id="21" name="TextBox 20"/>
          <p:cNvSpPr txBox="1"/>
          <p:nvPr/>
        </p:nvSpPr>
        <p:spPr>
          <a:xfrm>
            <a:off x="-500098" y="2428868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æ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2" name="TextBox 21"/>
          <p:cNvSpPr txBox="1"/>
          <p:nvPr/>
        </p:nvSpPr>
        <p:spPr>
          <a:xfrm>
            <a:off x="1857356" y="1142984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i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8" y="5000636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ʌ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4" name="TextBox 23"/>
          <p:cNvSpPr txBox="1"/>
          <p:nvPr/>
        </p:nvSpPr>
        <p:spPr>
          <a:xfrm>
            <a:off x="5572132" y="2643182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e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5" name="TextBox 24"/>
          <p:cNvSpPr txBox="1"/>
          <p:nvPr/>
        </p:nvSpPr>
        <p:spPr>
          <a:xfrm>
            <a:off x="1928794" y="5072074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ɔ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6" name="Лента лицом вверх 25"/>
          <p:cNvSpPr/>
          <p:nvPr/>
        </p:nvSpPr>
        <p:spPr>
          <a:xfrm>
            <a:off x="1571604" y="3714752"/>
            <a:ext cx="2214578" cy="928694"/>
          </a:xfrm>
          <a:prstGeom prst="ribbon2">
            <a:avLst/>
          </a:prstGeom>
          <a:solidFill>
            <a:srgbClr val="33E509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Лента лицом вверх 26"/>
          <p:cNvSpPr/>
          <p:nvPr/>
        </p:nvSpPr>
        <p:spPr>
          <a:xfrm>
            <a:off x="3000364" y="0"/>
            <a:ext cx="2214578" cy="928694"/>
          </a:xfrm>
          <a:prstGeom prst="ribbon2">
            <a:avLst/>
          </a:prstGeom>
          <a:solidFill>
            <a:srgbClr val="FF00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Лента лицом вверх 27"/>
          <p:cNvSpPr/>
          <p:nvPr/>
        </p:nvSpPr>
        <p:spPr>
          <a:xfrm>
            <a:off x="5143504" y="1285860"/>
            <a:ext cx="2214578" cy="928694"/>
          </a:xfrm>
          <a:prstGeom prst="ribbon2">
            <a:avLst/>
          </a:prstGeom>
          <a:solidFill>
            <a:srgbClr val="7030A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Лента лицом вверх 28"/>
          <p:cNvSpPr/>
          <p:nvPr/>
        </p:nvSpPr>
        <p:spPr>
          <a:xfrm>
            <a:off x="6929422" y="3786190"/>
            <a:ext cx="2214578" cy="928694"/>
          </a:xfrm>
          <a:prstGeom prst="ribbon2">
            <a:avLst/>
          </a:prstGeom>
          <a:solidFill>
            <a:srgbClr val="FFC0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7715272" y="3429000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U</a:t>
            </a:r>
            <a:endParaRPr lang="ru-RU" sz="9600" dirty="0"/>
          </a:p>
        </p:txBody>
      </p:sp>
      <p:sp>
        <p:nvSpPr>
          <p:cNvPr id="31" name="TextBox 30"/>
          <p:cNvSpPr txBox="1"/>
          <p:nvPr/>
        </p:nvSpPr>
        <p:spPr>
          <a:xfrm>
            <a:off x="2357422" y="3286124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O</a:t>
            </a:r>
            <a:endParaRPr lang="ru-RU" sz="9600" dirty="0"/>
          </a:p>
        </p:txBody>
      </p:sp>
      <p:sp>
        <p:nvSpPr>
          <p:cNvPr id="32" name="TextBox 31"/>
          <p:cNvSpPr txBox="1"/>
          <p:nvPr/>
        </p:nvSpPr>
        <p:spPr>
          <a:xfrm>
            <a:off x="6072198" y="85723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E</a:t>
            </a:r>
            <a:endParaRPr lang="ru-RU" sz="9600" dirty="0"/>
          </a:p>
        </p:txBody>
      </p:sp>
      <p:sp>
        <p:nvSpPr>
          <p:cNvPr id="33" name="TextBox 32"/>
          <p:cNvSpPr txBox="1"/>
          <p:nvPr/>
        </p:nvSpPr>
        <p:spPr>
          <a:xfrm>
            <a:off x="3786182" y="-42865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I</a:t>
            </a:r>
            <a:endParaRPr lang="ru-RU" sz="9600" dirty="0"/>
          </a:p>
        </p:txBody>
      </p:sp>
      <p:sp>
        <p:nvSpPr>
          <p:cNvPr id="37" name="Пятиугольник 36"/>
          <p:cNvSpPr/>
          <p:nvPr/>
        </p:nvSpPr>
        <p:spPr>
          <a:xfrm>
            <a:off x="3857620" y="5786454"/>
            <a:ext cx="3500462" cy="1071546"/>
          </a:xfrm>
          <a:prstGeom prst="homePlate">
            <a:avLst/>
          </a:prstGeom>
          <a:solidFill>
            <a:srgbClr val="E52B88"/>
          </a:solidFill>
          <a:ln w="53975">
            <a:solidFill>
              <a:srgbClr val="A2206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857620" y="5929330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 Закрытый слог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h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687"/>
            <a:ext cx="9144000" cy="68636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Соедините буквы и соответствующие им звуки</a:t>
            </a:r>
            <a:endParaRPr lang="ru-RU" dirty="0"/>
          </a:p>
        </p:txBody>
      </p:sp>
      <p:sp>
        <p:nvSpPr>
          <p:cNvPr id="15" name="Лента лицом вверх 14"/>
          <p:cNvSpPr/>
          <p:nvPr/>
        </p:nvSpPr>
        <p:spPr>
          <a:xfrm>
            <a:off x="0" y="1428736"/>
            <a:ext cx="2214578" cy="928694"/>
          </a:xfrm>
          <a:prstGeom prst="ribbon2">
            <a:avLst/>
          </a:prstGeom>
          <a:solidFill>
            <a:srgbClr val="33E509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нта лицом вверх 16"/>
          <p:cNvSpPr/>
          <p:nvPr/>
        </p:nvSpPr>
        <p:spPr>
          <a:xfrm>
            <a:off x="6929422" y="1500174"/>
            <a:ext cx="2214578" cy="928694"/>
          </a:xfrm>
          <a:prstGeom prst="ribbon2">
            <a:avLst/>
          </a:prstGeom>
          <a:solidFill>
            <a:srgbClr val="FFC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нта лицом вверх 18"/>
          <p:cNvSpPr/>
          <p:nvPr/>
        </p:nvSpPr>
        <p:spPr>
          <a:xfrm>
            <a:off x="3286116" y="1500174"/>
            <a:ext cx="2214578" cy="928694"/>
          </a:xfrm>
          <a:prstGeom prst="ribbon2">
            <a:avLst/>
          </a:prstGeom>
          <a:solidFill>
            <a:srgbClr val="7030A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Лента лицом вверх 19"/>
          <p:cNvSpPr/>
          <p:nvPr/>
        </p:nvSpPr>
        <p:spPr>
          <a:xfrm>
            <a:off x="1500166" y="2428868"/>
            <a:ext cx="2214578" cy="928694"/>
          </a:xfrm>
          <a:prstGeom prst="ribbon2">
            <a:avLst/>
          </a:prstGeom>
          <a:solidFill>
            <a:srgbClr val="FF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нта лицом вверх 20"/>
          <p:cNvSpPr/>
          <p:nvPr/>
        </p:nvSpPr>
        <p:spPr>
          <a:xfrm>
            <a:off x="5143504" y="2500306"/>
            <a:ext cx="2214578" cy="928694"/>
          </a:xfrm>
          <a:prstGeom prst="ribbon2">
            <a:avLst/>
          </a:prstGeom>
          <a:solidFill>
            <a:srgbClr val="FFFF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929322" y="2071678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A</a:t>
            </a:r>
            <a:endParaRPr lang="ru-RU" sz="9600" dirty="0"/>
          </a:p>
        </p:txBody>
      </p:sp>
      <p:sp>
        <p:nvSpPr>
          <p:cNvPr id="24" name="TextBox 23"/>
          <p:cNvSpPr txBox="1"/>
          <p:nvPr/>
        </p:nvSpPr>
        <p:spPr>
          <a:xfrm>
            <a:off x="785786" y="928670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O</a:t>
            </a:r>
            <a:endParaRPr lang="ru-RU" sz="9600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192880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 smtClean="0"/>
              <a:t>I</a:t>
            </a:r>
            <a:endParaRPr lang="ru-RU" sz="9600" dirty="0"/>
          </a:p>
        </p:txBody>
      </p:sp>
      <p:sp>
        <p:nvSpPr>
          <p:cNvPr id="26" name="TextBox 25"/>
          <p:cNvSpPr txBox="1"/>
          <p:nvPr/>
        </p:nvSpPr>
        <p:spPr>
          <a:xfrm>
            <a:off x="4000496" y="928670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E</a:t>
            </a:r>
            <a:endParaRPr lang="ru-RU" sz="9600" dirty="0"/>
          </a:p>
        </p:txBody>
      </p:sp>
      <p:sp>
        <p:nvSpPr>
          <p:cNvPr id="27" name="TextBox 26"/>
          <p:cNvSpPr txBox="1"/>
          <p:nvPr/>
        </p:nvSpPr>
        <p:spPr>
          <a:xfrm>
            <a:off x="7715272" y="1000108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U</a:t>
            </a:r>
            <a:endParaRPr lang="ru-RU" sz="9600" dirty="0"/>
          </a:p>
        </p:txBody>
      </p:sp>
      <p:sp>
        <p:nvSpPr>
          <p:cNvPr id="28" name="TextBox 27"/>
          <p:cNvSpPr txBox="1"/>
          <p:nvPr/>
        </p:nvSpPr>
        <p:spPr>
          <a:xfrm>
            <a:off x="2428860" y="371475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 </a:t>
            </a:r>
            <a:r>
              <a:rPr lang="ru-RU" sz="7200" b="1" dirty="0" err="1" smtClean="0"/>
              <a:t>æ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9" name="TextBox 28"/>
          <p:cNvSpPr txBox="1"/>
          <p:nvPr/>
        </p:nvSpPr>
        <p:spPr>
          <a:xfrm>
            <a:off x="-1428792" y="371475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i</a:t>
            </a:r>
            <a:r>
              <a:rPr lang="ru-RU" sz="7200" dirty="0" smtClean="0"/>
              <a:t> ]</a:t>
            </a:r>
            <a:endParaRPr lang="ru-RU" sz="7200" dirty="0"/>
          </a:p>
        </p:txBody>
      </p:sp>
      <p:sp>
        <p:nvSpPr>
          <p:cNvPr id="30" name="TextBox 29"/>
          <p:cNvSpPr txBox="1"/>
          <p:nvPr/>
        </p:nvSpPr>
        <p:spPr>
          <a:xfrm>
            <a:off x="500034" y="371475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ɔ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31" name="TextBox 30"/>
          <p:cNvSpPr txBox="1"/>
          <p:nvPr/>
        </p:nvSpPr>
        <p:spPr>
          <a:xfrm>
            <a:off x="6215074" y="3786190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e</a:t>
            </a:r>
            <a:r>
              <a:rPr lang="ru-RU" sz="7200" dirty="0" smtClean="0"/>
              <a:t> ]</a:t>
            </a:r>
            <a:endParaRPr lang="ru-RU" sz="7200" dirty="0"/>
          </a:p>
        </p:txBody>
      </p:sp>
      <p:sp>
        <p:nvSpPr>
          <p:cNvPr id="32" name="TextBox 31"/>
          <p:cNvSpPr txBox="1"/>
          <p:nvPr/>
        </p:nvSpPr>
        <p:spPr>
          <a:xfrm>
            <a:off x="4429124" y="371475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ʌ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pic>
        <p:nvPicPr>
          <p:cNvPr id="33" name="Picture 5" descr="baby2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621216"/>
            <a:ext cx="2306327" cy="223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5" descr="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8"/>
            <a:ext cx="836494" cy="2285992"/>
          </a:xfrm>
          <a:prstGeom prst="rect">
            <a:avLst/>
          </a:prstGeom>
          <a:noFill/>
        </p:spPr>
      </p:pic>
      <p:cxnSp>
        <p:nvCxnSpPr>
          <p:cNvPr id="38" name="Прямая со стрелкой 37"/>
          <p:cNvCxnSpPr/>
          <p:nvPr/>
        </p:nvCxnSpPr>
        <p:spPr>
          <a:xfrm rot="16200000" flipH="1">
            <a:off x="1000100" y="2357430"/>
            <a:ext cx="1857388" cy="1571636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6" descr="2[2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1500198" cy="1505902"/>
          </a:xfrm>
          <a:prstGeom prst="rect">
            <a:avLst/>
          </a:prstGeom>
          <a:noFill/>
        </p:spPr>
      </p:pic>
      <p:cxnSp>
        <p:nvCxnSpPr>
          <p:cNvPr id="39" name="Прямая со стрелкой 38"/>
          <p:cNvCxnSpPr/>
          <p:nvPr/>
        </p:nvCxnSpPr>
        <p:spPr>
          <a:xfrm rot="10800000" flipV="1">
            <a:off x="4572000" y="3286124"/>
            <a:ext cx="1785950" cy="857256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6393669" y="2678901"/>
            <a:ext cx="1785950" cy="1143008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286248" y="2285992"/>
            <a:ext cx="4214842" cy="1857388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0800000" flipV="1">
            <a:off x="785786" y="3143248"/>
            <a:ext cx="1857388" cy="857256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ature_Flowers__00419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4571984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571480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143116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2000240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00860" y="4571984"/>
            <a:ext cx="2143140" cy="228601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14282" y="92867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714876" y="1000108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428860" y="-285776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500826" y="342900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1000100" y="2428868"/>
            <a:ext cx="1500198" cy="150019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1928794" y="4786322"/>
            <a:ext cx="1643074" cy="178595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мка 14"/>
          <p:cNvSpPr/>
          <p:nvPr/>
        </p:nvSpPr>
        <p:spPr>
          <a:xfrm>
            <a:off x="7215206" y="4714884"/>
            <a:ext cx="1571636" cy="178595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мка 15"/>
          <p:cNvSpPr/>
          <p:nvPr/>
        </p:nvSpPr>
        <p:spPr>
          <a:xfrm>
            <a:off x="5572132" y="2357430"/>
            <a:ext cx="1500198" cy="164307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3357554" y="1071546"/>
            <a:ext cx="1357322" cy="142876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000100" y="3429000"/>
            <a:ext cx="3357586" cy="1285884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нта лицом вверх 18"/>
          <p:cNvSpPr/>
          <p:nvPr/>
        </p:nvSpPr>
        <p:spPr>
          <a:xfrm>
            <a:off x="714348" y="1214422"/>
            <a:ext cx="2214578" cy="928694"/>
          </a:xfrm>
          <a:prstGeom prst="ribbon2">
            <a:avLst/>
          </a:prstGeom>
          <a:solidFill>
            <a:srgbClr val="FFFF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500166" y="85723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A</a:t>
            </a:r>
            <a:endParaRPr lang="ru-RU" sz="9600" dirty="0"/>
          </a:p>
        </p:txBody>
      </p:sp>
      <p:sp>
        <p:nvSpPr>
          <p:cNvPr id="21" name="TextBox 20"/>
          <p:cNvSpPr txBox="1"/>
          <p:nvPr/>
        </p:nvSpPr>
        <p:spPr>
          <a:xfrm>
            <a:off x="-500098" y="2428868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 </a:t>
            </a:r>
            <a:r>
              <a:rPr lang="ru-RU" sz="7200" b="1" dirty="0" err="1" smtClean="0"/>
              <a:t>æ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2" name="TextBox 21"/>
          <p:cNvSpPr txBox="1"/>
          <p:nvPr/>
        </p:nvSpPr>
        <p:spPr>
          <a:xfrm>
            <a:off x="1857356" y="1142984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i</a:t>
            </a:r>
            <a:r>
              <a:rPr lang="ru-RU" sz="7200" dirty="0" smtClean="0"/>
              <a:t> ]</a:t>
            </a:r>
            <a:endParaRPr lang="ru-RU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8" y="5000636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ʌ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4" name="TextBox 23"/>
          <p:cNvSpPr txBox="1"/>
          <p:nvPr/>
        </p:nvSpPr>
        <p:spPr>
          <a:xfrm>
            <a:off x="4143372" y="264318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[</a:t>
            </a:r>
            <a:r>
              <a:rPr lang="ru-RU" sz="7200" b="1" dirty="0" err="1" smtClean="0"/>
              <a:t>e</a:t>
            </a:r>
            <a:r>
              <a:rPr lang="ru-RU" sz="7200" dirty="0" smtClean="0"/>
              <a:t> ]</a:t>
            </a:r>
            <a:endParaRPr lang="ru-RU" sz="7200" dirty="0"/>
          </a:p>
        </p:txBody>
      </p:sp>
      <p:sp>
        <p:nvSpPr>
          <p:cNvPr id="25" name="TextBox 24"/>
          <p:cNvSpPr txBox="1"/>
          <p:nvPr/>
        </p:nvSpPr>
        <p:spPr>
          <a:xfrm>
            <a:off x="642910" y="5072074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/>
              <a:t>[</a:t>
            </a:r>
            <a:r>
              <a:rPr lang="ru-RU" sz="7200" b="1" dirty="0" err="1" smtClean="0"/>
              <a:t>ɔ</a:t>
            </a:r>
            <a:r>
              <a:rPr lang="ru-RU" sz="7200" dirty="0" err="1" smtClean="0"/>
              <a:t> </a:t>
            </a:r>
            <a:r>
              <a:rPr lang="ru-RU" sz="7200" dirty="0" smtClean="0"/>
              <a:t>]</a:t>
            </a:r>
            <a:endParaRPr lang="ru-RU" sz="7200" dirty="0"/>
          </a:p>
        </p:txBody>
      </p:sp>
      <p:sp>
        <p:nvSpPr>
          <p:cNvPr id="26" name="Лента лицом вверх 25"/>
          <p:cNvSpPr/>
          <p:nvPr/>
        </p:nvSpPr>
        <p:spPr>
          <a:xfrm>
            <a:off x="1571604" y="3714752"/>
            <a:ext cx="2214578" cy="928694"/>
          </a:xfrm>
          <a:prstGeom prst="ribbon2">
            <a:avLst/>
          </a:prstGeom>
          <a:solidFill>
            <a:srgbClr val="33E509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Лента лицом вверх 26"/>
          <p:cNvSpPr/>
          <p:nvPr/>
        </p:nvSpPr>
        <p:spPr>
          <a:xfrm>
            <a:off x="3000364" y="0"/>
            <a:ext cx="2214578" cy="928694"/>
          </a:xfrm>
          <a:prstGeom prst="ribbon2">
            <a:avLst/>
          </a:prstGeom>
          <a:solidFill>
            <a:srgbClr val="FF00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Лента лицом вверх 27"/>
          <p:cNvSpPr/>
          <p:nvPr/>
        </p:nvSpPr>
        <p:spPr>
          <a:xfrm>
            <a:off x="5143504" y="1285860"/>
            <a:ext cx="2214578" cy="928694"/>
          </a:xfrm>
          <a:prstGeom prst="ribbon2">
            <a:avLst/>
          </a:prstGeom>
          <a:solidFill>
            <a:srgbClr val="7030A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Лента лицом вверх 28"/>
          <p:cNvSpPr/>
          <p:nvPr/>
        </p:nvSpPr>
        <p:spPr>
          <a:xfrm>
            <a:off x="6929422" y="3786190"/>
            <a:ext cx="2214578" cy="928694"/>
          </a:xfrm>
          <a:prstGeom prst="ribbon2">
            <a:avLst/>
          </a:prstGeom>
          <a:solidFill>
            <a:srgbClr val="FFC000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7715272" y="335756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U</a:t>
            </a:r>
            <a:endParaRPr lang="ru-RU" sz="9600" dirty="0"/>
          </a:p>
        </p:txBody>
      </p:sp>
      <p:sp>
        <p:nvSpPr>
          <p:cNvPr id="31" name="TextBox 30"/>
          <p:cNvSpPr txBox="1"/>
          <p:nvPr/>
        </p:nvSpPr>
        <p:spPr>
          <a:xfrm>
            <a:off x="2357422" y="3286124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O</a:t>
            </a:r>
            <a:endParaRPr lang="ru-RU" sz="9600" dirty="0"/>
          </a:p>
        </p:txBody>
      </p:sp>
      <p:sp>
        <p:nvSpPr>
          <p:cNvPr id="32" name="TextBox 31"/>
          <p:cNvSpPr txBox="1"/>
          <p:nvPr/>
        </p:nvSpPr>
        <p:spPr>
          <a:xfrm>
            <a:off x="6072198" y="85723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E</a:t>
            </a:r>
            <a:endParaRPr lang="ru-RU" sz="9600" dirty="0"/>
          </a:p>
        </p:txBody>
      </p:sp>
      <p:sp>
        <p:nvSpPr>
          <p:cNvPr id="33" name="TextBox 32"/>
          <p:cNvSpPr txBox="1"/>
          <p:nvPr/>
        </p:nvSpPr>
        <p:spPr>
          <a:xfrm>
            <a:off x="3786182" y="-428652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 smtClean="0"/>
              <a:t>I</a:t>
            </a:r>
            <a:endParaRPr lang="ru-RU" sz="9600" dirty="0"/>
          </a:p>
        </p:txBody>
      </p:sp>
      <p:sp>
        <p:nvSpPr>
          <p:cNvPr id="34" name="Пятиугольник 33"/>
          <p:cNvSpPr/>
          <p:nvPr/>
        </p:nvSpPr>
        <p:spPr>
          <a:xfrm>
            <a:off x="3857620" y="5786454"/>
            <a:ext cx="3500462" cy="1071546"/>
          </a:xfrm>
          <a:prstGeom prst="homePlate">
            <a:avLst/>
          </a:prstGeom>
          <a:solidFill>
            <a:srgbClr val="E52B88"/>
          </a:solidFill>
          <a:ln w="53975">
            <a:solidFill>
              <a:srgbClr val="A2206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3857620" y="5929330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 Закрытый слог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ИРИНА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62865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It is  fat and big. Ann has got it.</a:t>
            </a:r>
            <a:endParaRPr lang="ru-RU" sz="6600" dirty="0"/>
          </a:p>
        </p:txBody>
      </p:sp>
      <p:pic>
        <p:nvPicPr>
          <p:cNvPr id="4" name="Picture 7" descr="pe0001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643446"/>
            <a:ext cx="2500330" cy="1705114"/>
          </a:xfrm>
          <a:prstGeom prst="rect">
            <a:avLst/>
          </a:prstGeom>
          <a:noFill/>
        </p:spPr>
      </p:pic>
      <p:pic>
        <p:nvPicPr>
          <p:cNvPr id="5" name="Picture 2" descr="C:\Documents and Settings\Света\Мои документы\Мои рисунки\восклиц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929066"/>
            <a:ext cx="1357322" cy="135732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6357982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MCj0434859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21429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документы-Даша\329824740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786058"/>
            <a:ext cx="3429024" cy="35719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ИРИНА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564360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It is grey. </a:t>
            </a:r>
          </a:p>
          <a:p>
            <a:r>
              <a:rPr lang="en-US" sz="6600" dirty="0" smtClean="0"/>
              <a:t>It can jump. </a:t>
            </a:r>
          </a:p>
          <a:p>
            <a:r>
              <a:rPr lang="en-US" sz="6600" dirty="0" smtClean="0"/>
              <a:t>It can’t swim.</a:t>
            </a:r>
            <a:endParaRPr lang="ru-RU" sz="6600" dirty="0"/>
          </a:p>
        </p:txBody>
      </p:sp>
      <p:pic>
        <p:nvPicPr>
          <p:cNvPr id="4" name="Picture 6" descr="MCj0434859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4664" y="36669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6000792" cy="3071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7" descr="pe0001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4643446"/>
            <a:ext cx="2500330" cy="1705114"/>
          </a:xfrm>
          <a:prstGeom prst="rect">
            <a:avLst/>
          </a:prstGeom>
          <a:noFill/>
        </p:spPr>
      </p:pic>
      <p:pic>
        <p:nvPicPr>
          <p:cNvPr id="7" name="Picture 2" descr="C:\Documents and Settings\Света\Мои документы\Мои рисунки\восклиц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929066"/>
            <a:ext cx="1357322" cy="1357322"/>
          </a:xfrm>
          <a:prstGeom prst="rect">
            <a:avLst/>
          </a:prstGeom>
          <a:noFill/>
        </p:spPr>
      </p:pic>
      <p:pic>
        <p:nvPicPr>
          <p:cNvPr id="8" name="Picture 6" descr="bunny_hopping_around_hc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2786058"/>
            <a:ext cx="2571768" cy="36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104</Words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 Соедините буквы и соответствующие им звуки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гласных букв в закрытом слоге</dc:title>
  <cp:lastModifiedBy>Zver</cp:lastModifiedBy>
  <cp:revision>17</cp:revision>
  <dcterms:modified xsi:type="dcterms:W3CDTF">2010-04-03T18:52:37Z</dcterms:modified>
</cp:coreProperties>
</file>