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3" r:id="rId5"/>
    <p:sldId id="259" r:id="rId6"/>
    <p:sldId id="261" r:id="rId7"/>
    <p:sldId id="262" r:id="rId8"/>
    <p:sldId id="275" r:id="rId9"/>
    <p:sldId id="263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24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11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94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103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0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66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95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72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81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12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8A08A-0B9B-4296-B048-0DDC3D4E8E62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714E4-CB36-44AA-8062-78F914082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8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0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1736" y="1556792"/>
            <a:ext cx="63685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               </a:t>
            </a:r>
          </a:p>
          <a:p>
            <a:r>
              <a:rPr lang="ru-RU" sz="3600" b="1" i="1" dirty="0" smtClean="0"/>
              <a:t>             </a:t>
            </a:r>
            <a:r>
              <a:rPr lang="ru-RU" sz="5400" b="1" i="1" dirty="0" smtClean="0"/>
              <a:t>Кружок </a:t>
            </a:r>
          </a:p>
          <a:p>
            <a:r>
              <a:rPr lang="ru-RU" sz="5400" b="1" i="1" dirty="0" smtClean="0"/>
              <a:t>        </a:t>
            </a:r>
          </a:p>
          <a:p>
            <a:r>
              <a:rPr lang="ru-RU" sz="5400" b="1" i="1" dirty="0" smtClean="0"/>
              <a:t>«Робототехника»</a:t>
            </a:r>
          </a:p>
          <a:p>
            <a:r>
              <a:rPr lang="ru-RU" dirty="0" smtClean="0"/>
              <a:t>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6839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32958" y="881718"/>
            <a:ext cx="5544617" cy="41584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2970880"/>
            <a:ext cx="3304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Модель «Хоккеист»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42292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8107" y="723425"/>
            <a:ext cx="5673723" cy="44899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2900871"/>
            <a:ext cx="3179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Модель «Робот»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01521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8" r="11433"/>
          <a:stretch/>
        </p:blipFill>
        <p:spPr>
          <a:xfrm>
            <a:off x="3995936" y="692696"/>
            <a:ext cx="4988626" cy="51125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3136612"/>
            <a:ext cx="37566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Модель «Вертолет»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89019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2" t="-2009" r="16789" b="4424"/>
          <a:stretch/>
        </p:blipFill>
        <p:spPr>
          <a:xfrm rot="5400000">
            <a:off x="4013684" y="602940"/>
            <a:ext cx="4968552" cy="52920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3212976"/>
            <a:ext cx="3347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Модель «Толкач»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7931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9" t="15959" r="10569" b="22626"/>
          <a:stretch/>
        </p:blipFill>
        <p:spPr>
          <a:xfrm>
            <a:off x="5004049" y="260648"/>
            <a:ext cx="3888432" cy="55446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2818151"/>
            <a:ext cx="3451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Модель «Башня»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521491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7578"/>
            <a:ext cx="3528392" cy="54656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591" y="3010436"/>
            <a:ext cx="3873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Модель «Машинка»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768827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648"/>
            <a:ext cx="4012737" cy="54845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2979964"/>
            <a:ext cx="3775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Модель «Карусель»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79846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be96b93d0dd4b587000ac7c344ae4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622023"/>
            <a:ext cx="7715304" cy="54784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езультаты реализации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ребенок овладевает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робото-конструированием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проявляет инициативу и самостоятельность в общении, познавательно-исследовательской и технической деятельности;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способен выбирать технические решения, участников команды, малой группы (пары);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обладает установкой положительного отношения к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робото-конструированию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разным видам технического труда, другим людям и самому себе, обладает чувством собственного достоинства;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активно взаимодействует со сверстниками и взрослыми, участвует в совместном конструировании, техническом творчестве имеет навыки работы с различными источниками информации;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обладает развитым воображением, которое реализуется в разных видах исследовательской и творческо-технической деятельности,  в строительной игре и конструировании; по разработанной схеме с помощью педагога, запускает программы на компьютере для различных роботов;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достаточно хорошо владеет устной речью, способен объяснить техническое решение, может использовать речь для выражения своих мыслей, чувств и желаний, построения речевого высказывания в ситуации творческо-технической и исследовательской деятельности;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у ребенка развита крупная и мелкая моторика, он может контролировать свои движения и управлять ими при работе с Lego-конструктором;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способен к волевым усилиям при решении технических задач, может следовать социальным нормам поведения и правилам в техническом соревновании, в отношениях со взрослыми и сверстниками;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ребенок может соблюдать правила безопасного поведения при работе с электротехникой, инструментами, необходимыми при конструировании робототехнических моделей;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- ребенок проявляет интерес к исследовательской и творческо-технической деятельности, задает вопросы взрослым и сверстникам, интересуется причинно-следственными связями, пытается самостоятельно придумывать объяснения техническим задачам; склонен наблюдать, экспериментировать.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357298"/>
            <a:ext cx="8572560" cy="5500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620688"/>
            <a:ext cx="91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  Знакомство с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LEGO –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первые механизмы.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0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9103" y="1412776"/>
            <a:ext cx="7177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</a:t>
            </a:r>
            <a:r>
              <a:rPr lang="ru-RU" sz="2400" b="1" dirty="0" err="1" smtClean="0"/>
              <a:t>Лего</a:t>
            </a:r>
            <a:r>
              <a:rPr lang="ru-RU" dirty="0" smtClean="0"/>
              <a:t> – </a:t>
            </a:r>
            <a:r>
              <a:rPr lang="ru-RU" sz="2000" dirty="0" smtClean="0"/>
              <a:t>самая  популярная настольная игра на планете. </a:t>
            </a:r>
          </a:p>
          <a:p>
            <a:r>
              <a:rPr lang="ru-RU" sz="2000" dirty="0" smtClean="0"/>
              <a:t> У слова   «</a:t>
            </a:r>
            <a:r>
              <a:rPr lang="ru-RU" sz="2000" dirty="0" err="1" smtClean="0"/>
              <a:t>Лего</a:t>
            </a:r>
            <a:r>
              <a:rPr lang="ru-RU" sz="2000" dirty="0" smtClean="0"/>
              <a:t>» в переводе с латыни два значения «Я учусь» и «Я складываю».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780928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Игры с конструктором помогают развивать творческие и интеллектуальные</a:t>
            </a:r>
          </a:p>
          <a:p>
            <a:r>
              <a:rPr lang="ru-RU" dirty="0" smtClean="0"/>
              <a:t>Способности детей, конструкторские умения, воображение, навык </a:t>
            </a:r>
          </a:p>
          <a:p>
            <a:r>
              <a:rPr lang="ru-RU" dirty="0" smtClean="0"/>
              <a:t>Предвидеть результат своих действий.</a:t>
            </a:r>
          </a:p>
          <a:p>
            <a:r>
              <a:rPr lang="ru-RU" dirty="0" smtClean="0"/>
              <a:t>У дошкольников развивается мелкая моторика, улучшается качество речи. Функциональные детали способны воздействовать буквально на все органы чувств ребенка. Совершенствуется острота зрения, точность цветового восприятия, тактильные качества, восприятие формы, величины объекта,</a:t>
            </a:r>
          </a:p>
          <a:p>
            <a:r>
              <a:rPr lang="ru-RU" dirty="0"/>
              <a:t>п</a:t>
            </a:r>
            <a:r>
              <a:rPr lang="ru-RU" dirty="0" smtClean="0"/>
              <a:t>ространство и многое другое.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236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4295" y="1412776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В </a:t>
            </a:r>
            <a:r>
              <a:rPr lang="ru-RU" sz="3200" b="1" dirty="0"/>
              <a:t>процессе </a:t>
            </a:r>
            <a:r>
              <a:rPr lang="ru-RU" sz="3200" b="1" dirty="0" smtClean="0"/>
              <a:t>деятельности </a:t>
            </a:r>
            <a:r>
              <a:rPr lang="ru-RU" sz="3200" b="1" dirty="0"/>
              <a:t>с </a:t>
            </a:r>
            <a:r>
              <a:rPr lang="en-US" sz="3200" b="1" dirty="0">
                <a:latin typeface="Algerian" pitchFamily="82" charset="0"/>
              </a:rPr>
              <a:t>LEGO</a:t>
            </a:r>
            <a:r>
              <a:rPr lang="ru-RU" sz="3200" b="1" dirty="0"/>
              <a:t> использовались </a:t>
            </a:r>
            <a:r>
              <a:rPr lang="ru-RU" sz="3200" b="1" dirty="0" smtClean="0"/>
              <a:t>разнообразные формы </a:t>
            </a:r>
            <a:r>
              <a:rPr lang="ru-RU" sz="3200" b="1" dirty="0"/>
              <a:t>заданий</a:t>
            </a:r>
            <a:r>
              <a:rPr lang="en-US" sz="3200" b="1" dirty="0">
                <a:latin typeface="Algerian" pitchFamily="82" charset="0"/>
              </a:rPr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3" r="1363" b="4040"/>
          <a:stretch/>
        </p:blipFill>
        <p:spPr>
          <a:xfrm>
            <a:off x="2555776" y="2780928"/>
            <a:ext cx="5274788" cy="3367933"/>
          </a:xfrm>
          <a:prstGeom prst="flowChartAlternateProcess">
            <a:avLst/>
          </a:prstGeom>
        </p:spPr>
      </p:pic>
    </p:spTree>
    <p:extLst>
      <p:ext uri="{BB962C8B-B14F-4D97-AF65-F5344CB8AC3E}">
        <p14:creationId xmlns:p14="http://schemas.microsoft.com/office/powerpoint/2010/main" val="2862265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" y="0"/>
            <a:ext cx="9129869" cy="6858000"/>
          </a:xfrm>
          <a:prstGeom prst="rect">
            <a:avLst/>
          </a:prstGeom>
          <a:effectLst/>
        </p:spPr>
      </p:pic>
      <p:sp>
        <p:nvSpPr>
          <p:cNvPr id="3" name="TextBox 2"/>
          <p:cNvSpPr txBox="1"/>
          <p:nvPr/>
        </p:nvSpPr>
        <p:spPr>
          <a:xfrm>
            <a:off x="727941" y="526300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295190" y="1014225"/>
            <a:ext cx="3399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</a:t>
            </a:r>
            <a:r>
              <a:rPr lang="ru-RU" sz="3600" b="1" dirty="0" smtClean="0"/>
              <a:t>) По образцу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41" y="1916832"/>
            <a:ext cx="3267038" cy="4267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6565" r="7941" b="19703"/>
          <a:stretch/>
        </p:blipFill>
        <p:spPr>
          <a:xfrm>
            <a:off x="4860032" y="1680462"/>
            <a:ext cx="3024335" cy="450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85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39" y="-19356"/>
            <a:ext cx="912986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76470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2) По карточкам с  моделями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8632" y="2245533"/>
            <a:ext cx="4496294" cy="32375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8" y="1628800"/>
            <a:ext cx="3203128" cy="448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82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764705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3) Задание дает </a:t>
            </a:r>
            <a:r>
              <a:rPr lang="ru-RU" sz="3600" b="1" dirty="0" smtClean="0"/>
              <a:t>воспитатель</a:t>
            </a:r>
            <a:r>
              <a:rPr lang="ru-RU" sz="3600" b="1" dirty="0" smtClean="0"/>
              <a:t>, </a:t>
            </a:r>
          </a:p>
          <a:p>
            <a:r>
              <a:rPr lang="ru-RU" sz="3600" b="1" dirty="0" smtClean="0"/>
              <a:t>выполняют дети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" t="6536" r="7777" b="19157"/>
          <a:stretch/>
        </p:blipFill>
        <p:spPr>
          <a:xfrm rot="5400000">
            <a:off x="4224002" y="2336838"/>
            <a:ext cx="4696691" cy="29925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"/>
          <a:stretch/>
        </p:blipFill>
        <p:spPr>
          <a:xfrm>
            <a:off x="611559" y="2767053"/>
            <a:ext cx="4095999" cy="330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9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01" y="0"/>
            <a:ext cx="912986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35696" y="692696"/>
            <a:ext cx="3724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4) Творческие задания</a:t>
            </a:r>
            <a:endParaRPr lang="ru-RU" sz="2800" b="1" dirty="0"/>
          </a:p>
        </p:txBody>
      </p:sp>
      <p:pic>
        <p:nvPicPr>
          <p:cNvPr id="3" name="Рисунок 2" descr="20181220_1549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376233"/>
            <a:ext cx="3023766" cy="45730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76233"/>
            <a:ext cx="3040714" cy="45730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786" y="0"/>
            <a:ext cx="921978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836712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5</a:t>
            </a:r>
            <a:r>
              <a:rPr lang="ru-RU" sz="3600" b="1" dirty="0" smtClean="0"/>
              <a:t>) </a:t>
            </a:r>
            <a:r>
              <a:rPr lang="ru-RU" sz="3600" b="1" dirty="0" smtClean="0"/>
              <a:t>Работа в тетрадях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4" r="8732"/>
          <a:stretch/>
        </p:blipFill>
        <p:spPr>
          <a:xfrm>
            <a:off x="4175956" y="2780928"/>
            <a:ext cx="4334585" cy="27923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36" y="2060848"/>
            <a:ext cx="3773620" cy="310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73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181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34</cp:revision>
  <dcterms:created xsi:type="dcterms:W3CDTF">2019-05-28T17:40:08Z</dcterms:created>
  <dcterms:modified xsi:type="dcterms:W3CDTF">2019-11-07T18:20:29Z</dcterms:modified>
</cp:coreProperties>
</file>