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gkujknHoLHjmrxCtn57I0NUPUl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0F57255-E67D-417B-9D1F-4040728609E3}">
  <a:tblStyle styleId="{30F57255-E67D-417B-9D1F-4040728609E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заявки на ПК на базе районов</a:t>
            </a:r>
            <a:r>
              <a:rPr lang="ru-RU" baseline="0" dirty="0" smtClean="0">
                <a:solidFill>
                  <a:srgbClr val="FF0000"/>
                </a:solidFill>
              </a:rPr>
              <a:t> (на 29.11.2019 г.)</a:t>
            </a:r>
            <a:endParaRPr lang="ru-RU" dirty="0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учеб.групп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Лист1!$A$2:$A$20</c:f>
              <c:strCache>
                <c:ptCount val="18"/>
                <c:pt idx="0">
                  <c:v>Тосненский р-н</c:v>
                </c:pt>
                <c:pt idx="1">
                  <c:v>Тихвинский р-н</c:v>
                </c:pt>
                <c:pt idx="2">
                  <c:v>г. Сосновый Бор</c:v>
                </c:pt>
                <c:pt idx="3">
                  <c:v>Сланцевский р-н</c:v>
                </c:pt>
                <c:pt idx="4">
                  <c:v>Приозерский р-н</c:v>
                </c:pt>
                <c:pt idx="5">
                  <c:v>Подпорожский р-н</c:v>
                </c:pt>
                <c:pt idx="6">
                  <c:v>Лужский р-н</c:v>
                </c:pt>
                <c:pt idx="7">
                  <c:v>Ломоносовский р-н</c:v>
                </c:pt>
                <c:pt idx="8">
                  <c:v>Лодейнопольский р-н</c:v>
                </c:pt>
                <c:pt idx="9">
                  <c:v>Кировский р-н</c:v>
                </c:pt>
                <c:pt idx="10">
                  <c:v>Киришский р-н</c:v>
                </c:pt>
                <c:pt idx="11">
                  <c:v>Кингисеппский р-н</c:v>
                </c:pt>
                <c:pt idx="12">
                  <c:v>Гатчинский р-н</c:v>
                </c:pt>
                <c:pt idx="13">
                  <c:v>Выборгский р-н</c:v>
                </c:pt>
                <c:pt idx="14">
                  <c:v>Всеволожский р-н</c:v>
                </c:pt>
                <c:pt idx="15">
                  <c:v>Волховский р-н</c:v>
                </c:pt>
                <c:pt idx="16">
                  <c:v>Волосовский р-н</c:v>
                </c:pt>
                <c:pt idx="17">
                  <c:v>Бокситогорский р-н</c:v>
                </c:pt>
              </c:strCache>
            </c:strRef>
          </c:cat>
          <c:val>
            <c:numRef>
              <c:f>Лист1!$B$2:$B$20</c:f>
              <c:numCache>
                <c:formatCode>General</c:formatCode>
                <c:ptCount val="19"/>
                <c:pt idx="0">
                  <c:v>10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5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6</c:v>
                </c:pt>
                <c:pt idx="14">
                  <c:v>15</c:v>
                </c:pt>
                <c:pt idx="15">
                  <c:v>0</c:v>
                </c:pt>
                <c:pt idx="16">
                  <c:v>2</c:v>
                </c:pt>
                <c:pt idx="17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3C-4AE4-AFDE-7635CB268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606336"/>
        <c:axId val="35109632"/>
      </c:barChart>
      <c:catAx>
        <c:axId val="46606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5109632"/>
        <c:crosses val="autoZero"/>
        <c:auto val="1"/>
        <c:lblAlgn val="ctr"/>
        <c:lblOffset val="100"/>
        <c:noMultiLvlLbl val="0"/>
      </c:catAx>
      <c:valAx>
        <c:axId val="35109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06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наиболее востребованные направления ПК </a:t>
            </a:r>
            <a:r>
              <a:rPr lang="ru-RU" baseline="0" dirty="0" smtClean="0">
                <a:solidFill>
                  <a:srgbClr val="FF0000"/>
                </a:solidFill>
              </a:rPr>
              <a:t>(на 29.11.2019 г.)</a:t>
            </a:r>
            <a:endParaRPr lang="ru-RU" dirty="0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кол-во учеб.групп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Лист1!$A$2:$A$6</c:f>
              <c:strCache>
                <c:ptCount val="5"/>
                <c:pt idx="0">
                  <c:v>вопросы подготовки к ГИА</c:v>
                </c:pt>
                <c:pt idx="1">
                  <c:v>вопросы инклюзивного образования</c:v>
                </c:pt>
                <c:pt idx="2">
                  <c:v>вопросы реализации ФГОС для лиц с ОВЗ</c:v>
                </c:pt>
                <c:pt idx="3">
                  <c:v>вопросы реализации ФГОС ООО/СОО</c:v>
                </c:pt>
                <c:pt idx="4">
                  <c:v>вопросы реализации ФГОС НОО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5</c:v>
                </c:pt>
                <c:pt idx="3">
                  <c:v>9</c:v>
                </c:pt>
                <c:pt idx="4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3C-4AE4-AFDE-7635CB268E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607360"/>
        <c:axId val="66915712"/>
      </c:barChart>
      <c:catAx>
        <c:axId val="46607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915712"/>
        <c:crosses val="autoZero"/>
        <c:auto val="1"/>
        <c:lblAlgn val="ctr"/>
        <c:lblOffset val="100"/>
        <c:noMultiLvlLbl val="0"/>
      </c:catAx>
      <c:valAx>
        <c:axId val="66915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607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FF0000"/>
                </a:solidFill>
              </a:rPr>
              <a:t>Динамика результатов ЕГЭ по химии в Ленинградской области</a:t>
            </a:r>
            <a:endParaRPr lang="ru-RU" dirty="0">
              <a:solidFill>
                <a:srgbClr val="FF0000"/>
              </a:solidFill>
            </a:endParaRPr>
          </a:p>
        </c:rich>
      </c:tx>
      <c:layout>
        <c:manualLayout>
          <c:xMode val="edge"/>
          <c:yMode val="edge"/>
          <c:x val="0.2231098177323092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Лист1!$A$2:$A$36</c:f>
              <c:strCache>
                <c:ptCount val="3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79.599999999999994</c:v>
                </c:pt>
                <c:pt idx="1">
                  <c:v>85.8</c:v>
                </c:pt>
                <c:pt idx="2">
                  <c:v>81.05</c:v>
                </c:pt>
                <c:pt idx="3">
                  <c:v>38.9</c:v>
                </c:pt>
                <c:pt idx="4">
                  <c:v>82.4</c:v>
                </c:pt>
                <c:pt idx="5">
                  <c:v>68.099999999999994</c:v>
                </c:pt>
                <c:pt idx="6">
                  <c:v>55.6</c:v>
                </c:pt>
                <c:pt idx="7">
                  <c:v>29.8</c:v>
                </c:pt>
                <c:pt idx="8">
                  <c:v>29.8</c:v>
                </c:pt>
                <c:pt idx="9">
                  <c:v>65.099999999999994</c:v>
                </c:pt>
                <c:pt idx="10">
                  <c:v>91.2</c:v>
                </c:pt>
                <c:pt idx="11">
                  <c:v>34.200000000000003</c:v>
                </c:pt>
                <c:pt idx="12">
                  <c:v>42.7</c:v>
                </c:pt>
                <c:pt idx="13">
                  <c:v>49.2</c:v>
                </c:pt>
                <c:pt idx="14">
                  <c:v>40</c:v>
                </c:pt>
                <c:pt idx="15">
                  <c:v>51.4</c:v>
                </c:pt>
                <c:pt idx="16">
                  <c:v>47.4</c:v>
                </c:pt>
                <c:pt idx="17">
                  <c:v>63.4</c:v>
                </c:pt>
                <c:pt idx="18">
                  <c:v>65.2</c:v>
                </c:pt>
                <c:pt idx="19">
                  <c:v>64.099999999999994</c:v>
                </c:pt>
                <c:pt idx="20">
                  <c:v>93.6</c:v>
                </c:pt>
                <c:pt idx="21">
                  <c:v>61.4</c:v>
                </c:pt>
                <c:pt idx="22">
                  <c:v>61</c:v>
                </c:pt>
                <c:pt idx="23">
                  <c:v>56</c:v>
                </c:pt>
                <c:pt idx="24">
                  <c:v>35.200000000000003</c:v>
                </c:pt>
                <c:pt idx="25">
                  <c:v>39.200000000000003</c:v>
                </c:pt>
                <c:pt idx="26">
                  <c:v>72.900000000000006</c:v>
                </c:pt>
                <c:pt idx="27">
                  <c:v>72.2</c:v>
                </c:pt>
                <c:pt idx="28">
                  <c:v>63.3</c:v>
                </c:pt>
                <c:pt idx="29">
                  <c:v>54.3</c:v>
                </c:pt>
                <c:pt idx="31">
                  <c:v>9.4499999999999993</c:v>
                </c:pt>
                <c:pt idx="32">
                  <c:v>31</c:v>
                </c:pt>
                <c:pt idx="33">
                  <c:v>4.7</c:v>
                </c:pt>
                <c:pt idx="34">
                  <c:v>8.8000000000000007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C2-421C-8E3E-A4660B09972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Лист1!$A$2:$A$36</c:f>
              <c:strCache>
                <c:ptCount val="3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</c:strCache>
            </c:strRef>
          </c:cat>
          <c:val>
            <c:numRef>
              <c:f>Лист1!$C$2:$C$36</c:f>
              <c:numCache>
                <c:formatCode>General</c:formatCode>
                <c:ptCount val="35"/>
                <c:pt idx="0">
                  <c:v>55.68</c:v>
                </c:pt>
                <c:pt idx="1">
                  <c:v>70.63</c:v>
                </c:pt>
                <c:pt idx="2">
                  <c:v>83.42</c:v>
                </c:pt>
                <c:pt idx="3">
                  <c:v>59.1</c:v>
                </c:pt>
                <c:pt idx="4">
                  <c:v>92.43</c:v>
                </c:pt>
                <c:pt idx="5">
                  <c:v>67.209999999999994</c:v>
                </c:pt>
                <c:pt idx="6">
                  <c:v>79.099999999999994</c:v>
                </c:pt>
                <c:pt idx="7">
                  <c:v>50.99</c:v>
                </c:pt>
                <c:pt idx="8">
                  <c:v>43.6</c:v>
                </c:pt>
                <c:pt idx="9">
                  <c:v>58.74</c:v>
                </c:pt>
                <c:pt idx="10">
                  <c:v>73.150000000000006</c:v>
                </c:pt>
                <c:pt idx="11">
                  <c:v>66.13</c:v>
                </c:pt>
                <c:pt idx="12">
                  <c:v>70.27</c:v>
                </c:pt>
                <c:pt idx="13">
                  <c:v>69.73</c:v>
                </c:pt>
                <c:pt idx="14">
                  <c:v>41.98</c:v>
                </c:pt>
                <c:pt idx="15">
                  <c:v>38.56</c:v>
                </c:pt>
                <c:pt idx="16">
                  <c:v>51.17</c:v>
                </c:pt>
                <c:pt idx="17">
                  <c:v>61.62</c:v>
                </c:pt>
                <c:pt idx="18">
                  <c:v>60.18</c:v>
                </c:pt>
                <c:pt idx="19">
                  <c:v>83.24</c:v>
                </c:pt>
                <c:pt idx="20">
                  <c:v>89.01</c:v>
                </c:pt>
                <c:pt idx="21">
                  <c:v>78.38</c:v>
                </c:pt>
                <c:pt idx="22">
                  <c:v>55.32</c:v>
                </c:pt>
                <c:pt idx="23">
                  <c:v>51.71</c:v>
                </c:pt>
                <c:pt idx="24">
                  <c:v>40.54</c:v>
                </c:pt>
                <c:pt idx="25">
                  <c:v>50.99</c:v>
                </c:pt>
                <c:pt idx="26">
                  <c:v>75.14</c:v>
                </c:pt>
                <c:pt idx="27">
                  <c:v>62.52</c:v>
                </c:pt>
                <c:pt idx="28">
                  <c:v>68.650000000000006</c:v>
                </c:pt>
                <c:pt idx="29">
                  <c:v>34.229999999999997</c:v>
                </c:pt>
                <c:pt idx="30">
                  <c:v>56.04</c:v>
                </c:pt>
                <c:pt idx="31">
                  <c:v>25.77</c:v>
                </c:pt>
                <c:pt idx="32">
                  <c:v>30.99</c:v>
                </c:pt>
                <c:pt idx="33">
                  <c:v>30.99</c:v>
                </c:pt>
                <c:pt idx="34">
                  <c:v>10.27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CC2-421C-8E3E-A4660B09972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Лист1!$A$2:$A$36</c:f>
              <c:strCache>
                <c:ptCount val="35"/>
                <c:pt idx="0">
                  <c:v>№1</c:v>
                </c:pt>
                <c:pt idx="1">
                  <c:v>№2</c:v>
                </c:pt>
                <c:pt idx="2">
                  <c:v>№3</c:v>
                </c:pt>
                <c:pt idx="3">
                  <c:v>№4</c:v>
                </c:pt>
                <c:pt idx="4">
                  <c:v>№5</c:v>
                </c:pt>
                <c:pt idx="5">
                  <c:v>№6</c:v>
                </c:pt>
                <c:pt idx="6">
                  <c:v>№7</c:v>
                </c:pt>
                <c:pt idx="7">
                  <c:v>№8</c:v>
                </c:pt>
                <c:pt idx="8">
                  <c:v>№9</c:v>
                </c:pt>
                <c:pt idx="9">
                  <c:v>№10</c:v>
                </c:pt>
                <c:pt idx="10">
                  <c:v>№11</c:v>
                </c:pt>
                <c:pt idx="11">
                  <c:v>№12</c:v>
                </c:pt>
                <c:pt idx="12">
                  <c:v>№13</c:v>
                </c:pt>
                <c:pt idx="13">
                  <c:v>№14</c:v>
                </c:pt>
                <c:pt idx="14">
                  <c:v>№15</c:v>
                </c:pt>
                <c:pt idx="15">
                  <c:v>№16</c:v>
                </c:pt>
                <c:pt idx="16">
                  <c:v>№17</c:v>
                </c:pt>
                <c:pt idx="17">
                  <c:v>№18</c:v>
                </c:pt>
                <c:pt idx="18">
                  <c:v>№19</c:v>
                </c:pt>
                <c:pt idx="19">
                  <c:v>№20</c:v>
                </c:pt>
                <c:pt idx="20">
                  <c:v>№21</c:v>
                </c:pt>
                <c:pt idx="21">
                  <c:v>№22</c:v>
                </c:pt>
                <c:pt idx="22">
                  <c:v>№23</c:v>
                </c:pt>
                <c:pt idx="23">
                  <c:v>№24</c:v>
                </c:pt>
                <c:pt idx="24">
                  <c:v>№25</c:v>
                </c:pt>
                <c:pt idx="25">
                  <c:v>№26</c:v>
                </c:pt>
                <c:pt idx="26">
                  <c:v>№27</c:v>
                </c:pt>
                <c:pt idx="27">
                  <c:v>№28</c:v>
                </c:pt>
                <c:pt idx="28">
                  <c:v>№29</c:v>
                </c:pt>
                <c:pt idx="29">
                  <c:v>№30</c:v>
                </c:pt>
                <c:pt idx="30">
                  <c:v>№31</c:v>
                </c:pt>
                <c:pt idx="31">
                  <c:v>№32</c:v>
                </c:pt>
                <c:pt idx="32">
                  <c:v>№33</c:v>
                </c:pt>
                <c:pt idx="33">
                  <c:v>№34</c:v>
                </c:pt>
                <c:pt idx="34">
                  <c:v>№35</c:v>
                </c:pt>
              </c:strCache>
            </c:strRef>
          </c:cat>
          <c:val>
            <c:numRef>
              <c:f>Лист1!$D$2:$D$36</c:f>
              <c:numCache>
                <c:formatCode>General</c:formatCode>
                <c:ptCount val="35"/>
                <c:pt idx="0">
                  <c:v>83.56</c:v>
                </c:pt>
                <c:pt idx="1">
                  <c:v>84.9</c:v>
                </c:pt>
                <c:pt idx="2">
                  <c:v>83.39</c:v>
                </c:pt>
                <c:pt idx="3">
                  <c:v>59.73</c:v>
                </c:pt>
                <c:pt idx="4">
                  <c:v>81.88</c:v>
                </c:pt>
                <c:pt idx="5">
                  <c:v>80.03</c:v>
                </c:pt>
                <c:pt idx="6">
                  <c:v>65.27</c:v>
                </c:pt>
                <c:pt idx="7">
                  <c:v>48.83</c:v>
                </c:pt>
                <c:pt idx="8">
                  <c:v>33.56</c:v>
                </c:pt>
                <c:pt idx="9">
                  <c:v>47.32</c:v>
                </c:pt>
                <c:pt idx="10">
                  <c:v>46.81</c:v>
                </c:pt>
                <c:pt idx="11">
                  <c:v>56.04</c:v>
                </c:pt>
                <c:pt idx="12">
                  <c:v>68.42</c:v>
                </c:pt>
                <c:pt idx="13">
                  <c:v>46.31</c:v>
                </c:pt>
                <c:pt idx="14">
                  <c:v>59.9</c:v>
                </c:pt>
                <c:pt idx="15">
                  <c:v>71.64</c:v>
                </c:pt>
                <c:pt idx="16">
                  <c:v>46.98</c:v>
                </c:pt>
                <c:pt idx="17">
                  <c:v>65.27</c:v>
                </c:pt>
                <c:pt idx="18">
                  <c:v>76.34</c:v>
                </c:pt>
                <c:pt idx="19">
                  <c:v>85.56</c:v>
                </c:pt>
                <c:pt idx="20">
                  <c:v>86.24</c:v>
                </c:pt>
                <c:pt idx="21">
                  <c:v>72.319999999999993</c:v>
                </c:pt>
                <c:pt idx="22">
                  <c:v>69.8</c:v>
                </c:pt>
                <c:pt idx="23">
                  <c:v>65.94</c:v>
                </c:pt>
                <c:pt idx="24">
                  <c:v>29.87</c:v>
                </c:pt>
                <c:pt idx="25">
                  <c:v>60.57</c:v>
                </c:pt>
                <c:pt idx="26">
                  <c:v>64.930000000000007</c:v>
                </c:pt>
                <c:pt idx="27">
                  <c:v>73.83</c:v>
                </c:pt>
                <c:pt idx="28">
                  <c:v>63.59</c:v>
                </c:pt>
                <c:pt idx="29">
                  <c:v>24.16</c:v>
                </c:pt>
                <c:pt idx="30">
                  <c:v>58.72</c:v>
                </c:pt>
                <c:pt idx="31">
                  <c:v>24.66</c:v>
                </c:pt>
                <c:pt idx="32">
                  <c:v>28.36</c:v>
                </c:pt>
                <c:pt idx="33">
                  <c:v>8.39</c:v>
                </c:pt>
                <c:pt idx="34">
                  <c:v>19.97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CC2-421C-8E3E-A4660B099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755328"/>
        <c:axId val="4008192"/>
      </c:barChart>
      <c:catAx>
        <c:axId val="4675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008192"/>
        <c:crosses val="autoZero"/>
        <c:auto val="1"/>
        <c:lblAlgn val="ctr"/>
        <c:lblOffset val="100"/>
        <c:noMultiLvlLbl val="0"/>
      </c:catAx>
      <c:valAx>
        <c:axId val="4008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675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92441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125407" y="741363"/>
            <a:ext cx="9780000" cy="19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000"/>
              <a:buFont typeface="Arial"/>
              <a:buNone/>
            </a:pPr>
            <a:r>
              <a:rPr lang="ru-RU" sz="4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РАЗВИТИЕ</a:t>
            </a:r>
            <a:br>
              <a:rPr lang="ru-RU" sz="4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40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СИСТЕМЫ ПОВЫШЕНИЯ КВАЛИФИКАЦИИ</a:t>
            </a:r>
            <a:endParaRPr sz="40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378072" y="3185873"/>
            <a:ext cx="11359800" cy="14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 dirty="0">
                <a:solidFill>
                  <a:srgbClr val="0070C0"/>
                </a:solidFill>
              </a:rPr>
              <a:t>стратегия и тактика</a:t>
            </a:r>
            <a:endParaRPr sz="2800" i="1" dirty="0">
              <a:solidFill>
                <a:srgbClr val="0070C0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>
                <a:solidFill>
                  <a:srgbClr val="0070C0"/>
                </a:solidFill>
              </a:rPr>
              <a:t>развития учебно-методической деятельности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 dirty="0">
                <a:solidFill>
                  <a:srgbClr val="0070C0"/>
                </a:solidFill>
              </a:rPr>
              <a:t>в ГАОУ ДПО «ЛОИРО»</a:t>
            </a:r>
            <a:endParaRPr sz="2800" i="1" dirty="0">
              <a:solidFill>
                <a:srgbClr val="0070C0"/>
              </a:solidFill>
            </a:endParaRPr>
          </a:p>
        </p:txBody>
      </p:sp>
      <p:sp>
        <p:nvSpPr>
          <p:cNvPr id="86" name="Google Shape;86;p1"/>
          <p:cNvSpPr txBox="1">
            <a:spLocks noGrp="1"/>
          </p:cNvSpPr>
          <p:nvPr>
            <p:ph type="subTitle" idx="1"/>
          </p:nvPr>
        </p:nvSpPr>
        <p:spPr>
          <a:xfrm>
            <a:off x="378072" y="5167073"/>
            <a:ext cx="11359800" cy="14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>
                <a:solidFill>
                  <a:srgbClr val="000000"/>
                </a:solidFill>
              </a:rPr>
              <a:t>М.А. Шаталов,</a:t>
            </a:r>
            <a:endParaRPr sz="2800" i="1">
              <a:solidFill>
                <a:srgbClr val="000000"/>
              </a:solidFill>
            </a:endParaRPr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>
                <a:solidFill>
                  <a:srgbClr val="000000"/>
                </a:solidFill>
              </a:rPr>
              <a:t>проректор по учебно-методической</a:t>
            </a:r>
            <a:endParaRPr sz="2800" i="1">
              <a:solidFill>
                <a:srgbClr val="000000"/>
              </a:solidFill>
            </a:endParaRPr>
          </a:p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800"/>
              <a:buNone/>
            </a:pPr>
            <a:r>
              <a:rPr lang="ru-RU" sz="2800" i="1">
                <a:solidFill>
                  <a:srgbClr val="000000"/>
                </a:solidFill>
              </a:rPr>
              <a:t>деятельности ГАОУ ДПО «ЛОИРО»</a:t>
            </a:r>
            <a:endParaRPr sz="2800" i="1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0"/>
          <p:cNvSpPr/>
          <p:nvPr/>
        </p:nvSpPr>
        <p:spPr>
          <a:xfrm>
            <a:off x="260838" y="263663"/>
            <a:ext cx="6597161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r>
              <a:rPr lang="ru-RU" sz="240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профессиональных затруднений руководителей и педагогов образовательных организаций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10"/>
          <p:cNvSpPr/>
          <p:nvPr/>
        </p:nvSpPr>
        <p:spPr>
          <a:xfrm>
            <a:off x="4508987" y="1890268"/>
            <a:ext cx="30099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планирование</a:t>
            </a: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и </a:t>
            </a: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проектирование ДПП</a:t>
            </a:r>
            <a:endParaRPr/>
          </a:p>
        </p:txBody>
      </p:sp>
      <p:sp>
        <p:nvSpPr>
          <p:cNvPr id="161" name="Google Shape;161;p10"/>
          <p:cNvSpPr/>
          <p:nvPr/>
        </p:nvSpPr>
        <p:spPr>
          <a:xfrm>
            <a:off x="845526" y="1985561"/>
            <a:ext cx="30099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докурсовая диагностика</a:t>
            </a:r>
            <a:endParaRPr/>
          </a:p>
        </p:txBody>
      </p:sp>
      <p:sp>
        <p:nvSpPr>
          <p:cNvPr id="162" name="Google Shape;162;p10"/>
          <p:cNvSpPr/>
          <p:nvPr/>
        </p:nvSpPr>
        <p:spPr>
          <a:xfrm>
            <a:off x="8080130" y="1985561"/>
            <a:ext cx="30099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диагностика в период курсовой подготовки</a:t>
            </a:r>
            <a:endParaRPr/>
          </a:p>
        </p:txBody>
      </p:sp>
      <p:sp>
        <p:nvSpPr>
          <p:cNvPr id="163" name="Google Shape;163;p10"/>
          <p:cNvSpPr/>
          <p:nvPr/>
        </p:nvSpPr>
        <p:spPr>
          <a:xfrm>
            <a:off x="845526" y="3017847"/>
            <a:ext cx="3009900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риски</a:t>
            </a:r>
            <a:r>
              <a:rPr lang="ru-RU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получение недостаточной или недостоверной информации</a:t>
            </a:r>
            <a:endParaRPr/>
          </a:p>
        </p:txBody>
      </p:sp>
      <p:sp>
        <p:nvSpPr>
          <p:cNvPr id="164" name="Google Shape;164;p10"/>
          <p:cNvSpPr/>
          <p:nvPr/>
        </p:nvSpPr>
        <p:spPr>
          <a:xfrm>
            <a:off x="8080130" y="3325624"/>
            <a:ext cx="3174024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интегрированные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 структуру У(Т)П диагностические модули </a:t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7658098" y="4548305"/>
            <a:ext cx="4018085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более точное </a:t>
            </a: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диагностирование профессиональных дефицитов</a:t>
            </a:r>
            <a:endParaRPr/>
          </a:p>
        </p:txBody>
      </p:sp>
      <p:sp>
        <p:nvSpPr>
          <p:cNvPr id="166" name="Google Shape;166;p10"/>
          <p:cNvSpPr/>
          <p:nvPr/>
        </p:nvSpPr>
        <p:spPr>
          <a:xfrm>
            <a:off x="7820755" y="5770986"/>
            <a:ext cx="3692769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риски</a:t>
            </a:r>
            <a:r>
              <a:rPr lang="ru-RU" sz="2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сложность учёта результатов диагностики</a:t>
            </a:r>
            <a:endParaRPr/>
          </a:p>
        </p:txBody>
      </p:sp>
      <p:sp>
        <p:nvSpPr>
          <p:cNvPr id="167" name="Google Shape;167;p10"/>
          <p:cNvSpPr/>
          <p:nvPr/>
        </p:nvSpPr>
        <p:spPr>
          <a:xfrm>
            <a:off x="4511923" y="3713210"/>
            <a:ext cx="30099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ЦЕНТРЫ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ОЦЕНКИ КОМПЕТЕНЦИЙ</a:t>
            </a:r>
            <a:endParaRPr/>
          </a:p>
        </p:txBody>
      </p:sp>
      <p:cxnSp>
        <p:nvCxnSpPr>
          <p:cNvPr id="168" name="Google Shape;168;p10"/>
          <p:cNvCxnSpPr/>
          <p:nvPr/>
        </p:nvCxnSpPr>
        <p:spPr>
          <a:xfrm rot="10800000">
            <a:off x="3235570" y="2725616"/>
            <a:ext cx="2110153" cy="1090246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69" name="Google Shape;169;p10"/>
          <p:cNvCxnSpPr/>
          <p:nvPr/>
        </p:nvCxnSpPr>
        <p:spPr>
          <a:xfrm>
            <a:off x="3235570" y="2382715"/>
            <a:ext cx="1547445" cy="0"/>
          </a:xfrm>
          <a:prstGeom prst="straightConnector1">
            <a:avLst/>
          </a:prstGeom>
          <a:noFill/>
          <a:ln w="19050" cap="flat" cmpd="sng">
            <a:solidFill>
              <a:srgbClr val="00B0F0"/>
            </a:solidFill>
            <a:prstDash val="solid"/>
            <a:miter lim="800000"/>
            <a:headEnd type="none" w="sm" len="sm"/>
            <a:tailEnd type="stealth" w="med" len="med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p11"/>
          <p:cNvPicPr preferRelativeResize="0"/>
          <p:nvPr/>
        </p:nvPicPr>
        <p:blipFill rotWithShape="1">
          <a:blip r:embed="rId3">
            <a:alphaModFix/>
          </a:blip>
          <a:srcRect l="20763" t="18690" r="20273" b="10314"/>
          <a:stretch/>
        </p:blipFill>
        <p:spPr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/>
          <p:nvPr/>
        </p:nvSpPr>
        <p:spPr>
          <a:xfrm>
            <a:off x="2677259" y="1697985"/>
            <a:ext cx="8018584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обеспечение </a:t>
            </a:r>
            <a:r>
              <a:rPr lang="ru-RU" sz="3000" b="0" i="1" u="none" strike="noStrike" cap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непрерывности профессионального роста педагога</a:t>
            </a:r>
            <a:r>
              <a:rPr lang="ru-RU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000" b="0" i="0" u="none" strike="noStrike" cap="none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как условия конкурентоспособности</a:t>
            </a:r>
            <a:r>
              <a:rPr lang="ru-RU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системы образования Ленинградской области</a:t>
            </a:r>
            <a:endParaRPr sz="3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2"/>
          <p:cNvSpPr/>
          <p:nvPr/>
        </p:nvSpPr>
        <p:spPr>
          <a:xfrm>
            <a:off x="360487" y="319352"/>
            <a:ext cx="4009292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0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ЦЕЛЬ повышения квалификации</a:t>
            </a:r>
            <a:endParaRPr sz="3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3757249" y="4328635"/>
            <a:ext cx="8018584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развитие региональной системы образования через выявление и устранение </a:t>
            </a:r>
            <a:r>
              <a:rPr lang="ru-RU" sz="2800" i="1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профессиональных дефицитов  руководителей и педагогов образовательных организаций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1332037" y="3872724"/>
            <a:ext cx="20661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i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иначе говоря</a:t>
            </a: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>
            <a:spLocks noGrp="1"/>
          </p:cNvSpPr>
          <p:nvPr>
            <p:ph type="title"/>
          </p:nvPr>
        </p:nvSpPr>
        <p:spPr>
          <a:xfrm>
            <a:off x="477715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4400"/>
              <a:buFont typeface="Calibri"/>
              <a:buNone/>
            </a:pPr>
            <a:r>
              <a:rPr lang="ru-RU" i="1">
                <a:solidFill>
                  <a:srgbClr val="C00000"/>
                </a:solidFill>
              </a:rPr>
              <a:t>взаимное</a:t>
            </a:r>
            <a:br>
              <a:rPr lang="ru-RU" i="1">
                <a:solidFill>
                  <a:srgbClr val="C00000"/>
                </a:solidFill>
              </a:rPr>
            </a:br>
            <a:r>
              <a:rPr lang="ru-RU" i="1">
                <a:solidFill>
                  <a:srgbClr val="C00000"/>
                </a:solidFill>
              </a:rPr>
              <a:t>влияние …</a:t>
            </a:r>
            <a:endParaRPr i="1">
              <a:solidFill>
                <a:srgbClr val="C00000"/>
              </a:solidFill>
            </a:endParaRPr>
          </a:p>
        </p:txBody>
      </p:sp>
      <p:grpSp>
        <p:nvGrpSpPr>
          <p:cNvPr id="100" name="Google Shape;100;p3"/>
          <p:cNvGrpSpPr/>
          <p:nvPr/>
        </p:nvGrpSpPr>
        <p:grpSpPr>
          <a:xfrm>
            <a:off x="2784207" y="1690688"/>
            <a:ext cx="9003372" cy="3908547"/>
            <a:chOff x="249091" y="0"/>
            <a:chExt cx="9003372" cy="3908547"/>
          </a:xfrm>
        </p:grpSpPr>
        <p:sp>
          <p:nvSpPr>
            <p:cNvPr id="101" name="Google Shape;101;p3"/>
            <p:cNvSpPr/>
            <p:nvPr/>
          </p:nvSpPr>
          <p:spPr>
            <a:xfrm rot="-300000">
              <a:off x="266221" y="1561926"/>
              <a:ext cx="8969111" cy="784695"/>
            </a:xfrm>
            <a:prstGeom prst="mathMinus">
              <a:avLst>
                <a:gd name="adj1" fmla="val 23520"/>
              </a:avLst>
            </a:prstGeom>
            <a:solidFill>
              <a:srgbClr val="DDEAF6"/>
            </a:solidFill>
            <a:ln w="19050" cap="flat" cmpd="sng">
              <a:solidFill>
                <a:srgbClr val="C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1140186" y="195427"/>
              <a:ext cx="2850466" cy="1563419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DDEAF6"/>
            </a:solidFill>
            <a:ln w="19050" cap="flat" cmpd="sng">
              <a:solidFill>
                <a:srgbClr val="C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3"/>
            <p:cNvSpPr/>
            <p:nvPr/>
          </p:nvSpPr>
          <p:spPr>
            <a:xfrm>
              <a:off x="4788874" y="0"/>
              <a:ext cx="3534395" cy="16415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3"/>
            <p:cNvSpPr txBox="1"/>
            <p:nvPr/>
          </p:nvSpPr>
          <p:spPr>
            <a:xfrm>
              <a:off x="4788874" y="0"/>
              <a:ext cx="3534395" cy="16415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i="1">
                  <a:solidFill>
                    <a:srgbClr val="0070C0"/>
                  </a:solidFill>
                  <a:latin typeface="Calibri"/>
                  <a:ea typeface="Calibri"/>
                  <a:cs typeface="Calibri"/>
                  <a:sym typeface="Calibri"/>
                </a:rPr>
                <a:t>приоритеты развития</a:t>
              </a:r>
              <a:r>
                <a:rPr lang="ru-RU" sz="2400" i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ru-RU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системы образования Ленинградской области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3"/>
            <p:cNvSpPr/>
            <p:nvPr/>
          </p:nvSpPr>
          <p:spPr>
            <a:xfrm>
              <a:off x="5510901" y="2149701"/>
              <a:ext cx="2850466" cy="1563419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DDEAF6"/>
            </a:solidFill>
            <a:ln w="19050" cap="flat" cmpd="sng">
              <a:solidFill>
                <a:srgbClr val="C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3"/>
            <p:cNvSpPr/>
            <p:nvPr/>
          </p:nvSpPr>
          <p:spPr>
            <a:xfrm>
              <a:off x="726830" y="2266957"/>
              <a:ext cx="4437301" cy="16415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3"/>
            <p:cNvSpPr txBox="1"/>
            <p:nvPr/>
          </p:nvSpPr>
          <p:spPr>
            <a:xfrm>
              <a:off x="726830" y="2266957"/>
              <a:ext cx="4437301" cy="16415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400" i="1">
                  <a:solidFill>
                    <a:srgbClr val="0070C0"/>
                  </a:solidFill>
                  <a:latin typeface="Calibri"/>
                  <a:ea typeface="Calibri"/>
                  <a:cs typeface="Calibri"/>
                  <a:sym typeface="Calibri"/>
                </a:rPr>
                <a:t>профессиональные дефициты </a:t>
              </a:r>
              <a:r>
                <a:rPr lang="ru-RU" sz="24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руководителей и педагогов образовательных организаций</a:t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4"/>
          <p:cNvPicPr preferRelativeResize="0"/>
          <p:nvPr/>
        </p:nvPicPr>
        <p:blipFill rotWithShape="1">
          <a:blip r:embed="rId3">
            <a:alphaModFix/>
          </a:blip>
          <a:srcRect l="20818" t="19807" r="23029" b="8353"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/>
          <p:nvPr/>
        </p:nvSpPr>
        <p:spPr>
          <a:xfrm>
            <a:off x="3642936" y="1724338"/>
            <a:ext cx="7154014" cy="4832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проверок образовательных организаций в рамках контрольно-надзорной деятельности (</a:t>
            </a:r>
            <a:r>
              <a:rPr lang="ru-RU" sz="2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сайт КОиПО ЛО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мониторинговых исследований текущего года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ГИА (ОГЭ / ЕГЭ) текущего года и в динамике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ВПР текущего года и в динамике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изучения образовательных запросов через ММС / РМО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видеоматериалы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профессиональных конкурсов</a:t>
            </a:r>
            <a:endParaRPr sz="2200" b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анкетирования слушаталей текущего года обучения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аттестационных процедур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287214" y="316415"/>
            <a:ext cx="6597161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r>
              <a:rPr lang="ru-RU" sz="240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профессиональных затруднений руководителей и педагогов образовательных организаций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490914" y="2690315"/>
            <a:ext cx="2735873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ДОКУРСОВАЯ</a:t>
            </a:r>
            <a:endParaRPr sz="2400" b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этапах </a:t>
            </a: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формирования ГЗ</a:t>
            </a: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планирования тематики </a:t>
            </a: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</a:t>
            </a: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проектирования ДПП</a:t>
            </a:r>
            <a:endParaRPr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11213099" y="2505649"/>
            <a:ext cx="515837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Н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Л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И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Т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И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К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А</a:t>
            </a:r>
            <a:endParaRPr sz="24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>
            <a:spLocks noGrp="1"/>
          </p:cNvSpPr>
          <p:nvPr>
            <p:ph type="title"/>
          </p:nvPr>
        </p:nvSpPr>
        <p:spPr>
          <a:xfrm>
            <a:off x="275493" y="180492"/>
            <a:ext cx="10515600" cy="13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160"/>
              <a:buFont typeface="Arial"/>
              <a:buNone/>
            </a:pPr>
            <a:r>
              <a:rPr lang="ru-RU" sz="216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ДОКУРСОВАЯ </a:t>
            </a:r>
            <a:r>
              <a:rPr lang="ru-RU" sz="216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диагностика:</a:t>
            </a:r>
            <a:r>
              <a:rPr lang="ru-RU" sz="2160" b="0"/>
              <a:t/>
            </a:r>
            <a:br>
              <a:rPr lang="ru-RU" sz="2160" b="0"/>
            </a:br>
            <a:r>
              <a:rPr lang="ru-RU" sz="216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br>
              <a:rPr lang="ru-RU" sz="216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160">
                <a:latin typeface="Arial"/>
                <a:ea typeface="Arial"/>
                <a:cs typeface="Arial"/>
                <a:sym typeface="Arial"/>
              </a:rPr>
              <a:t>изучения образовательных запросов через ММС / РМО</a:t>
            </a:r>
            <a:br>
              <a:rPr lang="ru-RU" sz="2160">
                <a:latin typeface="Arial"/>
                <a:ea typeface="Arial"/>
                <a:cs typeface="Arial"/>
                <a:sym typeface="Arial"/>
              </a:rPr>
            </a:br>
            <a:endParaRPr sz="2160"/>
          </a:p>
        </p:txBody>
      </p:sp>
      <p:graphicFrame>
        <p:nvGraphicFramePr>
          <p:cNvPr id="127" name="Google Shape;127;p6"/>
          <p:cNvGraphicFramePr/>
          <p:nvPr/>
        </p:nvGraphicFramePr>
        <p:xfrm>
          <a:off x="844062" y="1494692"/>
          <a:ext cx="10682654" cy="5196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title"/>
          </p:nvPr>
        </p:nvSpPr>
        <p:spPr>
          <a:xfrm>
            <a:off x="275493" y="180492"/>
            <a:ext cx="10515600" cy="131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160"/>
              <a:buFont typeface="Arial"/>
              <a:buNone/>
            </a:pPr>
            <a:r>
              <a:rPr lang="ru-RU" sz="216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ДОКУРСОВАЯ</a:t>
            </a:r>
            <a:r>
              <a:rPr lang="ru-RU" sz="216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16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диагностика:</a:t>
            </a:r>
            <a:r>
              <a:rPr lang="ru-RU" sz="2160" b="0"/>
              <a:t/>
            </a:r>
            <a:br>
              <a:rPr lang="ru-RU" sz="2160" b="0"/>
            </a:br>
            <a:r>
              <a:rPr lang="ru-RU" sz="216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br>
              <a:rPr lang="ru-RU" sz="216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ru-RU" sz="2160">
                <a:latin typeface="Arial"/>
                <a:ea typeface="Arial"/>
                <a:cs typeface="Arial"/>
                <a:sym typeface="Arial"/>
              </a:rPr>
              <a:t>изучения образовательных запросов через ММС / РМО</a:t>
            </a:r>
            <a:br>
              <a:rPr lang="ru-RU" sz="2160">
                <a:latin typeface="Arial"/>
                <a:ea typeface="Arial"/>
                <a:cs typeface="Arial"/>
                <a:sym typeface="Arial"/>
              </a:rPr>
            </a:br>
            <a:endParaRPr sz="2160"/>
          </a:p>
        </p:txBody>
      </p:sp>
      <p:graphicFrame>
        <p:nvGraphicFramePr>
          <p:cNvPr id="133" name="Google Shape;133;p7"/>
          <p:cNvGraphicFramePr/>
          <p:nvPr/>
        </p:nvGraphicFramePr>
        <p:xfrm>
          <a:off x="1129812" y="1733550"/>
          <a:ext cx="10682654" cy="4785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8" name="Google Shape;138;p8"/>
          <p:cNvGraphicFramePr/>
          <p:nvPr/>
        </p:nvGraphicFramePr>
        <p:xfrm>
          <a:off x="275493" y="1219200"/>
          <a:ext cx="11649075" cy="2736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275493" y="180492"/>
            <a:ext cx="10515600" cy="1038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Arial"/>
              <a:buNone/>
            </a:pPr>
            <a:r>
              <a:rPr lang="ru-RU" sz="24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ДОКУРСОВАЯ</a:t>
            </a:r>
            <a:r>
              <a:rPr lang="ru-RU" sz="240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диагностика:</a:t>
            </a:r>
            <a:r>
              <a:rPr lang="ru-RU" sz="2400" b="0"/>
              <a:t/>
            </a:r>
            <a:br>
              <a:rPr lang="ru-RU" sz="2400" b="0"/>
            </a:br>
            <a:r>
              <a:rPr lang="ru-RU" sz="24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результаты</a:t>
            </a:r>
            <a:r>
              <a:rPr lang="ru-RU" sz="2400">
                <a:latin typeface="Arial"/>
                <a:ea typeface="Arial"/>
                <a:cs typeface="Arial"/>
                <a:sym typeface="Arial"/>
              </a:rPr>
              <a:t> ГИА (ЕГЭ)</a:t>
            </a:r>
            <a:endParaRPr sz="2400"/>
          </a:p>
        </p:txBody>
      </p:sp>
      <p:sp>
        <p:nvSpPr>
          <p:cNvPr id="140" name="Google Shape;140;p8"/>
          <p:cNvSpPr txBox="1"/>
          <p:nvPr/>
        </p:nvSpPr>
        <p:spPr>
          <a:xfrm>
            <a:off x="171450" y="4794250"/>
            <a:ext cx="258127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600"/>
              <a:buFont typeface="Calibri"/>
              <a:buNone/>
            </a:pPr>
            <a:r>
              <a:rPr lang="ru-RU" sz="2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Раздел:</a:t>
            </a:r>
            <a:br>
              <a:rPr lang="ru-RU" sz="2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2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Неорганическая химия</a:t>
            </a:r>
            <a:endParaRPr sz="26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1" name="Google Shape;141;p8"/>
          <p:cNvGraphicFramePr/>
          <p:nvPr/>
        </p:nvGraphicFramePr>
        <p:xfrm>
          <a:off x="2857500" y="4044950"/>
          <a:ext cx="9086850" cy="2712790"/>
        </p:xfrm>
        <a:graphic>
          <a:graphicData uri="http://schemas.openxmlformats.org/drawingml/2006/table">
            <a:tbl>
              <a:tblPr firstRow="1" bandRow="1">
                <a:noFill/>
                <a:tableStyleId>{30F57255-E67D-417B-9D1F-4040728609E3}</a:tableStyleId>
              </a:tblPr>
              <a:tblGrid>
                <a:gridCol w="2057400"/>
                <a:gridCol w="5051350"/>
                <a:gridCol w="1978100"/>
              </a:tblGrid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 u="none" strike="noStrike" cap="none">
                          <a:solidFill>
                            <a:srgbClr val="0070C0"/>
                          </a:solidFill>
                        </a:rPr>
                        <a:t>№ и уровень сложности задания в КИМ ЕГЭ</a:t>
                      </a:r>
                      <a:endParaRPr sz="1300" b="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 u="none" strike="noStrike" cap="none">
                          <a:solidFill>
                            <a:srgbClr val="0070C0"/>
                          </a:solidFill>
                        </a:rPr>
                        <a:t>Проверяемый элемент содержания в КИМ ЕГЭ</a:t>
                      </a:r>
                      <a:endParaRPr sz="1300" b="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 u="none" strike="noStrike" cap="none">
                          <a:solidFill>
                            <a:srgbClr val="0070C0"/>
                          </a:solidFill>
                        </a:rPr>
                        <a:t>Планируемые учебные модули в ДПП ПК</a:t>
                      </a:r>
                      <a:endParaRPr sz="1300" b="0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 u="none" strike="noStrike" cap="none">
                          <a:solidFill>
                            <a:schemeClr val="dk1"/>
                          </a:solidFill>
                        </a:rPr>
                        <a:t>5 (Б) </a:t>
                      </a:r>
                      <a:endParaRPr sz="13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 u="none" strike="noStrike" cap="none">
                          <a:solidFill>
                            <a:schemeClr val="dk1"/>
                          </a:solidFill>
                        </a:rPr>
                        <a:t>Классификация и номенклатура неорганических соединений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Неорганические соединения в школьном курсе химии: вопросы содержания и методики подготовки к ГИА.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7 (Б)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Химические свойства классов неорганических соединений. РИО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9 (П)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Химические свойства неорганических веществ (простых, сложных).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10 (Б)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Взаимосвязь неорганических соединений.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Решение экспериментальных задач по неорганической химии в подготовке обучающихся к ГИА.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25 (П)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Качественные реакции на неорганические соединения.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32 (В)</a:t>
                      </a:r>
                      <a:endParaRPr sz="1300" b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Font typeface="Calibri"/>
                        <a:buNone/>
                      </a:pPr>
                      <a:r>
                        <a:rPr lang="ru-RU" sz="1300" b="0">
                          <a:solidFill>
                            <a:schemeClr val="dk1"/>
                          </a:solidFill>
                        </a:rPr>
                        <a:t>Взаимосвязь неорганических соединений.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/>
          <p:nvPr/>
        </p:nvSpPr>
        <p:spPr>
          <a:xfrm>
            <a:off x="4135310" y="1838640"/>
            <a:ext cx="785151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анкетирование (тестирование и др.) 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слушателей (при электронной записи на курс ПК)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9"/>
          <p:cNvSpPr/>
          <p:nvPr/>
        </p:nvSpPr>
        <p:spPr>
          <a:xfrm>
            <a:off x="5977217" y="3244334"/>
            <a:ext cx="23756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278422" y="254871"/>
            <a:ext cx="6597161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r>
              <a:rPr lang="ru-RU" sz="2400">
                <a:solidFill>
                  <a:srgbClr val="351C7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400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профессиональных затруднений руководителей и педагогов образовательных организаций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9"/>
          <p:cNvSpPr/>
          <p:nvPr/>
        </p:nvSpPr>
        <p:spPr>
          <a:xfrm>
            <a:off x="473318" y="2558427"/>
            <a:ext cx="3009900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ДОКУРСОВАЯ</a:t>
            </a:r>
            <a:endParaRPr sz="2400" b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диагностика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на этапе </a:t>
            </a:r>
            <a:r>
              <a:rPr lang="ru-RU" sz="2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проектирования ДПП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дополнительный источник информации</a:t>
            </a:r>
            <a:endParaRPr sz="24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9"/>
          <p:cNvSpPr/>
          <p:nvPr/>
        </p:nvSpPr>
        <p:spPr>
          <a:xfrm>
            <a:off x="5002823" y="2518589"/>
            <a:ext cx="6890221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уточнение </a:t>
            </a:r>
            <a:r>
              <a:rPr lang="ru-RU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образовательно-профессиональных запросов слушателей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адресное</a:t>
            </a:r>
            <a:r>
              <a:rPr lang="ru-RU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выявление профессиональных дефицитов</a:t>
            </a:r>
            <a:endParaRPr/>
          </a:p>
        </p:txBody>
      </p:sp>
      <p:sp>
        <p:nvSpPr>
          <p:cNvPr id="151" name="Google Shape;151;p9"/>
          <p:cNvSpPr/>
          <p:nvPr/>
        </p:nvSpPr>
        <p:spPr>
          <a:xfrm>
            <a:off x="4138246" y="3951739"/>
            <a:ext cx="7851517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200"/>
              <a:buFont typeface="Arial"/>
              <a:buChar char="•"/>
            </a:pPr>
            <a:r>
              <a:rPr lang="ru-RU" sz="22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учёт </a:t>
            </a:r>
            <a:r>
              <a:rPr lang="ru-RU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результатов анкетирования (тестирования и др.) при проектировании ДПП ПК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9"/>
          <p:cNvSpPr/>
          <p:nvPr/>
        </p:nvSpPr>
        <p:spPr>
          <a:xfrm>
            <a:off x="4996966" y="4622885"/>
            <a:ext cx="6890221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корректировка</a:t>
            </a: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У(Т)П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дифференциация</a:t>
            </a:r>
            <a:r>
              <a:rPr lang="ru-RU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учебного содержания и соответствующих практических занятий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проектирование</a:t>
            </a: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возможных дифференцированных образовательных маршрутов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Noto Sans Symbols"/>
              <a:buChar char="✔"/>
            </a:pPr>
            <a:r>
              <a:rPr lang="ru-RU" sz="1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создание</a:t>
            </a: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условий для индивидуального (группового) сопровождения педагога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9"/>
          <p:cNvSpPr/>
          <p:nvPr/>
        </p:nvSpPr>
        <p:spPr>
          <a:xfrm>
            <a:off x="4229102" y="2206869"/>
            <a:ext cx="80888" cy="1863969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425</Words>
  <Application>Microsoft Office PowerPoint</Application>
  <PresentationFormat>Произвольный</PresentationFormat>
  <Paragraphs>88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РАЗВИТИЕ СИСТЕМЫ ПОВЫШЕНИЯ КВАЛИФИКАЦИИ</vt:lpstr>
      <vt:lpstr>Презентация PowerPoint</vt:lpstr>
      <vt:lpstr>взаимное влияние …</vt:lpstr>
      <vt:lpstr>Презентация PowerPoint</vt:lpstr>
      <vt:lpstr>Презентация PowerPoint</vt:lpstr>
      <vt:lpstr>ДОКУРСОВАЯ диагностика: результаты изучения образовательных запросов через ММС / РМО </vt:lpstr>
      <vt:lpstr>ДОКУРСОВАЯ диагностика: результаты изучения образовательных запросов через ММС / РМО </vt:lpstr>
      <vt:lpstr>ДОКУРСОВАЯ диагностика: результаты ГИА (ЕГЭ)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СИСТЕМЫ ПОВЫШЕНИЯ КВАЛИФИКАЦИИ</dc:title>
  <dc:creator>ShatalovMA</dc:creator>
  <cp:lastModifiedBy>Марина Геннадьевна Дружинина</cp:lastModifiedBy>
  <cp:revision>1</cp:revision>
  <dcterms:created xsi:type="dcterms:W3CDTF">2019-11-29T06:20:43Z</dcterms:created>
  <dcterms:modified xsi:type="dcterms:W3CDTF">2020-05-18T11:59:16Z</dcterms:modified>
</cp:coreProperties>
</file>