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8" roundtripDataSignature="AMtx7mjChLgXSPi3PaBUMqYudAgYg0Pd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1A7014A-9A43-40A5-B7CF-4F08A5917E14}">
  <a:tblStyle styleId="{D1A7014A-9A43-40A5-B7CF-4F08A5917E1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57" d="100"/>
          <a:sy n="157" d="100"/>
        </p:scale>
        <p:origin x="-294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16722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Google Shape;12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Google Shape;13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Google Shape;6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0" name="Google Shape;7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Google Shape;11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" name="Google Shape;11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6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 txBox="1">
            <a:spLocks noGrp="1"/>
          </p:cNvSpPr>
          <p:nvPr>
            <p:ph type="ctrTitle"/>
          </p:nvPr>
        </p:nvSpPr>
        <p:spPr>
          <a:xfrm>
            <a:off x="515925" y="895675"/>
            <a:ext cx="8123400" cy="36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ru-RU" sz="2400" b="0" i="0" u="none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Р</a:t>
            </a:r>
            <a:r>
              <a:rPr lang="en-US" sz="2400" b="0" i="0" u="none" dirty="0" err="1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екомендации</a:t>
            </a:r>
            <a:r>
              <a:rPr lang="en-US" sz="2400" b="0" i="0" u="none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по</a:t>
            </a:r>
            <a:r>
              <a:rPr lang="en-US" sz="2400" b="0" i="0" u="none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по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разработке</a:t>
            </a:r>
            <a:r>
              <a:rPr lang="en-US" sz="2400" dirty="0">
                <a:solidFill>
                  <a:srgbClr val="0000FF"/>
                </a:solidFill>
              </a:rPr>
              <a:t> и </a:t>
            </a:r>
            <a:r>
              <a:rPr lang="en-US" sz="2400" dirty="0" err="1">
                <a:solidFill>
                  <a:srgbClr val="0000FF"/>
                </a:solidFill>
              </a:rPr>
              <a:t>реализации</a:t>
            </a:r>
            <a:endParaRPr sz="2400" dirty="0">
              <a:solidFill>
                <a:srgbClr val="0000FF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US" sz="2400" dirty="0" err="1">
                <a:solidFill>
                  <a:srgbClr val="0000FF"/>
                </a:solidFill>
              </a:rPr>
              <a:t>дополнительных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профессиональных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программ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повышения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квалификации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на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основе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профессиональных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дефицитов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педагогов</a:t>
            </a:r>
            <a:r>
              <a:rPr lang="en-US" sz="2400" dirty="0">
                <a:solidFill>
                  <a:srgbClr val="0000FF"/>
                </a:solidFill>
              </a:rPr>
              <a:t>:</a:t>
            </a:r>
            <a:r>
              <a:rPr lang="en-US" sz="2400" dirty="0"/>
              <a:t> </a:t>
            </a:r>
            <a:endParaRPr sz="24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24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US" sz="2400" b="0" u="none" dirty="0" err="1">
                <a:latin typeface="Arial"/>
                <a:ea typeface="Arial"/>
                <a:cs typeface="Arial"/>
                <a:sym typeface="Arial"/>
              </a:rPr>
              <a:t>технологи</a:t>
            </a:r>
            <a:r>
              <a:rPr lang="en-US" sz="2400" dirty="0" err="1"/>
              <a:t>я</a:t>
            </a:r>
            <a:r>
              <a:rPr lang="en-US" sz="2400" b="0" u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u="none" dirty="0" err="1">
                <a:latin typeface="Arial"/>
                <a:ea typeface="Arial"/>
                <a:cs typeface="Arial"/>
                <a:sym typeface="Arial"/>
              </a:rPr>
              <a:t>учебно-методического</a:t>
            </a:r>
            <a:r>
              <a:rPr lang="en-US" sz="2400" b="0" u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u="none" dirty="0" err="1">
                <a:latin typeface="Arial"/>
                <a:ea typeface="Arial"/>
                <a:cs typeface="Arial"/>
                <a:sym typeface="Arial"/>
              </a:rPr>
              <a:t>сопровождения</a:t>
            </a:r>
            <a:r>
              <a:rPr lang="en-US" sz="2400" b="0" u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u="none" dirty="0" err="1">
                <a:latin typeface="Arial"/>
                <a:ea typeface="Arial"/>
                <a:cs typeface="Arial"/>
                <a:sym typeface="Arial"/>
              </a:rPr>
              <a:t>непрерывного</a:t>
            </a:r>
            <a:r>
              <a:rPr lang="en-US" sz="2400" b="0" u="none" dirty="0">
                <a:latin typeface="Arial"/>
                <a:ea typeface="Arial"/>
                <a:cs typeface="Arial"/>
                <a:sym typeface="Arial"/>
              </a:rPr>
              <a:t> профессионального </a:t>
            </a:r>
            <a:r>
              <a:rPr lang="en-US" sz="2400" b="0" u="none" dirty="0" err="1">
                <a:latin typeface="Arial"/>
                <a:ea typeface="Arial"/>
                <a:cs typeface="Arial"/>
                <a:sym typeface="Arial"/>
              </a:rPr>
              <a:t>роста</a:t>
            </a:r>
            <a:r>
              <a:rPr lang="en-US" sz="2400" b="0" u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u="none" dirty="0" err="1">
                <a:latin typeface="Arial"/>
                <a:ea typeface="Arial"/>
                <a:cs typeface="Arial"/>
                <a:sym typeface="Arial"/>
              </a:rPr>
              <a:t>педагога</a:t>
            </a:r>
            <a:endParaRPr sz="2400" b="0" u="none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"/>
          <p:cNvSpPr txBox="1">
            <a:spLocks noGrp="1"/>
          </p:cNvSpPr>
          <p:nvPr>
            <p:ph type="body" idx="1"/>
          </p:nvPr>
        </p:nvSpPr>
        <p:spPr>
          <a:xfrm>
            <a:off x="2782887" y="1111250"/>
            <a:ext cx="6205537" cy="3884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1" u="none">
                <a:solidFill>
                  <a:srgbClr val="3D85C6"/>
                </a:solidFill>
                <a:latin typeface="Arial"/>
                <a:ea typeface="Arial"/>
                <a:cs typeface="Arial"/>
                <a:sym typeface="Arial"/>
              </a:rPr>
              <a:t>4 этап</a:t>
            </a:r>
            <a:r>
              <a:rPr lang="en-US" sz="2000" b="0" i="0" u="none">
                <a:solidFill>
                  <a:srgbClr val="3D85C6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>
                <a:latin typeface="Arial"/>
                <a:ea typeface="Arial"/>
                <a:cs typeface="Arial"/>
                <a:sym typeface="Arial"/>
              </a:rPr>
              <a:t>межкурсовое сопровожден</a:t>
            </a:r>
            <a:r>
              <a:rPr lang="en-US" sz="2000" b="0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ие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3D85C6"/>
                </a:solidFill>
                <a:latin typeface="Arial"/>
                <a:ea typeface="Arial"/>
                <a:cs typeface="Arial"/>
                <a:sym typeface="Arial"/>
              </a:rPr>
              <a:t>формы сопровождения:</a:t>
            </a:r>
            <a:endParaRPr>
              <a:solidFill>
                <a:srgbClr val="3D85C6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адресная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методическая помощь;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семинары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8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вебинары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8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консультации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8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методическая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поддержка и др.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3D85C6"/>
                </a:solidFill>
                <a:latin typeface="Arial"/>
                <a:ea typeface="Arial"/>
                <a:cs typeface="Arial"/>
                <a:sym typeface="Arial"/>
              </a:rPr>
              <a:t>режим:</a:t>
            </a:r>
            <a:endParaRPr>
              <a:solidFill>
                <a:srgbClr val="3D85C6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online / offline.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3D85C6"/>
                </a:solidFill>
                <a:latin typeface="Arial"/>
                <a:ea typeface="Arial"/>
                <a:cs typeface="Arial"/>
                <a:sym typeface="Arial"/>
              </a:rPr>
              <a:t>дистанционная поддержка:</a:t>
            </a:r>
            <a:endParaRPr>
              <a:solidFill>
                <a:srgbClr val="3D85C6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сайт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Института / страницы кафедр;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региональный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образовательный портал “ХОР”;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"/>
              <a:buFont typeface="Arial"/>
              <a:buChar char="-"/>
            </a:pPr>
            <a:r>
              <a:rPr lang="en-US" sz="1800">
                <a:solidFill>
                  <a:srgbClr val="3D85C6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блоги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учителей предметников и др</a:t>
            </a:r>
            <a:r>
              <a:rPr lang="en-U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pic>
        <p:nvPicPr>
          <p:cNvPr id="129" name="Google Shape;12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025" y="2078037"/>
            <a:ext cx="2582862" cy="204152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0"/>
          <p:cNvSpPr txBox="1">
            <a:spLocks noGrp="1"/>
          </p:cNvSpPr>
          <p:nvPr>
            <p:ph type="body" idx="1"/>
          </p:nvPr>
        </p:nvSpPr>
        <p:spPr>
          <a:xfrm>
            <a:off x="173037" y="106362"/>
            <a:ext cx="745807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1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ТЕХНОЛОГИЯ</a:t>
            </a:r>
            <a:r>
              <a:rPr lang="en-US" sz="1800" b="1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учебно-методического сопровождения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непрерывного профессионального роста педагога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1"/>
          <p:cNvSpPr txBox="1">
            <a:spLocks noGrp="1"/>
          </p:cNvSpPr>
          <p:nvPr>
            <p:ph type="body" idx="1"/>
          </p:nvPr>
        </p:nvSpPr>
        <p:spPr>
          <a:xfrm>
            <a:off x="3062275" y="1052525"/>
            <a:ext cx="5846700" cy="39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1" u="non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5 этап</a:t>
            </a:r>
            <a:r>
              <a:rPr lang="en-US" sz="2000" b="0" i="0" u="non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/>
              <a:t>оценка к</a:t>
            </a:r>
            <a:r>
              <a:rPr lang="en-US" sz="2000" b="0" i="0" u="none">
                <a:latin typeface="Arial"/>
                <a:ea typeface="Arial"/>
                <a:cs typeface="Arial"/>
                <a:sym typeface="Arial"/>
              </a:rPr>
              <a:t>ачества учебно-методического сопровождения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b="0" i="0" u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качество программно-методического обеспечения:</a:t>
            </a:r>
            <a:endParaRPr>
              <a:solidFill>
                <a:srgbClr val="3C78D8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b="0" u="none">
                <a:latin typeface="Arial"/>
                <a:ea typeface="Arial"/>
                <a:cs typeface="Arial"/>
                <a:sym typeface="Arial"/>
              </a:rPr>
              <a:t>экспертиза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дополнительных профессиональных программ: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600" b="0" i="1" u="non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внутренняя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(общепедагогическая, техническая);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600" i="1">
                <a:solidFill>
                  <a:srgbClr val="3C78D8"/>
                </a:solidFill>
              </a:rPr>
              <a:t>- </a:t>
            </a: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внешняя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(региональный и межрегиональный уровни).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качество образовательного процесса:</a:t>
            </a:r>
            <a:endParaRPr>
              <a:solidFill>
                <a:srgbClr val="3C78D8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текущей диагностики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контрольные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посещения и анализ занят</a:t>
            </a:r>
            <a:r>
              <a:rPr lang="en-US" sz="1600" b="0" u="none">
                <a:latin typeface="Arial"/>
                <a:ea typeface="Arial"/>
                <a:cs typeface="Arial"/>
                <a:sym typeface="Arial"/>
              </a:rPr>
              <a:t>ий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анкетирование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слушателей по итогам занятия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качество результатов:</a:t>
            </a:r>
            <a:endParaRPr>
              <a:solidFill>
                <a:srgbClr val="3C78D8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диагностик на “выходе”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итоговой аттестации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b="0" i="1" u="none">
                <a:latin typeface="Arial"/>
                <a:ea typeface="Arial"/>
                <a:cs typeface="Arial"/>
                <a:sym typeface="Arial"/>
              </a:rPr>
              <a:t>итоговое</a:t>
            </a:r>
            <a:r>
              <a:rPr lang="en-US" sz="1600" b="0" i="0" u="none">
                <a:latin typeface="Arial"/>
                <a:ea typeface="Arial"/>
                <a:cs typeface="Arial"/>
                <a:sym typeface="Arial"/>
              </a:rPr>
              <a:t> анкетирование слушателей и др.</a:t>
            </a:r>
            <a:endParaRPr/>
          </a:p>
        </p:txBody>
      </p:sp>
      <p:pic>
        <p:nvPicPr>
          <p:cNvPr id="136" name="Google Shape;136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637" y="2006600"/>
            <a:ext cx="2582862" cy="204152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1"/>
          <p:cNvSpPr txBox="1">
            <a:spLocks noGrp="1"/>
          </p:cNvSpPr>
          <p:nvPr>
            <p:ph type="body" idx="1"/>
          </p:nvPr>
        </p:nvSpPr>
        <p:spPr>
          <a:xfrm>
            <a:off x="20637" y="-46038"/>
            <a:ext cx="7458000" cy="7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1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ТЕХНОЛОГИЯ</a:t>
            </a:r>
            <a:r>
              <a:rPr lang="en-US" sz="1800" b="1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учебно-методического сопровождения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непрерывного профессионального роста педагога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24125" y="1295400"/>
            <a:ext cx="5041900" cy="353377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"/>
          <p:cNvSpPr txBox="1">
            <a:spLocks noGrp="1"/>
          </p:cNvSpPr>
          <p:nvPr>
            <p:ph type="body" idx="1"/>
          </p:nvPr>
        </p:nvSpPr>
        <p:spPr>
          <a:xfrm>
            <a:off x="249237" y="182562"/>
            <a:ext cx="745807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1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ТЕХНОЛОГИЯ</a:t>
            </a:r>
            <a:r>
              <a:rPr lang="en-US" sz="1800" b="1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учебно-методического сопровождения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непрерывного профессионального роста педагога</a:t>
            </a:r>
            <a:endParaRPr/>
          </a:p>
        </p:txBody>
      </p:sp>
      <p:sp>
        <p:nvSpPr>
          <p:cNvPr id="60" name="Google Shape;60;p3"/>
          <p:cNvSpPr txBox="1">
            <a:spLocks noGrp="1"/>
          </p:cNvSpPr>
          <p:nvPr>
            <p:ph type="body" idx="1"/>
          </p:nvPr>
        </p:nvSpPr>
        <p:spPr>
          <a:xfrm>
            <a:off x="6678612" y="4249737"/>
            <a:ext cx="1804987" cy="57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000" b="0" i="1" u="non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000" b="0" i="1" u="non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000" b="0" i="1" u="non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3000" b="0" i="1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этапы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"/>
          <p:cNvSpPr txBox="1">
            <a:spLocks noGrp="1"/>
          </p:cNvSpPr>
          <p:nvPr>
            <p:ph type="body" idx="1"/>
          </p:nvPr>
        </p:nvSpPr>
        <p:spPr>
          <a:xfrm>
            <a:off x="2889250" y="1420812"/>
            <a:ext cx="5953125" cy="3440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1" u="none">
                <a:solidFill>
                  <a:srgbClr val="CC4125"/>
                </a:solidFill>
                <a:latin typeface="Arial"/>
                <a:ea typeface="Arial"/>
                <a:cs typeface="Arial"/>
                <a:sym typeface="Arial"/>
              </a:rPr>
              <a:t>1 этап</a:t>
            </a:r>
            <a:r>
              <a:rPr lang="en-US" sz="2000" b="0" i="0" u="none">
                <a:solidFill>
                  <a:srgbClr val="CC4125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>
                <a:latin typeface="Arial"/>
                <a:ea typeface="Arial"/>
                <a:cs typeface="Arial"/>
                <a:sym typeface="Arial"/>
              </a:rPr>
              <a:t>планирование тематики дополнительных профессиональных программ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CC4125"/>
                </a:solidFill>
                <a:latin typeface="Arial"/>
                <a:ea typeface="Arial"/>
                <a:cs typeface="Arial"/>
                <a:sym typeface="Arial"/>
              </a:rPr>
              <a:t>основания:</a:t>
            </a:r>
            <a:endParaRPr>
              <a:solidFill>
                <a:srgbClr val="CC4125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-"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00">
                <a:solidFill>
                  <a:srgbClr val="CC4125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приоритетные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направления развития системы образования Ленинградской области;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-"/>
            </a:pP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00">
                <a:solidFill>
                  <a:srgbClr val="CC4125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ди</a:t>
            </a:r>
            <a:r>
              <a:rPr lang="en-U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агностики профессиональных затруднений руководителей и педагогов образовательных организаций Ленинградской области;</a:t>
            </a: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-"/>
            </a:pPr>
            <a:r>
              <a:rPr lang="en-US" sz="1800" i="1">
                <a:solidFill>
                  <a:srgbClr val="CC4125"/>
                </a:solidFill>
              </a:rPr>
              <a:t>-</a:t>
            </a:r>
            <a:r>
              <a:rPr lang="en-US" sz="1800" i="1">
                <a:solidFill>
                  <a:schemeClr val="dk1"/>
                </a:solidFill>
              </a:rPr>
              <a:t> проект</a:t>
            </a:r>
            <a:r>
              <a:rPr lang="en-US" sz="1800">
                <a:solidFill>
                  <a:schemeClr val="dk1"/>
                </a:solidFill>
              </a:rPr>
              <a:t> государственного задания ГАОУ ДПО «ЛОИРО» на следующий финансовый год</a:t>
            </a:r>
            <a:r>
              <a:rPr lang="en-U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pic>
        <p:nvPicPr>
          <p:cNvPr id="66" name="Google Shape;6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987" y="1852612"/>
            <a:ext cx="2582862" cy="2043112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4"/>
          <p:cNvSpPr txBox="1">
            <a:spLocks noGrp="1"/>
          </p:cNvSpPr>
          <p:nvPr>
            <p:ph type="body" idx="1"/>
          </p:nvPr>
        </p:nvSpPr>
        <p:spPr>
          <a:xfrm>
            <a:off x="173037" y="182562"/>
            <a:ext cx="745807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1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ТЕХНОЛОГИЯ</a:t>
            </a:r>
            <a:r>
              <a:rPr lang="en-US" sz="1800" b="1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учебно-методического сопровождения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непрерывного профессионального роста педагога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"/>
          <p:cNvSpPr txBox="1">
            <a:spLocks noGrp="1"/>
          </p:cNvSpPr>
          <p:nvPr>
            <p:ph type="body" idx="1"/>
          </p:nvPr>
        </p:nvSpPr>
        <p:spPr>
          <a:xfrm>
            <a:off x="130175" y="133350"/>
            <a:ext cx="7458075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ДИАГНОСТИКА</a:t>
            </a:r>
            <a:r>
              <a:rPr lang="en-US" sz="1800" b="0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профессиональных затруднений руководителей и педагогов образовательных организаций</a:t>
            </a:r>
            <a:endParaRPr/>
          </a:p>
        </p:txBody>
      </p:sp>
      <p:sp>
        <p:nvSpPr>
          <p:cNvPr id="73" name="Google Shape;73;p5"/>
          <p:cNvSpPr txBox="1"/>
          <p:nvPr/>
        </p:nvSpPr>
        <p:spPr>
          <a:xfrm>
            <a:off x="823912" y="2005012"/>
            <a:ext cx="1939925" cy="175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CC4125"/>
                </a:solidFill>
                <a:latin typeface="Arial"/>
                <a:ea typeface="Arial"/>
                <a:cs typeface="Arial"/>
                <a:sym typeface="Arial"/>
              </a:rPr>
              <a:t>ДОКУРСОВАЯ</a:t>
            </a:r>
            <a:endParaRPr sz="1400" b="0" i="0" u="none" strike="noStrike" cap="none">
              <a:solidFill>
                <a:srgbClr val="CC412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диагностика: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78D8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источники информации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4" name="Google Shape;74;p5"/>
          <p:cNvGrpSpPr/>
          <p:nvPr/>
        </p:nvGrpSpPr>
        <p:grpSpPr>
          <a:xfrm>
            <a:off x="-1528766" y="176235"/>
            <a:ext cx="10511138" cy="5552834"/>
            <a:chOff x="-4662057" y="-714867"/>
            <a:chExt cx="9944312" cy="5554500"/>
          </a:xfrm>
        </p:grpSpPr>
        <p:sp>
          <p:nvSpPr>
            <p:cNvPr id="75" name="Google Shape;75;p5"/>
            <p:cNvSpPr/>
            <p:nvPr/>
          </p:nvSpPr>
          <p:spPr>
            <a:xfrm>
              <a:off x="-4662057" y="-714867"/>
              <a:ext cx="5554004" cy="5554500"/>
            </a:xfrm>
            <a:custGeom>
              <a:avLst/>
              <a:gdLst/>
              <a:ahLst/>
              <a:cxnLst/>
              <a:rect l="l" t="t" r="r" b="b"/>
              <a:pathLst>
                <a:path w="5554004" h="5554500" extrusionOk="0">
                  <a:moveTo>
                    <a:pt x="4740727" y="813525"/>
                  </a:moveTo>
                  <a:cubicBezTo>
                    <a:pt x="5825097" y="1898089"/>
                    <a:pt x="5825097" y="3656411"/>
                    <a:pt x="4740727" y="4740974"/>
                  </a:cubicBezTo>
                  <a:lnTo>
                    <a:pt x="4725450" y="4725698"/>
                  </a:lnTo>
                  <a:cubicBezTo>
                    <a:pt x="5801383" y="3649572"/>
                    <a:pt x="5801383" y="1904929"/>
                    <a:pt x="4725450" y="828803"/>
                  </a:cubicBezTo>
                  <a:lnTo>
                    <a:pt x="4740727" y="813525"/>
                  </a:lnTo>
                  <a:close/>
                </a:path>
              </a:pathLst>
            </a:custGeom>
            <a:noFill/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5"/>
            <p:cNvSpPr txBox="1"/>
            <p:nvPr/>
          </p:nvSpPr>
          <p:spPr>
            <a:xfrm>
              <a:off x="289355" y="187513"/>
              <a:ext cx="4992900" cy="375000"/>
            </a:xfrm>
            <a:prstGeom prst="rect">
              <a:avLst/>
            </a:prstGeom>
            <a:solidFill>
              <a:schemeClr val="dk1"/>
            </a:solidFill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5"/>
            <p:cNvSpPr txBox="1"/>
            <p:nvPr/>
          </p:nvSpPr>
          <p:spPr>
            <a:xfrm>
              <a:off x="289355" y="187513"/>
              <a:ext cx="4992900" cy="37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297525" tIns="30475" rIns="30475" bIns="3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результаты проверок образовательных организаций в рамках контрольно-надзорной деятельности (сайт Комитета ОиПО ЛО)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55066" y="140656"/>
              <a:ext cx="468600" cy="468600"/>
            </a:xfrm>
            <a:prstGeom prst="ellipse">
              <a:avLst/>
            </a:prstGeom>
            <a:solidFill>
              <a:srgbClr val="CEFDE9"/>
            </a:solidFill>
            <a:ln w="25400" cap="flat" cmpd="sng">
              <a:solidFill>
                <a:srgbClr val="CC412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5"/>
            <p:cNvSpPr txBox="1"/>
            <p:nvPr/>
          </p:nvSpPr>
          <p:spPr>
            <a:xfrm>
              <a:off x="628827" y="750138"/>
              <a:ext cx="4653300" cy="375000"/>
            </a:xfrm>
            <a:prstGeom prst="rect">
              <a:avLst/>
            </a:prstGeom>
            <a:solidFill>
              <a:schemeClr val="dk1"/>
            </a:solidFill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5"/>
            <p:cNvSpPr txBox="1"/>
            <p:nvPr/>
          </p:nvSpPr>
          <p:spPr>
            <a:xfrm>
              <a:off x="628827" y="750138"/>
              <a:ext cx="4653300" cy="37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297525" tIns="30475" rIns="30475" bIns="3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результаты мониторинговых исследований текущего года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394538" y="703280"/>
              <a:ext cx="468600" cy="468600"/>
            </a:xfrm>
            <a:prstGeom prst="ellipse">
              <a:avLst/>
            </a:prstGeom>
            <a:solidFill>
              <a:srgbClr val="CEFDE9"/>
            </a:solidFill>
            <a:ln w="25400" cap="flat" cmpd="sng">
              <a:solidFill>
                <a:srgbClr val="CC412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5"/>
            <p:cNvSpPr txBox="1"/>
            <p:nvPr/>
          </p:nvSpPr>
          <p:spPr>
            <a:xfrm>
              <a:off x="814856" y="1312350"/>
              <a:ext cx="4467300" cy="375000"/>
            </a:xfrm>
            <a:prstGeom prst="rect">
              <a:avLst/>
            </a:prstGeom>
            <a:solidFill>
              <a:schemeClr val="dk1"/>
            </a:solidFill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5"/>
            <p:cNvSpPr txBox="1"/>
            <p:nvPr/>
          </p:nvSpPr>
          <p:spPr>
            <a:xfrm>
              <a:off x="814856" y="1312350"/>
              <a:ext cx="4467300" cy="37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297525" tIns="30475" rIns="30475" bIns="3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результаты ГИА (ОГЭ / ЕГЭ) текущего года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580567" y="1265492"/>
              <a:ext cx="468600" cy="468600"/>
            </a:xfrm>
            <a:prstGeom prst="ellipse">
              <a:avLst/>
            </a:prstGeom>
            <a:solidFill>
              <a:srgbClr val="CEFDE9"/>
            </a:solidFill>
            <a:ln w="25400" cap="flat" cmpd="sng">
              <a:solidFill>
                <a:srgbClr val="CC412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5"/>
            <p:cNvSpPr txBox="1"/>
            <p:nvPr/>
          </p:nvSpPr>
          <p:spPr>
            <a:xfrm>
              <a:off x="874254" y="1874974"/>
              <a:ext cx="4407900" cy="375000"/>
            </a:xfrm>
            <a:prstGeom prst="rect">
              <a:avLst/>
            </a:prstGeom>
            <a:solidFill>
              <a:schemeClr val="dk1"/>
            </a:solidFill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5"/>
            <p:cNvSpPr txBox="1"/>
            <p:nvPr/>
          </p:nvSpPr>
          <p:spPr>
            <a:xfrm>
              <a:off x="874254" y="1874974"/>
              <a:ext cx="4407900" cy="37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297525" tIns="30475" rIns="30475" bIns="3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результаты ВПР текущего года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639964" y="1828117"/>
              <a:ext cx="468600" cy="468600"/>
            </a:xfrm>
            <a:prstGeom prst="ellipse">
              <a:avLst/>
            </a:prstGeom>
            <a:solidFill>
              <a:srgbClr val="CEFDE9"/>
            </a:solidFill>
            <a:ln w="25400" cap="flat" cmpd="sng">
              <a:solidFill>
                <a:srgbClr val="CC412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5"/>
            <p:cNvSpPr txBox="1"/>
            <p:nvPr/>
          </p:nvSpPr>
          <p:spPr>
            <a:xfrm>
              <a:off x="814856" y="2437599"/>
              <a:ext cx="4467300" cy="375000"/>
            </a:xfrm>
            <a:prstGeom prst="rect">
              <a:avLst/>
            </a:prstGeom>
            <a:solidFill>
              <a:schemeClr val="dk1"/>
            </a:solidFill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5"/>
            <p:cNvSpPr txBox="1"/>
            <p:nvPr/>
          </p:nvSpPr>
          <p:spPr>
            <a:xfrm>
              <a:off x="814856" y="2437599"/>
              <a:ext cx="4467300" cy="37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297525" tIns="30475" rIns="30475" bIns="3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результаты изучения образовательных запросов через ММС / РМО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5"/>
            <p:cNvSpPr/>
            <p:nvPr/>
          </p:nvSpPr>
          <p:spPr>
            <a:xfrm>
              <a:off x="580567" y="2390741"/>
              <a:ext cx="468600" cy="468600"/>
            </a:xfrm>
            <a:prstGeom prst="ellipse">
              <a:avLst/>
            </a:prstGeom>
            <a:solidFill>
              <a:srgbClr val="CEFDE9"/>
            </a:solidFill>
            <a:ln w="25400" cap="flat" cmpd="sng">
              <a:solidFill>
                <a:srgbClr val="CC412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5"/>
            <p:cNvSpPr txBox="1"/>
            <p:nvPr/>
          </p:nvSpPr>
          <p:spPr>
            <a:xfrm>
              <a:off x="622638" y="3007409"/>
              <a:ext cx="4653300" cy="375000"/>
            </a:xfrm>
            <a:prstGeom prst="rect">
              <a:avLst/>
            </a:prstGeom>
            <a:solidFill>
              <a:schemeClr val="dk1"/>
            </a:solidFill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5"/>
            <p:cNvSpPr txBox="1"/>
            <p:nvPr/>
          </p:nvSpPr>
          <p:spPr>
            <a:xfrm>
              <a:off x="622638" y="3007409"/>
              <a:ext cx="4653300" cy="37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297525" tIns="30475" rIns="30475" bIns="3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видеоматериалы профессиональных конкурсов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5"/>
            <p:cNvSpPr/>
            <p:nvPr/>
          </p:nvSpPr>
          <p:spPr>
            <a:xfrm>
              <a:off x="394538" y="2952953"/>
              <a:ext cx="468600" cy="468600"/>
            </a:xfrm>
            <a:prstGeom prst="ellipse">
              <a:avLst/>
            </a:prstGeom>
            <a:solidFill>
              <a:srgbClr val="CEFDE9"/>
            </a:solidFill>
            <a:ln w="25400" cap="flat" cmpd="sng">
              <a:solidFill>
                <a:srgbClr val="CC412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5"/>
            <p:cNvSpPr txBox="1"/>
            <p:nvPr/>
          </p:nvSpPr>
          <p:spPr>
            <a:xfrm>
              <a:off x="289355" y="3562435"/>
              <a:ext cx="4992900" cy="375000"/>
            </a:xfrm>
            <a:prstGeom prst="rect">
              <a:avLst/>
            </a:prstGeom>
            <a:solidFill>
              <a:schemeClr val="dk1"/>
            </a:solidFill>
            <a:ln w="25400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5"/>
            <p:cNvSpPr txBox="1"/>
            <p:nvPr/>
          </p:nvSpPr>
          <p:spPr>
            <a:xfrm>
              <a:off x="289355" y="3562435"/>
              <a:ext cx="4992900" cy="375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CC412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297525" tIns="30475" rIns="30475" bIns="3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результаты анкетирования слушаталей текущего года обучения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5"/>
            <p:cNvSpPr/>
            <p:nvPr/>
          </p:nvSpPr>
          <p:spPr>
            <a:xfrm>
              <a:off x="55066" y="3515578"/>
              <a:ext cx="468600" cy="468600"/>
            </a:xfrm>
            <a:prstGeom prst="ellipse">
              <a:avLst/>
            </a:prstGeom>
            <a:solidFill>
              <a:srgbClr val="CEFDE9"/>
            </a:solidFill>
            <a:ln w="25400" cap="flat" cmpd="sng">
              <a:solidFill>
                <a:srgbClr val="CC412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"/>
          <p:cNvSpPr txBox="1">
            <a:spLocks noGrp="1"/>
          </p:cNvSpPr>
          <p:nvPr>
            <p:ph type="body" idx="1"/>
          </p:nvPr>
        </p:nvSpPr>
        <p:spPr>
          <a:xfrm>
            <a:off x="2659062" y="874712"/>
            <a:ext cx="6421500" cy="4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1" u="none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2 этап</a:t>
            </a:r>
            <a:r>
              <a:rPr lang="en-US" sz="2000" b="0" i="0" u="none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>
                <a:latin typeface="Arial"/>
                <a:ea typeface="Arial"/>
                <a:cs typeface="Arial"/>
                <a:sym typeface="Arial"/>
              </a:rPr>
              <a:t>проектирование дополнительных профессиональных программ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000" b="0" i="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основания:</a:t>
            </a:r>
            <a:endParaRPr>
              <a:solidFill>
                <a:srgbClr val="6AA84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 b="0" i="0" u="non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целевые</a:t>
            </a:r>
            <a:r>
              <a:rPr lang="en-US" sz="1700" b="0" i="0" u="none">
                <a:latin typeface="Arial"/>
                <a:ea typeface="Arial"/>
                <a:cs typeface="Arial"/>
                <a:sym typeface="Arial"/>
              </a:rPr>
              <a:t> показатели региональных программ (проектов)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7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>
                <a:solidFill>
                  <a:schemeClr val="dk1"/>
                </a:solidFill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требования</a:t>
            </a:r>
            <a:r>
              <a:rPr lang="en-US" sz="1700" b="0" i="0" u="none">
                <a:latin typeface="Arial"/>
                <a:ea typeface="Arial"/>
                <a:cs typeface="Arial"/>
                <a:sym typeface="Arial"/>
              </a:rPr>
              <a:t> нормативных документов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7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>
                <a:solidFill>
                  <a:schemeClr val="dk1"/>
                </a:solidFill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en-US" sz="1700" b="0" i="0" u="none">
                <a:latin typeface="Arial"/>
                <a:ea typeface="Arial"/>
                <a:cs typeface="Arial"/>
                <a:sym typeface="Arial"/>
              </a:rPr>
              <a:t> диагностики профессиональных затруднений руководителей и педагогов образовательных организаций Ленинградской области.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приоритеты:</a:t>
            </a:r>
            <a:endParaRPr>
              <a:solidFill>
                <a:srgbClr val="6AA84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>
                <a:solidFill>
                  <a:schemeClr val="dk1"/>
                </a:solidFill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адресность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>
                <a:solidFill>
                  <a:schemeClr val="dk1"/>
                </a:solidFill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практикоориентированность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7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>
                <a:solidFill>
                  <a:schemeClr val="dk1"/>
                </a:solidFill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модульность</a:t>
            </a:r>
            <a:r>
              <a:rPr lang="en-US" sz="1700" b="0" i="0" u="none">
                <a:latin typeface="Arial"/>
                <a:ea typeface="Arial"/>
                <a:cs typeface="Arial"/>
                <a:sym typeface="Arial"/>
              </a:rPr>
              <a:t> построения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7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>
                <a:solidFill>
                  <a:schemeClr val="dk1"/>
                </a:solidFill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проблемность </a:t>
            </a:r>
            <a:r>
              <a:rPr lang="en-US" sz="1700" b="0" i="0" u="none">
                <a:latin typeface="Arial"/>
                <a:ea typeface="Arial"/>
                <a:cs typeface="Arial"/>
                <a:sym typeface="Arial"/>
              </a:rPr>
              <a:t>структурирования содержания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;</a:t>
            </a:r>
            <a:endParaRPr sz="17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700">
                <a:solidFill>
                  <a:srgbClr val="38761D"/>
                </a:solidFill>
              </a:rPr>
              <a:t>-</a:t>
            </a:r>
            <a:r>
              <a:rPr lang="en-US" sz="1700">
                <a:solidFill>
                  <a:schemeClr val="dk1"/>
                </a:solidFill>
              </a:rPr>
              <a:t> </a:t>
            </a:r>
            <a:r>
              <a:rPr lang="en-US" sz="1700" b="0" i="1" u="none">
                <a:latin typeface="Arial"/>
                <a:ea typeface="Arial"/>
                <a:cs typeface="Arial"/>
                <a:sym typeface="Arial"/>
              </a:rPr>
              <a:t>междисциплинарность</a:t>
            </a:r>
            <a:r>
              <a:rPr lang="en-US" sz="1700" b="0" i="0" u="none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pic>
        <p:nvPicPr>
          <p:cNvPr id="102" name="Google Shape;10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779587"/>
            <a:ext cx="2582862" cy="2041525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6"/>
          <p:cNvSpPr txBox="1">
            <a:spLocks noGrp="1"/>
          </p:cNvSpPr>
          <p:nvPr>
            <p:ph type="body" idx="1"/>
          </p:nvPr>
        </p:nvSpPr>
        <p:spPr>
          <a:xfrm>
            <a:off x="20637" y="-46038"/>
            <a:ext cx="7458000" cy="7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1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ТЕХНОЛОГИЯ</a:t>
            </a:r>
            <a:r>
              <a:rPr lang="en-US" sz="1800" b="1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учебно-методического сопровождения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непрерывного профессионального роста педагога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 txBox="1">
            <a:spLocks noGrp="1"/>
          </p:cNvSpPr>
          <p:nvPr>
            <p:ph type="body" idx="1"/>
          </p:nvPr>
        </p:nvSpPr>
        <p:spPr>
          <a:xfrm>
            <a:off x="206375" y="209550"/>
            <a:ext cx="7458075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ДИАГНОСТИКА</a:t>
            </a:r>
            <a:r>
              <a:rPr lang="en-US" sz="1800" b="0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профессиональных затруднений руководителей и педагогов образовательных организаций</a:t>
            </a:r>
            <a:endParaRPr/>
          </a:p>
        </p:txBody>
      </p:sp>
      <p:graphicFrame>
        <p:nvGraphicFramePr>
          <p:cNvPr id="109" name="Google Shape;109;p7"/>
          <p:cNvGraphicFramePr/>
          <p:nvPr/>
        </p:nvGraphicFramePr>
        <p:xfrm>
          <a:off x="477837" y="1346200"/>
          <a:ext cx="8262900" cy="3463275"/>
        </p:xfrm>
        <a:graphic>
          <a:graphicData uri="http://schemas.openxmlformats.org/drawingml/2006/table">
            <a:tbl>
              <a:tblPr>
                <a:noFill/>
                <a:tableStyleId>{D1A7014A-9A43-40A5-B7CF-4F08A5917E14}</a:tableStyleId>
              </a:tblPr>
              <a:tblGrid>
                <a:gridCol w="2754300"/>
                <a:gridCol w="2754300"/>
                <a:gridCol w="2754300"/>
              </a:tblGrid>
              <a:tr h="701675"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i="0" u="none" strike="noStrike" cap="none">
                          <a:solidFill>
                            <a:srgbClr val="E066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МОДЕЛЬ</a:t>
                      </a:r>
                      <a:r>
                        <a:rPr lang="en-US" sz="2000" b="0" i="0" u="none" strike="noStrike" cap="none">
                          <a:solidFill>
                            <a:srgbClr val="595959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20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дифференциации ДПП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5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внешняя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комбинированная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внутренняя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15410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6AA84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докурсовая диагностика</a:t>
                      </a:r>
                      <a:endParaRPr sz="1400" u="none" strike="noStrike" cap="none">
                        <a:solidFill>
                          <a:srgbClr val="6AA84F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анкетирование при электронной регистрации на обучение (через Google-форму план-расписания учебно-методической деятельности)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211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1" u="none" strike="noStrike" cap="none">
                          <a:solidFill>
                            <a:srgbClr val="6AA84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диагностика в период курсового обучения</a:t>
                      </a:r>
                      <a:endParaRPr sz="1400" u="none" strike="noStrike" cap="none">
                        <a:solidFill>
                          <a:srgbClr val="6AA84F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диагностика на «входе» (уточняющая диагностика) → диагностические модули в структуре ДПП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"/>
          <p:cNvSpPr txBox="1">
            <a:spLocks noGrp="1"/>
          </p:cNvSpPr>
          <p:nvPr>
            <p:ph type="body" idx="1"/>
          </p:nvPr>
        </p:nvSpPr>
        <p:spPr>
          <a:xfrm>
            <a:off x="3090862" y="1130300"/>
            <a:ext cx="5827712" cy="374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1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3 этап</a:t>
            </a: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>
                <a:latin typeface="Arial"/>
                <a:ea typeface="Arial"/>
                <a:cs typeface="Arial"/>
                <a:sym typeface="Arial"/>
              </a:rPr>
              <a:t>реализация дополнительных профессиональных программ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формы обучения:</a:t>
            </a:r>
            <a:endParaRPr>
              <a:solidFill>
                <a:srgbClr val="674EA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очная       дистанционная      смешанная</a:t>
            </a:r>
            <a:endParaRPr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диагностика:</a:t>
            </a:r>
            <a:endParaRPr>
              <a:solidFill>
                <a:srgbClr val="674EA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на “входе” → текущая → на “выходе”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занятия на базе:</a:t>
            </a:r>
            <a:endParaRPr>
              <a:solidFill>
                <a:srgbClr val="674EA7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</a:t>
            </a:r>
            <a:r>
              <a:rPr lang="en-US" sz="18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ЛОИРО; стажировочных площадок; ВУЗов СПб; музеев и т.д.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дистанционная поддержка:</a:t>
            </a:r>
            <a:endParaRPr>
              <a:solidFill>
                <a:srgbClr val="674EA7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"/>
              <a:buFont typeface="Arial"/>
              <a:buChar char="-"/>
            </a:pPr>
            <a:r>
              <a:rPr lang="en-US" sz="18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блоги и сайты </a:t>
            </a:r>
            <a:r>
              <a:rPr lang="en-U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учебных групп и др.</a:t>
            </a:r>
            <a:endParaRPr/>
          </a:p>
        </p:txBody>
      </p:sp>
      <p:pic>
        <p:nvPicPr>
          <p:cNvPr id="115" name="Google Shape;11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737" y="1654175"/>
            <a:ext cx="2582862" cy="204152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8"/>
          <p:cNvSpPr txBox="1">
            <a:spLocks noGrp="1"/>
          </p:cNvSpPr>
          <p:nvPr>
            <p:ph type="body" idx="1"/>
          </p:nvPr>
        </p:nvSpPr>
        <p:spPr>
          <a:xfrm>
            <a:off x="173037" y="182562"/>
            <a:ext cx="745807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1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ТЕХНОЛОГИЯ</a:t>
            </a:r>
            <a:r>
              <a:rPr lang="en-US" sz="1800" b="1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учебно-методического сопровождения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непрерывного профессионального роста педагога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 txBox="1">
            <a:spLocks noGrp="1"/>
          </p:cNvSpPr>
          <p:nvPr>
            <p:ph type="body" idx="1"/>
          </p:nvPr>
        </p:nvSpPr>
        <p:spPr>
          <a:xfrm>
            <a:off x="3138487" y="750887"/>
            <a:ext cx="5895975" cy="4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1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3 этап</a:t>
            </a: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>
                <a:latin typeface="Arial"/>
                <a:ea typeface="Arial"/>
                <a:cs typeface="Arial"/>
                <a:sym typeface="Arial"/>
              </a:rPr>
              <a:t>реализация дополнительных профессиональных программ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технологии:</a:t>
            </a:r>
            <a:endParaRPr>
              <a:solidFill>
                <a:srgbClr val="674EA7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дифференцированного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обучения;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межкафедральных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учебных занятий;</a:t>
            </a:r>
            <a:endParaRPr sz="18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педагогических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мастерских;</a:t>
            </a:r>
            <a:endParaRPr sz="18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сценарного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проектирования;</a:t>
            </a:r>
            <a:endParaRPr sz="18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дополненной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реальности;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образовательных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квестов и квестинаров;</a:t>
            </a:r>
            <a:endParaRPr sz="1800" b="0" i="0" u="non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виртуальных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стажировок и др.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b="0" i="0" u="none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“горизонтальное” обучение:</a:t>
            </a:r>
            <a:endParaRPr>
              <a:solidFill>
                <a:srgbClr val="674EA7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"/>
              <a:buFont typeface="Arial"/>
              <a:buChar char="-"/>
            </a:pPr>
            <a:r>
              <a:rPr lang="en-US" sz="1800">
                <a:solidFill>
                  <a:srgbClr val="674EA7"/>
                </a:solidFill>
              </a:rPr>
              <a:t>-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мастер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-классы;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методические</a:t>
            </a:r>
            <a:r>
              <a:rPr lang="en-US" sz="1800" b="0" i="0" u="none">
                <a:latin typeface="Arial"/>
                <a:ea typeface="Arial"/>
                <a:cs typeface="Arial"/>
                <a:sym typeface="Arial"/>
              </a:rPr>
              <a:t> семинары; </a:t>
            </a:r>
            <a:r>
              <a:rPr lang="en-US" sz="1800" b="0" i="1" u="none">
                <a:latin typeface="Arial"/>
                <a:ea typeface="Arial"/>
                <a:cs typeface="Arial"/>
                <a:sym typeface="Arial"/>
              </a:rPr>
              <a:t>открытые</a:t>
            </a:r>
            <a:r>
              <a:rPr lang="en-U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занятия (уроки и т.д.) и др.</a:t>
            </a:r>
            <a:endParaRPr/>
          </a:p>
        </p:txBody>
      </p:sp>
      <p:pic>
        <p:nvPicPr>
          <p:cNvPr id="122" name="Google Shape;12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037" y="1671637"/>
            <a:ext cx="2582862" cy="204152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9"/>
          <p:cNvSpPr txBox="1">
            <a:spLocks noGrp="1"/>
          </p:cNvSpPr>
          <p:nvPr>
            <p:ph type="body" idx="1"/>
          </p:nvPr>
        </p:nvSpPr>
        <p:spPr>
          <a:xfrm>
            <a:off x="96837" y="30162"/>
            <a:ext cx="745807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1" i="0" u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ТЕХНОЛОГИЯ</a:t>
            </a:r>
            <a:r>
              <a:rPr lang="en-US" sz="1800" b="1" i="0" u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учебно-методического сопровождения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b="0" i="0" u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непрерывного профессионального роста педагога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532</Words>
  <Application>Microsoft Office PowerPoint</Application>
  <PresentationFormat>Экран (16:9)</PresentationFormat>
  <Paragraphs>111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Simple Light</vt:lpstr>
      <vt:lpstr>Рекомендации по по разработке и реализации дополнительных профессиональных программ повышения квалификации на основе профессиональных дефицитов педагогов:   технология учебно-методического сопровождения непрерывного профессионального роста педагога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ГАОУ ДПО «ЛОИРО»  рекомендации по по разработке и реализации дополнительных профессиональных программ повышения квалификации на основе профессиональных дефицитов педагогов:   технология учебно-методического сопровождения непрерывного профессионального роста педагога </dc:title>
  <dc:creator>HP</dc:creator>
  <cp:lastModifiedBy>Марина Геннадьевна Дружинина</cp:lastModifiedBy>
  <cp:revision>2</cp:revision>
  <dcterms:modified xsi:type="dcterms:W3CDTF">2020-05-18T11:47:38Z</dcterms:modified>
</cp:coreProperties>
</file>