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316" r:id="rId4"/>
    <p:sldId id="385" r:id="rId5"/>
    <p:sldId id="386" r:id="rId6"/>
    <p:sldId id="387" r:id="rId7"/>
    <p:sldId id="383" r:id="rId8"/>
    <p:sldId id="381" r:id="rId9"/>
    <p:sldId id="393" r:id="rId10"/>
    <p:sldId id="384" r:id="rId11"/>
    <p:sldId id="364" r:id="rId12"/>
    <p:sldId id="394" r:id="rId13"/>
    <p:sldId id="388" r:id="rId14"/>
    <p:sldId id="389" r:id="rId15"/>
    <p:sldId id="390" r:id="rId16"/>
    <p:sldId id="391" r:id="rId17"/>
    <p:sldId id="392" r:id="rId18"/>
    <p:sldId id="372" r:id="rId19"/>
    <p:sldId id="371" r:id="rId20"/>
    <p:sldId id="382" r:id="rId21"/>
    <p:sldId id="333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EA7BE-1A0E-4FB5-9E27-54DEB2D775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ECB7EC-B9F2-46EA-86B1-8460F23157A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Закупки</a:t>
          </a:r>
        </a:p>
      </dgm:t>
    </dgm:pt>
    <dgm:pt modelId="{ACF50E2C-DC7A-41A8-AFAB-EBC017D59205}" type="parTrans" cxnId="{870E6225-C916-453B-8B02-692073C9C565}">
      <dgm:prSet/>
      <dgm:spPr/>
      <dgm:t>
        <a:bodyPr/>
        <a:lstStyle/>
        <a:p>
          <a:endParaRPr lang="ru-RU"/>
        </a:p>
      </dgm:t>
    </dgm:pt>
    <dgm:pt modelId="{8CF4DF18-D603-4BE0-817D-AF37BB679AEE}" type="sibTrans" cxnId="{870E6225-C916-453B-8B02-692073C9C565}">
      <dgm:prSet/>
      <dgm:spPr/>
      <dgm:t>
        <a:bodyPr/>
        <a:lstStyle/>
        <a:p>
          <a:endParaRPr lang="ru-RU"/>
        </a:p>
      </dgm:t>
    </dgm:pt>
    <dgm:pt modelId="{C8169DE5-15F1-4803-BBB9-719C0C38594D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Контракты </a:t>
          </a:r>
        </a:p>
      </dgm:t>
    </dgm:pt>
    <dgm:pt modelId="{479AD8DF-28AC-4A4C-953B-2F28BADE98F6}" type="parTrans" cxnId="{E1888820-8707-4B10-9895-98262D45A496}">
      <dgm:prSet/>
      <dgm:spPr/>
      <dgm:t>
        <a:bodyPr/>
        <a:lstStyle/>
        <a:p>
          <a:endParaRPr lang="ru-RU"/>
        </a:p>
      </dgm:t>
    </dgm:pt>
    <dgm:pt modelId="{12515D28-83A1-4CFE-A224-3134392BAB6A}" type="sibTrans" cxnId="{E1888820-8707-4B10-9895-98262D45A496}">
      <dgm:prSet/>
      <dgm:spPr/>
      <dgm:t>
        <a:bodyPr/>
        <a:lstStyle/>
        <a:p>
          <a:endParaRPr lang="ru-RU"/>
        </a:p>
      </dgm:t>
    </dgm:pt>
    <dgm:pt modelId="{CDBAD861-1070-43CD-ACCC-BB0AF5F11165}">
      <dgm:prSet phldrT="[Текст]"/>
      <dgm:spPr/>
      <dgm:t>
        <a:bodyPr/>
        <a:lstStyle/>
        <a:p>
          <a:r>
            <a:rPr lang="ru-RU" dirty="0"/>
            <a:t>Экономия</a:t>
          </a:r>
        </a:p>
      </dgm:t>
    </dgm:pt>
    <dgm:pt modelId="{7F710F20-C688-432E-9E3E-12F553826AB9}" type="parTrans" cxnId="{65F555AF-1BAA-45DD-BE80-5A35E09FF4D4}">
      <dgm:prSet/>
      <dgm:spPr/>
      <dgm:t>
        <a:bodyPr/>
        <a:lstStyle/>
        <a:p>
          <a:endParaRPr lang="ru-RU"/>
        </a:p>
      </dgm:t>
    </dgm:pt>
    <dgm:pt modelId="{FC4771F2-B20A-47F0-AB3E-C5080643E783}" type="sibTrans" cxnId="{65F555AF-1BAA-45DD-BE80-5A35E09FF4D4}">
      <dgm:prSet/>
      <dgm:spPr/>
      <dgm:t>
        <a:bodyPr/>
        <a:lstStyle/>
        <a:p>
          <a:endParaRPr lang="ru-RU"/>
        </a:p>
      </dgm:t>
    </dgm:pt>
    <dgm:pt modelId="{9D7DD709-A532-407E-A604-5B5BE61B00AB}">
      <dgm:prSet phldrT="[Текст]"/>
      <dgm:spPr/>
      <dgm:t>
        <a:bodyPr/>
        <a:lstStyle/>
        <a:p>
          <a:r>
            <a:rPr lang="ru-RU" dirty="0"/>
            <a:t>Поставка</a:t>
          </a:r>
        </a:p>
      </dgm:t>
    </dgm:pt>
    <dgm:pt modelId="{74D25B25-7A9A-4132-9ADF-2C40BC85112A}" type="parTrans" cxnId="{5281D73C-9D62-47D5-B12C-F4EFF923A62D}">
      <dgm:prSet/>
      <dgm:spPr/>
      <dgm:t>
        <a:bodyPr/>
        <a:lstStyle/>
        <a:p>
          <a:endParaRPr lang="ru-RU"/>
        </a:p>
      </dgm:t>
    </dgm:pt>
    <dgm:pt modelId="{75A7791E-A528-416B-B9BE-82906EA7CE9E}" type="sibTrans" cxnId="{5281D73C-9D62-47D5-B12C-F4EFF923A62D}">
      <dgm:prSet/>
      <dgm:spPr/>
      <dgm:t>
        <a:bodyPr/>
        <a:lstStyle/>
        <a:p>
          <a:endParaRPr lang="ru-RU"/>
        </a:p>
      </dgm:t>
    </dgm:pt>
    <dgm:pt modelId="{9C7B57BA-2A98-4509-8725-8CB468C88284}" type="pres">
      <dgm:prSet presAssocID="{1C5EA7BE-1A0E-4FB5-9E27-54DEB2D77500}" presName="CompostProcess" presStyleCnt="0">
        <dgm:presLayoutVars>
          <dgm:dir/>
          <dgm:resizeHandles val="exact"/>
        </dgm:presLayoutVars>
      </dgm:prSet>
      <dgm:spPr/>
    </dgm:pt>
    <dgm:pt modelId="{45052EC4-14E8-4BF3-96BF-ADAB6139CE40}" type="pres">
      <dgm:prSet presAssocID="{1C5EA7BE-1A0E-4FB5-9E27-54DEB2D77500}" presName="arrow" presStyleLbl="bgShp" presStyleIdx="0" presStyleCnt="1" custLinFactNeighborX="-967" custLinFactNeighborY="-19001"/>
      <dgm:spPr/>
    </dgm:pt>
    <dgm:pt modelId="{E6BF2A49-85F9-4841-A72F-D2637DCEB891}" type="pres">
      <dgm:prSet presAssocID="{1C5EA7BE-1A0E-4FB5-9E27-54DEB2D77500}" presName="linearProcess" presStyleCnt="0"/>
      <dgm:spPr/>
    </dgm:pt>
    <dgm:pt modelId="{52C1E0E5-C365-4729-A2CE-8F2B39CB4569}" type="pres">
      <dgm:prSet presAssocID="{A1ECB7EC-B9F2-46EA-86B1-8460F23157A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4087-A344-4154-8952-0508FE5E4491}" type="pres">
      <dgm:prSet presAssocID="{8CF4DF18-D603-4BE0-817D-AF37BB679AEE}" presName="sibTrans" presStyleCnt="0"/>
      <dgm:spPr/>
    </dgm:pt>
    <dgm:pt modelId="{A25C2765-3644-4F3C-A839-1C35DF25800D}" type="pres">
      <dgm:prSet presAssocID="{C8169DE5-15F1-4803-BBB9-719C0C38594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E3EB-31CD-4504-B7E1-CABE62F4D1FA}" type="pres">
      <dgm:prSet presAssocID="{12515D28-83A1-4CFE-A224-3134392BAB6A}" presName="sibTrans" presStyleCnt="0"/>
      <dgm:spPr/>
    </dgm:pt>
    <dgm:pt modelId="{6AA6C2B3-93B7-4A43-BB52-28B667EBFF71}" type="pres">
      <dgm:prSet presAssocID="{CDBAD861-1070-43CD-ACCC-BB0AF5F1116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CDD3A-113F-42C9-9939-2E311B38A460}" type="pres">
      <dgm:prSet presAssocID="{FC4771F2-B20A-47F0-AB3E-C5080643E783}" presName="sibTrans" presStyleCnt="0"/>
      <dgm:spPr/>
    </dgm:pt>
    <dgm:pt modelId="{6BC8E9DE-4414-487F-9C48-4906FDCDA9C0}" type="pres">
      <dgm:prSet presAssocID="{9D7DD709-A532-407E-A604-5B5BE61B00A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3CBAF-5174-43DF-AF81-AC28B6776D02}" type="presOf" srcId="{C8169DE5-15F1-4803-BBB9-719C0C38594D}" destId="{A25C2765-3644-4F3C-A839-1C35DF25800D}" srcOrd="0" destOrd="0" presId="urn:microsoft.com/office/officeart/2005/8/layout/hProcess9"/>
    <dgm:cxn modelId="{65F555AF-1BAA-45DD-BE80-5A35E09FF4D4}" srcId="{1C5EA7BE-1A0E-4FB5-9E27-54DEB2D77500}" destId="{CDBAD861-1070-43CD-ACCC-BB0AF5F11165}" srcOrd="2" destOrd="0" parTransId="{7F710F20-C688-432E-9E3E-12F553826AB9}" sibTransId="{FC4771F2-B20A-47F0-AB3E-C5080643E783}"/>
    <dgm:cxn modelId="{5281D73C-9D62-47D5-B12C-F4EFF923A62D}" srcId="{1C5EA7BE-1A0E-4FB5-9E27-54DEB2D77500}" destId="{9D7DD709-A532-407E-A604-5B5BE61B00AB}" srcOrd="3" destOrd="0" parTransId="{74D25B25-7A9A-4132-9ADF-2C40BC85112A}" sibTransId="{75A7791E-A528-416B-B9BE-82906EA7CE9E}"/>
    <dgm:cxn modelId="{E1888820-8707-4B10-9895-98262D45A496}" srcId="{1C5EA7BE-1A0E-4FB5-9E27-54DEB2D77500}" destId="{C8169DE5-15F1-4803-BBB9-719C0C38594D}" srcOrd="1" destOrd="0" parTransId="{479AD8DF-28AC-4A4C-953B-2F28BADE98F6}" sibTransId="{12515D28-83A1-4CFE-A224-3134392BAB6A}"/>
    <dgm:cxn modelId="{2147620E-2433-4CFD-88B1-D4BE49E88255}" type="presOf" srcId="{A1ECB7EC-B9F2-46EA-86B1-8460F23157A6}" destId="{52C1E0E5-C365-4729-A2CE-8F2B39CB4569}" srcOrd="0" destOrd="0" presId="urn:microsoft.com/office/officeart/2005/8/layout/hProcess9"/>
    <dgm:cxn modelId="{870E6225-C916-453B-8B02-692073C9C565}" srcId="{1C5EA7BE-1A0E-4FB5-9E27-54DEB2D77500}" destId="{A1ECB7EC-B9F2-46EA-86B1-8460F23157A6}" srcOrd="0" destOrd="0" parTransId="{ACF50E2C-DC7A-41A8-AFAB-EBC017D59205}" sibTransId="{8CF4DF18-D603-4BE0-817D-AF37BB679AEE}"/>
    <dgm:cxn modelId="{3B569137-9788-446E-B3DD-8BBEB4A82C41}" type="presOf" srcId="{9D7DD709-A532-407E-A604-5B5BE61B00AB}" destId="{6BC8E9DE-4414-487F-9C48-4906FDCDA9C0}" srcOrd="0" destOrd="0" presId="urn:microsoft.com/office/officeart/2005/8/layout/hProcess9"/>
    <dgm:cxn modelId="{1F55956A-17E6-41B5-8911-D29709BF1907}" type="presOf" srcId="{CDBAD861-1070-43CD-ACCC-BB0AF5F11165}" destId="{6AA6C2B3-93B7-4A43-BB52-28B667EBFF71}" srcOrd="0" destOrd="0" presId="urn:microsoft.com/office/officeart/2005/8/layout/hProcess9"/>
    <dgm:cxn modelId="{8FAB67E8-9B6E-4098-A767-FA488FCA9B4E}" type="presOf" srcId="{1C5EA7BE-1A0E-4FB5-9E27-54DEB2D77500}" destId="{9C7B57BA-2A98-4509-8725-8CB468C88284}" srcOrd="0" destOrd="0" presId="urn:microsoft.com/office/officeart/2005/8/layout/hProcess9"/>
    <dgm:cxn modelId="{E78946E4-C66D-4618-9EEE-92412E0FA12C}" type="presParOf" srcId="{9C7B57BA-2A98-4509-8725-8CB468C88284}" destId="{45052EC4-14E8-4BF3-96BF-ADAB6139CE40}" srcOrd="0" destOrd="0" presId="urn:microsoft.com/office/officeart/2005/8/layout/hProcess9"/>
    <dgm:cxn modelId="{B2AA5581-096E-4832-A92D-EFC7E2695651}" type="presParOf" srcId="{9C7B57BA-2A98-4509-8725-8CB468C88284}" destId="{E6BF2A49-85F9-4841-A72F-D2637DCEB891}" srcOrd="1" destOrd="0" presId="urn:microsoft.com/office/officeart/2005/8/layout/hProcess9"/>
    <dgm:cxn modelId="{9D4980B2-0659-442B-96F5-D3E93DE977AC}" type="presParOf" srcId="{E6BF2A49-85F9-4841-A72F-D2637DCEB891}" destId="{52C1E0E5-C365-4729-A2CE-8F2B39CB4569}" srcOrd="0" destOrd="0" presId="urn:microsoft.com/office/officeart/2005/8/layout/hProcess9"/>
    <dgm:cxn modelId="{40E4FCCA-C630-4A5A-8058-271C21D16B03}" type="presParOf" srcId="{E6BF2A49-85F9-4841-A72F-D2637DCEB891}" destId="{5CA14087-A344-4154-8952-0508FE5E4491}" srcOrd="1" destOrd="0" presId="urn:microsoft.com/office/officeart/2005/8/layout/hProcess9"/>
    <dgm:cxn modelId="{F9FC6E78-EBD9-4712-891E-4F1E942407B2}" type="presParOf" srcId="{E6BF2A49-85F9-4841-A72F-D2637DCEB891}" destId="{A25C2765-3644-4F3C-A839-1C35DF25800D}" srcOrd="2" destOrd="0" presId="urn:microsoft.com/office/officeart/2005/8/layout/hProcess9"/>
    <dgm:cxn modelId="{319C15AC-1DE6-4222-973B-812D3DB16DEE}" type="presParOf" srcId="{E6BF2A49-85F9-4841-A72F-D2637DCEB891}" destId="{B66AE3EB-31CD-4504-B7E1-CABE62F4D1FA}" srcOrd="3" destOrd="0" presId="urn:microsoft.com/office/officeart/2005/8/layout/hProcess9"/>
    <dgm:cxn modelId="{7517ABB4-5861-47EE-9177-8D224F94742A}" type="presParOf" srcId="{E6BF2A49-85F9-4841-A72F-D2637DCEB891}" destId="{6AA6C2B3-93B7-4A43-BB52-28B667EBFF71}" srcOrd="4" destOrd="0" presId="urn:microsoft.com/office/officeart/2005/8/layout/hProcess9"/>
    <dgm:cxn modelId="{C32426F3-48C9-42D0-9437-2EF0AF395145}" type="presParOf" srcId="{E6BF2A49-85F9-4841-A72F-D2637DCEB891}" destId="{241CDD3A-113F-42C9-9939-2E311B38A460}" srcOrd="5" destOrd="0" presId="urn:microsoft.com/office/officeart/2005/8/layout/hProcess9"/>
    <dgm:cxn modelId="{F9CE16BA-BDDF-448F-8F0F-D4CC0008E3D1}" type="presParOf" srcId="{E6BF2A49-85F9-4841-A72F-D2637DCEB891}" destId="{6BC8E9DE-4414-487F-9C48-4906FDCDA9C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52EC4-14E8-4BF3-96BF-ADAB6139CE40}">
      <dsp:nvSpPr>
        <dsp:cNvPr id="0" name=""/>
        <dsp:cNvSpPr/>
      </dsp:nvSpPr>
      <dsp:spPr>
        <a:xfrm>
          <a:off x="576568" y="0"/>
          <a:ext cx="7338713" cy="3627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1E0E5-C365-4729-A2CE-8F2B39CB4569}">
      <dsp:nvSpPr>
        <dsp:cNvPr id="0" name=""/>
        <dsp:cNvSpPr/>
      </dsp:nvSpPr>
      <dsp:spPr>
        <a:xfrm>
          <a:off x="4027" y="1088136"/>
          <a:ext cx="2015889" cy="145084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bg1"/>
              </a:solidFill>
            </a:rPr>
            <a:t>Закупки</a:t>
          </a:r>
        </a:p>
      </dsp:txBody>
      <dsp:txXfrm>
        <a:off x="74852" y="1158961"/>
        <a:ext cx="1874239" cy="1309198"/>
      </dsp:txXfrm>
    </dsp:sp>
    <dsp:sp modelId="{A25C2765-3644-4F3C-A839-1C35DF25800D}">
      <dsp:nvSpPr>
        <dsp:cNvPr id="0" name=""/>
        <dsp:cNvSpPr/>
      </dsp:nvSpPr>
      <dsp:spPr>
        <a:xfrm>
          <a:off x="2207306" y="1088136"/>
          <a:ext cx="2015889" cy="145084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Контракты </a:t>
          </a:r>
        </a:p>
      </dsp:txBody>
      <dsp:txXfrm>
        <a:off x="2278131" y="1158961"/>
        <a:ext cx="1874239" cy="1309198"/>
      </dsp:txXfrm>
    </dsp:sp>
    <dsp:sp modelId="{6AA6C2B3-93B7-4A43-BB52-28B667EBFF71}">
      <dsp:nvSpPr>
        <dsp:cNvPr id="0" name=""/>
        <dsp:cNvSpPr/>
      </dsp:nvSpPr>
      <dsp:spPr>
        <a:xfrm>
          <a:off x="4410584" y="1088136"/>
          <a:ext cx="2015889" cy="1450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Экономия</a:t>
          </a:r>
        </a:p>
      </dsp:txBody>
      <dsp:txXfrm>
        <a:off x="4481409" y="1158961"/>
        <a:ext cx="1874239" cy="1309198"/>
      </dsp:txXfrm>
    </dsp:sp>
    <dsp:sp modelId="{6BC8E9DE-4414-487F-9C48-4906FDCDA9C0}">
      <dsp:nvSpPr>
        <dsp:cNvPr id="0" name=""/>
        <dsp:cNvSpPr/>
      </dsp:nvSpPr>
      <dsp:spPr>
        <a:xfrm>
          <a:off x="6613863" y="1088136"/>
          <a:ext cx="2015889" cy="1450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Поставка</a:t>
          </a:r>
        </a:p>
      </dsp:txBody>
      <dsp:txXfrm>
        <a:off x="6684688" y="1158961"/>
        <a:ext cx="1874239" cy="130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7571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EC9679D-D5ED-4BB8-A831-B4B3B45D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6553770" y="0"/>
            <a:ext cx="1760051" cy="17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="" xmlns:a16="http://schemas.microsoft.com/office/drawing/2014/main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9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x/s!AjohhHHNNi6xj_IBUO6BoVcrMrxHww?e=dX95z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upki.gov.ru/epz/contract/search/results.html?searchString=&amp;orderNumber=0145200000421000408&amp;openMode=USE_DEFAULT_PARAMS&amp;fz44=on&amp;priceFrom=0&amp;priceTo=200000000000&amp;contractStageList=0%2C1%2C2%2C3&amp;budgetaryFunds=on&amp;extraBudgetaryFunds=on" TargetMode="External"/><Relationship Id="rId7" Type="http://schemas.openxmlformats.org/officeDocument/2006/relationships/hyperlink" Target="https://zakupki.gov.ru/epz/contract/search/results.html?searchString=&amp;orderNumber=0145200000421000440&amp;openMode=USE_DEFAULT_PARAMS&amp;fz44=on&amp;priceFrom=0&amp;priceTo=200000000000&amp;contractStageList=0%2C1%2C2%2C3&amp;budgetaryFunds=on&amp;extraBudgetaryFunds=on" TargetMode="External"/><Relationship Id="rId2" Type="http://schemas.openxmlformats.org/officeDocument/2006/relationships/hyperlink" Target="https://zakupki.gov.ru/epz/order/notice/ea44/view/common-info.html?regNumber=01452000004210004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upki.gov.ru/epz/order/notice/ea44/view/common-info.html?regNumber=0145200000421000440" TargetMode="External"/><Relationship Id="rId5" Type="http://schemas.openxmlformats.org/officeDocument/2006/relationships/hyperlink" Target="https://zakupki.gov.ru/epz/contract/search/results.html?searchString=&amp;orderNumber=0145200000421000405&amp;openMode=USE_DEFAULT_PARAMS&amp;fz44=on&amp;priceFrom=0&amp;priceTo=200000000000&amp;contractStageList=0%2C1%2C2%2C3&amp;budgetaryFunds=on&amp;extraBudgetaryFunds=on" TargetMode="External"/><Relationship Id="rId4" Type="http://schemas.openxmlformats.org/officeDocument/2006/relationships/hyperlink" Target="https://zakupki.gov.ru/epz/order/notice/ea44/view/common-info.html?regNumber=014520000042100040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/>
              <a:t>О ходе создания ц</a:t>
            </a:r>
            <a:r>
              <a:rPr dirty="0" err="1" smtClean="0"/>
              <a:t>ентров</a:t>
            </a:r>
            <a:r>
              <a:rPr dirty="0" smtClean="0"/>
              <a:t> </a:t>
            </a:r>
            <a:r>
              <a:rPr dirty="0"/>
              <a:t>образования </a:t>
            </a:r>
            <a:r>
              <a:rPr lang="ru-RU" dirty="0"/>
              <a:t>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</a:t>
            </a:r>
            <a:r>
              <a:rPr lang="ru-RU" dirty="0" smtClean="0"/>
              <a:t>Ленинградской области в 2021 </a:t>
            </a:r>
            <a:r>
              <a:rPr lang="ru-RU" dirty="0" smtClean="0"/>
              <a:t>году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Мониторинг реализации мероприятий «дорожной карты» 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=""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=""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Завершение косметического ремонта, приведение площадок центров в соответствии с фирменным стилем «Точка роста» в срок до 01 августа 2021 года.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57170" cy="23961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0261"/>
              </p:ext>
            </p:extLst>
          </p:nvPr>
        </p:nvGraphicFramePr>
        <p:xfrm>
          <a:off x="807396" y="1971130"/>
          <a:ext cx="10573967" cy="1803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5993"/>
                <a:gridCol w="1493149"/>
                <a:gridCol w="1624995"/>
                <a:gridCol w="1745634"/>
                <a:gridCol w="1395583"/>
                <a:gridCol w="1307907"/>
                <a:gridCol w="1500706"/>
              </a:tblGrid>
              <a:tr h="1288001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проведения конкурсных процедур на ремонтные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42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заключения контракта на проведение ремонтных работ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завершения ремонтных работ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(в соответствии с контрактом)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проведения конкурсных процедур на закупку мебели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42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заключения контракта на закупку мебели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поставки мебели 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(в соответствии с контрактом)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600"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600"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666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82" y="4943193"/>
            <a:ext cx="10082543" cy="805757"/>
          </a:xfrm>
        </p:spPr>
        <p:txBody>
          <a:bodyPr>
            <a:noAutofit/>
          </a:bodyPr>
          <a:lstStyle/>
          <a:p>
            <a:pPr algn="l"/>
            <a:r>
              <a:rPr lang="ru-RU" sz="2000" b="0" dirty="0"/>
              <a:t>1. Количество и площадь помещений не регламентируются.</a:t>
            </a:r>
            <a:br>
              <a:rPr lang="ru-RU" sz="2000" b="0" dirty="0"/>
            </a:br>
            <a:r>
              <a:rPr lang="ru-RU" sz="2000" b="0" dirty="0"/>
              <a:t>Эти параметры зависят от уже сложившейся инфраструктуры школы.</a:t>
            </a:r>
            <a:br>
              <a:rPr lang="ru-RU" sz="2000" b="0" dirty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2. </a:t>
            </a:r>
            <a:r>
              <a:rPr lang="ru-RU" sz="2000" dirty="0">
                <a:solidFill>
                  <a:srgbClr val="FF0000"/>
                </a:solidFill>
              </a:rPr>
              <a:t>Администрация школы сама определяет </a:t>
            </a:r>
            <a:r>
              <a:rPr lang="ru-RU" sz="2000" b="0" dirty="0"/>
              <a:t>какие помещения относятся</a:t>
            </a:r>
            <a:br>
              <a:rPr lang="ru-RU" sz="2000" b="0" dirty="0"/>
            </a:br>
            <a:r>
              <a:rPr lang="ru-RU" sz="2000" b="0" dirty="0"/>
              <a:t>к Точке Роста исходя из основного условия организации центра --</a:t>
            </a:r>
            <a:r>
              <a:rPr lang="en-US" sz="2000" b="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обеспечить полноценные практические зоны</a:t>
            </a:r>
            <a:r>
              <a:rPr lang="ru-RU" sz="2000" dirty="0"/>
              <a:t> </a:t>
            </a:r>
            <a:r>
              <a:rPr lang="ru-RU" sz="2000" b="0" dirty="0"/>
              <a:t>для предметов естественно-научного</a:t>
            </a:r>
            <a:br>
              <a:rPr lang="ru-RU" sz="2000" b="0" dirty="0"/>
            </a:br>
            <a:r>
              <a:rPr lang="ru-RU" sz="2000" b="0" dirty="0"/>
              <a:t>и технологического профиля. Для этого предлагается организовать лаборатории</a:t>
            </a:r>
            <a:r>
              <a:rPr lang="en-US" sz="2000" b="0" dirty="0"/>
              <a:t>: </a:t>
            </a:r>
            <a:r>
              <a:rPr lang="ru-RU" sz="2000" b="0" dirty="0"/>
              <a:t>химическую, биологическую, физическую, технологическую. </a:t>
            </a:r>
            <a:br>
              <a:rPr lang="ru-RU" sz="2000" b="0" dirty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3. Лаборатории проще всего организовать на базе уже существующих кабинетов физики, химии, биологии, математики, технологии (и прилегающих к ним подсобных помещений, лаборантских).</a:t>
            </a:r>
            <a:br>
              <a:rPr lang="ru-RU" sz="2000" b="0" dirty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4. Рекомендуется организовывать и дополнительные рекреационные пространства (по необходимости). Это могут быть библиотеки, </a:t>
            </a:r>
            <a:r>
              <a:rPr lang="ru-RU" sz="2000" b="0" dirty="0" err="1"/>
              <a:t>медиатеки</a:t>
            </a:r>
            <a:r>
              <a:rPr lang="ru-RU" sz="2000" b="0" dirty="0"/>
              <a:t>, </a:t>
            </a:r>
            <a:r>
              <a:rPr lang="ru-RU" sz="2000" b="0" dirty="0" err="1"/>
              <a:t>коворкинги</a:t>
            </a:r>
            <a:r>
              <a:rPr lang="ru-RU" sz="2000" b="0" dirty="0"/>
              <a:t>, лектории, различные зоны отдыха). Их можно организовывать на базе существующих рекреаций, коридоров, библиотек, актовых залов).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5981" y="262551"/>
            <a:ext cx="9144000" cy="44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400" dirty="0"/>
              <a:t>Главный вопрос</a:t>
            </a:r>
            <a:r>
              <a:rPr lang="en-US" sz="2400" dirty="0"/>
              <a:t>: </a:t>
            </a:r>
            <a:r>
              <a:rPr lang="ru-RU" sz="2400" dirty="0"/>
              <a:t>так сколько же помещений? </a:t>
            </a:r>
          </a:p>
        </p:txBody>
      </p:sp>
    </p:spTree>
    <p:extLst>
      <p:ext uri="{BB962C8B-B14F-4D97-AF65-F5344CB8AC3E}">
        <p14:creationId xmlns:p14="http://schemas.microsoft.com/office/powerpoint/2010/main" val="1777114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9" y="73509"/>
            <a:ext cx="8472790" cy="595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593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135" y="1359547"/>
            <a:ext cx="7704667" cy="389466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F14C11-DCBB-4134-AE69-58D193E8395F}"/>
              </a:ext>
            </a:extLst>
          </p:cNvPr>
          <p:cNvSpPr/>
          <p:nvPr/>
        </p:nvSpPr>
        <p:spPr>
          <a:xfrm>
            <a:off x="588218" y="1272236"/>
            <a:ext cx="10045915" cy="13742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800" i="1" dirty="0">
                <a:solidFill>
                  <a:srgbClr val="1B3281"/>
                </a:solidFill>
              </a:rPr>
              <a:t>В целях </a:t>
            </a:r>
            <a:r>
              <a:rPr lang="ru-RU" sz="2800" i="1" dirty="0">
                <a:solidFill>
                  <a:schemeClr val="bg1"/>
                </a:solidFill>
              </a:rPr>
              <a:t>эффективного использования </a:t>
            </a:r>
            <a:r>
              <a:rPr lang="ru-RU" sz="2800" i="1" dirty="0" err="1" smtClean="0">
                <a:solidFill>
                  <a:schemeClr val="bg1"/>
                </a:solidFill>
              </a:rPr>
              <a:t>оборудованияя</a:t>
            </a:r>
            <a:endParaRPr lang="ru-RU" sz="2800" i="1" dirty="0">
              <a:solidFill>
                <a:schemeClr val="bg1"/>
              </a:solidFill>
            </a:endParaRPr>
          </a:p>
          <a:p>
            <a:r>
              <a:rPr lang="ru-RU" sz="2800" i="1" dirty="0">
                <a:solidFill>
                  <a:srgbClr val="1B3281"/>
                </a:solidFill>
              </a:rPr>
              <a:t>педагогами </a:t>
            </a:r>
            <a:r>
              <a:rPr lang="ru-RU" sz="2800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центров «Точка роста», «</a:t>
            </a:r>
            <a:r>
              <a:rPr lang="en-US" sz="2800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  <a:sym typeface="Helvetica Neue"/>
              </a:rPr>
              <a:t>IT</a:t>
            </a:r>
            <a:r>
              <a:rPr lang="ru-RU" sz="2800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  <a:sym typeface="Helvetica Neue"/>
              </a:rPr>
              <a:t>-куб», «Школьный Кванториум»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981917" y="160040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педагогов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487835" y="4829613"/>
            <a:ext cx="2651196" cy="7800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25 мая-25 июня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067" y="4495800"/>
            <a:ext cx="2980266" cy="143933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59201" y="2801115"/>
            <a:ext cx="39285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Инвариантный модуль:</a:t>
            </a:r>
            <a:r>
              <a:rPr lang="ru-RU" sz="1600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 нормативное и учебно-методическое обеспечение деятельности региональных центров, создаваемых в рамках национального проекта «Образование»; вопросы национальной политики в области образования, методика преподавания различных дисциплин в условиях обогащенной лабораторной среды современной школы (учреждений дополнительного образования детей)</a:t>
            </a:r>
          </a:p>
          <a:p>
            <a:r>
              <a:rPr lang="ru-RU" sz="16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Вариативный модуль: </a:t>
            </a:r>
            <a:r>
              <a:rPr lang="ru-RU" sz="1600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по использованию оборудования центров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84B759-E19F-4D68-B737-25B76E7A5777}"/>
              </a:ext>
            </a:extLst>
          </p:cNvPr>
          <p:cNvSpPr/>
          <p:nvPr/>
        </p:nvSpPr>
        <p:spPr>
          <a:xfrm>
            <a:off x="954950" y="2929269"/>
            <a:ext cx="1798500" cy="99280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36</a:t>
            </a:r>
            <a:endParaRPr lang="ru-RU" sz="6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551552" y="3892005"/>
            <a:ext cx="2651196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часов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7133" y="2823831"/>
            <a:ext cx="2980266" cy="316505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02603" y="4317074"/>
            <a:ext cx="2692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заочно с применением дистанционных образовательных технологий – онлайн-курс, </a:t>
            </a:r>
            <a:r>
              <a:rPr lang="ru-RU" sz="1400" dirty="0" err="1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вебинары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02603" y="3859066"/>
            <a:ext cx="103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2BC"/>
                </a:solidFill>
                <a:ea typeface="Helvetica Neue"/>
                <a:cs typeface="Arial" panose="020B0604020202020204" pitchFamily="34" charset="0"/>
              </a:rPr>
              <a:t>Формат:</a:t>
            </a:r>
            <a:endParaRPr lang="ru-RU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9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300" y="323845"/>
            <a:ext cx="4967835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для педагогов</a:t>
            </a:r>
            <a:endParaRPr lang="ru-RU" sz="28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299" y="1262185"/>
            <a:ext cx="7328035" cy="540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Использование оборудования региональных центров </a:t>
            </a:r>
            <a:r>
              <a:rPr lang="ru-RU" sz="2000" b="1" dirty="0">
                <a:solidFill>
                  <a:srgbClr val="002060"/>
                </a:solidFill>
              </a:rPr>
              <a:t>(«</a:t>
            </a:r>
            <a:r>
              <a:rPr lang="ru-RU" sz="2000" b="1" dirty="0" err="1">
                <a:solidFill>
                  <a:srgbClr val="002060"/>
                </a:solidFill>
              </a:rPr>
              <a:t>Кванториум</a:t>
            </a:r>
            <a:r>
              <a:rPr lang="ru-RU" sz="2000" b="1" dirty="0">
                <a:solidFill>
                  <a:srgbClr val="002060"/>
                </a:solidFill>
              </a:rPr>
              <a:t>», «Точка роста») </a:t>
            </a:r>
            <a:r>
              <a:rPr lang="ru-RU" sz="2000" dirty="0">
                <a:solidFill>
                  <a:srgbClr val="002060"/>
                </a:solidFill>
              </a:rPr>
              <a:t>для реализации образовательных программ по </a:t>
            </a:r>
            <a:r>
              <a:rPr lang="ru-RU" sz="2000" b="1" dirty="0">
                <a:solidFill>
                  <a:srgbClr val="002060"/>
                </a:solidFill>
              </a:rPr>
              <a:t>химии</a:t>
            </a:r>
            <a:r>
              <a:rPr lang="ru-RU" sz="2000" dirty="0">
                <a:solidFill>
                  <a:srgbClr val="002060"/>
                </a:solidFill>
              </a:rPr>
              <a:t> в рамках естественно-научного направления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Использование оборудования региональных центров </a:t>
            </a:r>
            <a:r>
              <a:rPr lang="ru-RU" sz="2000" b="1" dirty="0">
                <a:solidFill>
                  <a:srgbClr val="002060"/>
                </a:solidFill>
              </a:rPr>
              <a:t>(«</a:t>
            </a:r>
            <a:r>
              <a:rPr lang="ru-RU" sz="2000" b="1" dirty="0" err="1">
                <a:solidFill>
                  <a:srgbClr val="002060"/>
                </a:solidFill>
              </a:rPr>
              <a:t>Кванториум</a:t>
            </a:r>
            <a:r>
              <a:rPr lang="ru-RU" sz="2000" b="1" dirty="0">
                <a:solidFill>
                  <a:srgbClr val="002060"/>
                </a:solidFill>
              </a:rPr>
              <a:t>», «Точка роста») </a:t>
            </a:r>
            <a:r>
              <a:rPr lang="ru-RU" sz="2000" dirty="0">
                <a:solidFill>
                  <a:srgbClr val="002060"/>
                </a:solidFill>
              </a:rPr>
              <a:t>для реализации образовательных программ по </a:t>
            </a:r>
            <a:r>
              <a:rPr lang="ru-RU" sz="2000" b="1" dirty="0">
                <a:solidFill>
                  <a:srgbClr val="002060"/>
                </a:solidFill>
              </a:rPr>
              <a:t>биологии</a:t>
            </a:r>
            <a:r>
              <a:rPr lang="ru-RU" sz="2000" dirty="0">
                <a:solidFill>
                  <a:srgbClr val="002060"/>
                </a:solidFill>
              </a:rPr>
              <a:t> в рамках естественно-научного направления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Использование оборудования региональных центров </a:t>
            </a:r>
            <a:r>
              <a:rPr lang="ru-RU" sz="2000" b="1" dirty="0">
                <a:solidFill>
                  <a:srgbClr val="002060"/>
                </a:solidFill>
              </a:rPr>
              <a:t>(«</a:t>
            </a:r>
            <a:r>
              <a:rPr lang="ru-RU" sz="2000" b="1" dirty="0" err="1">
                <a:solidFill>
                  <a:srgbClr val="002060"/>
                </a:solidFill>
              </a:rPr>
              <a:t>Кванториум</a:t>
            </a:r>
            <a:r>
              <a:rPr lang="ru-RU" sz="2000" b="1" dirty="0">
                <a:solidFill>
                  <a:srgbClr val="002060"/>
                </a:solidFill>
              </a:rPr>
              <a:t>», «Точка роста») </a:t>
            </a:r>
            <a:r>
              <a:rPr lang="ru-RU" sz="2000" dirty="0">
                <a:solidFill>
                  <a:srgbClr val="002060"/>
                </a:solidFill>
              </a:rPr>
              <a:t>для реализации образовательных программ по </a:t>
            </a:r>
            <a:r>
              <a:rPr lang="ru-RU" sz="2000" b="1" dirty="0">
                <a:solidFill>
                  <a:srgbClr val="002060"/>
                </a:solidFill>
              </a:rPr>
              <a:t>физике</a:t>
            </a:r>
            <a:r>
              <a:rPr lang="ru-RU" sz="2000" dirty="0">
                <a:solidFill>
                  <a:srgbClr val="002060"/>
                </a:solidFill>
              </a:rPr>
              <a:t> в рамках естественно-научного направления</a:t>
            </a: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Реализации дополнительных общеобразовательных программ технической направленности с использованием оборудования центра цифрового образования детей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en-US" sz="2000" b="1" dirty="0">
                <a:solidFill>
                  <a:srgbClr val="002060"/>
                </a:solidFill>
              </a:rPr>
              <a:t>IT</a:t>
            </a:r>
            <a:r>
              <a:rPr lang="ru-RU" sz="2000" b="1" dirty="0">
                <a:solidFill>
                  <a:srgbClr val="002060"/>
                </a:solidFill>
              </a:rPr>
              <a:t>-куб»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41148" y="737937"/>
            <a:ext cx="3060833" cy="363680"/>
          </a:xfrm>
          <a:prstGeom prst="roundRect">
            <a:avLst/>
          </a:prstGeom>
          <a:solidFill>
            <a:srgbClr val="163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Краткое наименование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1148" y="5531172"/>
            <a:ext cx="23426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 «</a:t>
            </a:r>
            <a:r>
              <a:rPr lang="en-US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IT</a:t>
            </a: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-куб»: педагоги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1148" y="1440331"/>
            <a:ext cx="28592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Кванториум</a:t>
            </a: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» и «Точка роста»: учителя химии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41148" y="2779824"/>
            <a:ext cx="306223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«Кванториум» и «Точка роста»: учителя биологии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41148" y="4155498"/>
            <a:ext cx="28972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«Кванториум» и «Точка роста»: учителя физики</a:t>
            </a:r>
          </a:p>
        </p:txBody>
      </p:sp>
    </p:spTree>
    <p:extLst>
      <p:ext uri="{BB962C8B-B14F-4D97-AF65-F5344CB8AC3E}">
        <p14:creationId xmlns:p14="http://schemas.microsoft.com/office/powerpoint/2010/main" val="193097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лендарь на Май 2021 года: скачать и распечатать бесплатно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7" y="1760536"/>
            <a:ext cx="5493633" cy="3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723" y="887027"/>
            <a:ext cx="5005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17-21 мая – загрузка формы в Цифровую экосистему ДПО</a:t>
            </a:r>
            <a:endParaRPr lang="ru-RU" sz="2000" i="1" dirty="0">
              <a:solidFill>
                <a:srgbClr val="1B3281"/>
              </a:solidFill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723" y="1900888"/>
            <a:ext cx="5005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21-24 мая – активизация личных кабинетов слушателями</a:t>
            </a:r>
            <a:endParaRPr lang="ru-RU" sz="2000" i="1" dirty="0">
              <a:solidFill>
                <a:srgbClr val="1B3281"/>
              </a:solidFill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723" y="2914749"/>
            <a:ext cx="5005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25 мая в 12:00 (МСК) – старт обучения, установочный </a:t>
            </a:r>
            <a:r>
              <a:rPr lang="ru-RU" sz="2000" b="1" i="1" dirty="0" err="1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вебинар</a:t>
            </a:r>
            <a:r>
              <a:rPr lang="ru-RU" sz="2000" b="1" i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 для слушателей</a:t>
            </a:r>
            <a:endParaRPr lang="ru-RU" sz="2000" i="1" dirty="0">
              <a:solidFill>
                <a:srgbClr val="1B3281"/>
              </a:solidFill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13991" y="4587081"/>
            <a:ext cx="442762" cy="414603"/>
          </a:xfrm>
          <a:prstGeom prst="ellipse">
            <a:avLst/>
          </a:prstGeom>
          <a:solidFill>
            <a:srgbClr val="DAE3F3">
              <a:alpha val="52157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59420" y="4591437"/>
            <a:ext cx="442762" cy="414603"/>
          </a:xfrm>
          <a:prstGeom prst="ellipse">
            <a:avLst/>
          </a:prstGeom>
          <a:solidFill>
            <a:srgbClr val="DAE3F3">
              <a:alpha val="1607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41017" y="4172478"/>
            <a:ext cx="442762" cy="414603"/>
          </a:xfrm>
          <a:prstGeom prst="ellipse">
            <a:avLst/>
          </a:prstGeom>
          <a:solidFill>
            <a:srgbClr val="DAE3F3">
              <a:alpha val="52157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1193" y="363807"/>
            <a:ext cx="2320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Важные даты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27723" y="3743944"/>
            <a:ext cx="482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https://www.youtube.com/watch?v=l-nvjoQcFMs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9" y="431392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0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34828" y="143939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84B759-E19F-4D68-B737-25B76E7A5777}"/>
              </a:ext>
            </a:extLst>
          </p:cNvPr>
          <p:cNvSpPr/>
          <p:nvPr/>
        </p:nvSpPr>
        <p:spPr>
          <a:xfrm>
            <a:off x="748278" y="1063503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5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25</a:t>
            </a:r>
            <a:endParaRPr lang="ru-RU" sz="9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1347193" y="2571576"/>
            <a:ext cx="2651196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наименований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F14C11-DCBB-4134-AE69-58D193E8395F}"/>
              </a:ext>
            </a:extLst>
          </p:cNvPr>
          <p:cNvSpPr/>
          <p:nvPr/>
        </p:nvSpPr>
        <p:spPr>
          <a:xfrm>
            <a:off x="5346003" y="1150477"/>
            <a:ext cx="5579206" cy="34495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Методические пособия для педагогов: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методические материалы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примерные рабочие программы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конкретные планы уроков, лабораторных работ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дидактические материалы (материалы для копирования)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задания на формирование функциональной грамотности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инструкции по использованию оборудования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описание возможностей для использования оборудования при подготовке к ГИА, ВПР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</a:rPr>
              <a:t>сценарии </a:t>
            </a:r>
            <a:r>
              <a:rPr lang="ru-RU" dirty="0" err="1">
                <a:solidFill>
                  <a:srgbClr val="1B3281"/>
                </a:solidFill>
              </a:rPr>
              <a:t>квестов</a:t>
            </a:r>
            <a:r>
              <a:rPr lang="ru-RU" dirty="0">
                <a:solidFill>
                  <a:srgbClr val="1B3281"/>
                </a:solidFill>
              </a:rPr>
              <a:t>, тематических праздников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748278" y="3382070"/>
            <a:ext cx="3849028" cy="7800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 ИЮНЯ</a:t>
            </a:r>
          </a:p>
          <a:p>
            <a:pPr algn="ctr"/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2021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077" y="3208966"/>
            <a:ext cx="4491431" cy="3399111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1720" y="4754030"/>
            <a:ext cx="4491431" cy="1854047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18835" y="4962103"/>
            <a:ext cx="405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Пособия в электронном виде: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Удобно использовать на персональных устройствах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Можно распечатать необходимые дидактические материалы</a:t>
            </a:r>
            <a:endParaRPr lang="ru-RU" dirty="0"/>
          </a:p>
        </p:txBody>
      </p:sp>
      <p:pic>
        <p:nvPicPr>
          <p:cNvPr id="10" name="Picture 8" descr="Pdf Logo png download - 512*512 - Free Transparent Pdf png Download. - 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38" l="10000" r="90000">
                        <a14:foregroundMark x1="48667" y1="34231" x2="48667" y2="34231"/>
                        <a14:foregroundMark x1="48444" y1="64615" x2="48444" y2="64615"/>
                        <a14:foregroundMark x1="45222" y1="67692" x2="45222" y2="67692"/>
                        <a14:foregroundMark x1="54889" y1="67308" x2="54889" y2="6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28" y="4927422"/>
            <a:ext cx="1038565" cy="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4191" y="4335218"/>
            <a:ext cx="405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281"/>
                </a:solidFill>
                <a:ea typeface="Helvetica Neue"/>
                <a:cs typeface="Arial" panose="020B0604020202020204" pitchFamily="34" charset="0"/>
              </a:rPr>
              <a:t>Пособия: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Рассылаются всем слушателям курсов по электронной почте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Размещаются в пространстве курса для скачивания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Рассылаются </a:t>
            </a:r>
            <a:r>
              <a:rPr lang="ru-RU" dirty="0" smtClean="0">
                <a:solidFill>
                  <a:srgbClr val="1B3281"/>
                </a:solidFill>
                <a:cs typeface="Arial" panose="020B0604020202020204" pitchFamily="34" charset="0"/>
              </a:rPr>
              <a:t>региональным </a:t>
            </a:r>
            <a:r>
              <a:rPr lang="ru-RU" dirty="0">
                <a:solidFill>
                  <a:srgbClr val="1B3281"/>
                </a:solidFill>
                <a:cs typeface="Arial" panose="020B0604020202020204" pitchFamily="34" charset="0"/>
              </a:rPr>
              <a:t>координаторам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17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251" y="612891"/>
            <a:ext cx="557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Новожилова Лидия Михайловна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sz="2800" dirty="0"/>
          </a:p>
          <a:p>
            <a:r>
              <a:rPr lang="ru-RU" sz="2800" dirty="0">
                <a:solidFill>
                  <a:srgbClr val="002060"/>
                </a:solidFill>
              </a:rPr>
              <a:t>тел.: +7 </a:t>
            </a:r>
            <a:r>
              <a:rPr lang="ru-RU" sz="2800" dirty="0" smtClean="0"/>
              <a:t>960-259-17-31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электронный адрес: </a:t>
            </a:r>
          </a:p>
          <a:p>
            <a:r>
              <a:rPr lang="ru-RU" sz="2800" dirty="0"/>
              <a:t>lida_n@list.ru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5" y="1418881"/>
            <a:ext cx="231826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Поддержка </a:t>
            </a:r>
            <a:r>
              <a:rPr lang="ru-RU" sz="2000" b="1" dirty="0" smtClean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муниципальных </a:t>
            </a: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координаторов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429" y="4872745"/>
            <a:ext cx="231826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Техподдержка слушателей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0251" y="5010089"/>
            <a:ext cx="41472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</a:rPr>
              <a:t>+7 (800) 200-91-85</a:t>
            </a:r>
            <a:endParaRPr lang="ru-RU" sz="3600" dirty="0">
              <a:solidFill>
                <a:srgbClr val="0072B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0695" y="4402745"/>
            <a:ext cx="231826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Helvetica Neue"/>
                <a:cs typeface="Arial" panose="020B0604020202020204" pitchFamily="34" charset="0"/>
              </a:rPr>
              <a:t>Горячая линия:</a:t>
            </a:r>
          </a:p>
        </p:txBody>
      </p:sp>
    </p:spTree>
    <p:extLst>
      <p:ext uri="{BB962C8B-B14F-4D97-AF65-F5344CB8AC3E}">
        <p14:creationId xmlns:p14="http://schemas.microsoft.com/office/powerpoint/2010/main" val="529199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Документы </a:t>
            </a:r>
            <a:r>
              <a:rPr lang="ru-RU" dirty="0" smtClean="0"/>
              <a:t>регионального уровня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Перечень </a:t>
            </a:r>
            <a:r>
              <a:rPr lang="ru-RU" sz="2000" dirty="0"/>
              <a:t>общеобразовательных </a:t>
            </a:r>
            <a:r>
              <a:rPr lang="ru-RU" sz="2000" dirty="0" smtClean="0"/>
              <a:t>организаций. Распоряжение </a:t>
            </a:r>
            <a:r>
              <a:rPr lang="ru-RU" sz="2000" dirty="0"/>
              <a:t>комитета от 17.12.2020 № </a:t>
            </a:r>
            <a:r>
              <a:rPr lang="ru-RU" sz="2000" dirty="0" smtClean="0"/>
              <a:t>2165-р с изменениями от 03.02.2021 </a:t>
            </a:r>
            <a:endParaRPr lang="ru-RU" sz="2000" dirty="0"/>
          </a:p>
          <a:p>
            <a:r>
              <a:rPr lang="ru-RU" sz="2000" dirty="0" smtClean="0"/>
              <a:t>Типовое Положение о Центре. </a:t>
            </a:r>
            <a:r>
              <a:rPr lang="ru-RU" sz="2000" dirty="0"/>
              <a:t>Распоряжение комитета от 24.12.2020 № 2228-р </a:t>
            </a:r>
            <a:endParaRPr lang="ru-RU" sz="2000" dirty="0" smtClean="0"/>
          </a:p>
          <a:p>
            <a:r>
              <a:rPr lang="ru-RU" sz="2000" dirty="0" smtClean="0"/>
              <a:t>План </a:t>
            </a:r>
            <a:r>
              <a:rPr lang="ru-RU" sz="2000" dirty="0"/>
              <a:t>первоочередных действий («Дорожная карта</a:t>
            </a:r>
            <a:r>
              <a:rPr lang="ru-RU" sz="2000" dirty="0" smtClean="0"/>
              <a:t>»). </a:t>
            </a:r>
            <a:r>
              <a:rPr lang="ru-RU" sz="2000" dirty="0"/>
              <a:t>Распоряжение комитета от 24.12.2020 № 2229-р </a:t>
            </a:r>
            <a:r>
              <a:rPr lang="ru-RU" sz="2000" dirty="0" smtClean="0"/>
              <a:t>области </a:t>
            </a:r>
            <a:r>
              <a:rPr lang="ru-RU" sz="2000" dirty="0"/>
              <a:t>в 2021 году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dirty="0" smtClean="0"/>
              <a:t>Индикаторы </a:t>
            </a:r>
            <a:r>
              <a:rPr lang="ru-RU" sz="2000" dirty="0"/>
              <a:t>и </a:t>
            </a:r>
            <a:r>
              <a:rPr lang="ru-RU" sz="2000" dirty="0" smtClean="0"/>
              <a:t>показатели. Распоряжение </a:t>
            </a:r>
            <a:r>
              <a:rPr lang="ru-RU" sz="2000" dirty="0"/>
              <a:t>комитета от 24.12.2020 № </a:t>
            </a:r>
            <a:r>
              <a:rPr lang="ru-RU" sz="2000" dirty="0" smtClean="0"/>
              <a:t>2230-р</a:t>
            </a:r>
          </a:p>
          <a:p>
            <a:r>
              <a:rPr lang="ru-RU" sz="2000" dirty="0" smtClean="0"/>
              <a:t>Типовой </a:t>
            </a:r>
            <a:r>
              <a:rPr lang="ru-RU" sz="2000" dirty="0"/>
              <a:t>дизайн-проекта и </a:t>
            </a:r>
            <a:r>
              <a:rPr lang="ru-RU" sz="2000" dirty="0" smtClean="0"/>
              <a:t>проект зонирования. Распоряжение </a:t>
            </a:r>
            <a:r>
              <a:rPr lang="ru-RU" sz="2000" dirty="0"/>
              <a:t>комитета от </a:t>
            </a:r>
            <a:r>
              <a:rPr lang="ru-RU" sz="2000" dirty="0" smtClean="0"/>
              <a:t>22.03.2021 </a:t>
            </a:r>
            <a:r>
              <a:rPr lang="ru-RU" sz="2000" dirty="0"/>
              <a:t>№ </a:t>
            </a:r>
            <a:r>
              <a:rPr lang="ru-RU" sz="2000" dirty="0" smtClean="0"/>
              <a:t>714-р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46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30819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4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1400" dirty="0"/>
              <a:t>О назначении куратора, ответственного за функционирование и развитие Центра «Точка роста»*</a:t>
            </a:r>
          </a:p>
          <a:p>
            <a:pPr>
              <a:buClr>
                <a:srgbClr val="0070C0"/>
              </a:buClr>
            </a:pPr>
            <a:r>
              <a:rPr lang="ru-RU" sz="1400" dirty="0"/>
              <a:t>Об утверждении Положения о Центре «Точка роста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План </a:t>
            </a:r>
            <a:r>
              <a:rPr lang="ru-RU" sz="1400" dirty="0"/>
              <a:t>мероприятий по созданию и открытию Центра;</a:t>
            </a:r>
          </a:p>
          <a:p>
            <a:r>
              <a:rPr lang="ru-RU" sz="1400" dirty="0" smtClean="0"/>
              <a:t>Штатное </a:t>
            </a:r>
            <a:r>
              <a:rPr lang="ru-RU" sz="1400" dirty="0"/>
              <a:t>расписание Центра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14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14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400" dirty="0">
                <a:latin typeface="+mn-lt"/>
              </a:rPr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1400" dirty="0">
                <a:latin typeface="+mn-lt"/>
              </a:rPr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1400" dirty="0">
                <a:latin typeface="+mn-lt"/>
              </a:rPr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4795987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322483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161B14-12FA-47C1-846E-FCEFA6969A24}"/>
              </a:ext>
            </a:extLst>
          </p:cNvPr>
          <p:cNvSpPr txBox="1"/>
          <p:nvPr/>
        </p:nvSpPr>
        <p:spPr>
          <a:xfrm>
            <a:off x="647700" y="6356614"/>
            <a:ext cx="105294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Куратором может быть педагогический или руководящий работник организации, в том числе директор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346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8665" y="1339021"/>
            <a:ext cx="10438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3600" dirty="0" smtClean="0"/>
              <a:t>Закупочные процедуры; </a:t>
            </a:r>
          </a:p>
          <a:p>
            <a:pPr algn="just"/>
            <a:r>
              <a:rPr lang="ru-RU" sz="3600" dirty="0" smtClean="0"/>
              <a:t>- К</a:t>
            </a:r>
            <a:r>
              <a:rPr lang="ru-RU" sz="3600" dirty="0" smtClean="0"/>
              <a:t>осметический ремонт, </a:t>
            </a:r>
            <a:r>
              <a:rPr lang="ru-RU" sz="3600" dirty="0"/>
              <a:t>приведение площадок центров в соответствии с фирменным стилем «Точка роста»</a:t>
            </a:r>
            <a:r>
              <a:rPr lang="ru-RU" sz="3600" dirty="0" smtClean="0"/>
              <a:t>;</a:t>
            </a:r>
            <a:endParaRPr lang="ru-RU" sz="3600" dirty="0"/>
          </a:p>
          <a:p>
            <a:pPr algn="just"/>
            <a:r>
              <a:rPr lang="ru-RU" sz="3600" dirty="0"/>
              <a:t>- Повышение квалификации; </a:t>
            </a:r>
          </a:p>
          <a:p>
            <a:pPr algn="just"/>
            <a:r>
              <a:rPr lang="ru-RU" sz="3600" dirty="0" smtClean="0"/>
              <a:t>- </a:t>
            </a:r>
            <a:r>
              <a:rPr lang="ru-RU" sz="3600" dirty="0"/>
              <a:t>Информационное </a:t>
            </a:r>
            <a:r>
              <a:rPr lang="ru-RU" sz="3600" dirty="0" smtClean="0"/>
              <a:t>и нормативное обеспечение</a:t>
            </a:r>
            <a:r>
              <a:rPr lang="ru-RU" sz="3600" dirty="0"/>
              <a:t>; </a:t>
            </a:r>
          </a:p>
          <a:p>
            <a:pPr algn="just"/>
            <a:r>
              <a:rPr lang="ru-RU" sz="3600" dirty="0" smtClean="0"/>
              <a:t>-</a:t>
            </a:r>
            <a:r>
              <a:rPr lang="ru-RU" sz="3600" dirty="0"/>
              <a:t>Лицензирование.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Получение лицензии на осуществление образовательной деятельности центров образования «Точка роста»  по подвиду дополнительного образования детей и взрослых (при необходимости)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Муниципальное </a:t>
            </a:r>
            <a:r>
              <a:rPr lang="ru-RU" dirty="0" smtClean="0"/>
              <a:t>бюджетное общеобразовательное учреждение </a:t>
            </a:r>
            <a:r>
              <a:rPr lang="ru-RU" dirty="0" smtClean="0"/>
              <a:t>«</a:t>
            </a:r>
            <a:r>
              <a:rPr lang="ru-RU" dirty="0" err="1" smtClean="0"/>
              <a:t>Пудостьская</a:t>
            </a:r>
            <a:r>
              <a:rPr lang="ru-RU" dirty="0" smtClean="0"/>
              <a:t> </a:t>
            </a:r>
            <a:r>
              <a:rPr lang="ru-RU" dirty="0" smtClean="0"/>
              <a:t>средняя общеобразовательная </a:t>
            </a:r>
            <a:r>
              <a:rPr lang="ru-RU" dirty="0" smtClean="0"/>
              <a:t>школа» </a:t>
            </a:r>
            <a:r>
              <a:rPr lang="ru-RU" sz="3200" dirty="0" smtClean="0">
                <a:solidFill>
                  <a:srgbClr val="00B0F0"/>
                </a:solidFill>
              </a:rPr>
              <a:t>+</a:t>
            </a:r>
            <a:endParaRPr lang="ru-RU" sz="3200" dirty="0" smtClean="0">
              <a:solidFill>
                <a:srgbClr val="00B0F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!!! </a:t>
            </a:r>
            <a:r>
              <a:rPr lang="ru-RU" dirty="0" smtClean="0"/>
              <a:t>Муниципальное казенное общеобразовательное учреждение «</a:t>
            </a:r>
            <a:r>
              <a:rPr lang="ru-RU" dirty="0" err="1" smtClean="0"/>
              <a:t>Лодейнопольская</a:t>
            </a:r>
            <a:r>
              <a:rPr lang="ru-RU" dirty="0" smtClean="0"/>
              <a:t> средняя общеобразовательная школа №2 с углубленным изучением отдельных предметов»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06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36282"/>
              </p:ext>
            </p:extLst>
          </p:nvPr>
        </p:nvGraphicFramePr>
        <p:xfrm>
          <a:off x="857385" y="1387767"/>
          <a:ext cx="10706542" cy="2738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="" xmlns:a16="http://schemas.microsoft.com/office/drawing/2014/main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="" xmlns:a16="http://schemas.microsoft.com/office/drawing/2014/main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="" xmlns:a16="http://schemas.microsoft.com/office/drawing/2014/main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="" xmlns:a16="http://schemas.microsoft.com/office/drawing/2014/main" val="4164312878"/>
                    </a:ext>
                  </a:extLst>
                </a:gridCol>
              </a:tblGrid>
              <a:tr h="463356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804905"/>
                  </a:ext>
                </a:extLst>
              </a:tr>
              <a:tr h="906813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none" spc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b="1" u="none" strike="noStrike" cap="none" spc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b="1" u="none" strike="noStrike" cap="none" spc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ru-RU" sz="1200" b="1" u="none" strike="noStrike" cap="none" spc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2021 </a:t>
                      </a: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3741388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ru-RU" sz="1200" b="1" u="none" strike="noStrike" cap="none" spc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2021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895417"/>
                  </a:ext>
                </a:extLst>
              </a:tr>
              <a:tr h="91249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</a:t>
                      </a:r>
                      <a:r>
                        <a:rPr lang="ru-RU" sz="1200" b="1" u="none" strike="noStrike" cap="none" spc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2021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06952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B26D92E-3A87-4CF8-9A0D-A10D5E04DB42}"/>
              </a:ext>
            </a:extLst>
          </p:cNvPr>
          <p:cNvSpPr txBox="1">
            <a:spLocks/>
          </p:cNvSpPr>
          <p:nvPr/>
        </p:nvSpPr>
        <p:spPr>
          <a:xfrm>
            <a:off x="517196" y="62387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по закупочным </a:t>
            </a:r>
            <a:r>
              <a:rPr lang="ru-RU" sz="3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процедурам</a:t>
            </a:r>
            <a:endParaRPr lang="ru-RU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490081-EE6E-4C27-A072-D9CB7D87AEFA}"/>
              </a:ext>
            </a:extLst>
          </p:cNvPr>
          <p:cNvSpPr/>
          <p:nvPr/>
        </p:nvSpPr>
        <p:spPr>
          <a:xfrm>
            <a:off x="1597584" y="1216990"/>
            <a:ext cx="5960143" cy="6333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3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Время –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невосполнимый ресурс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525C0F4-A0B9-4A1E-ABD2-2068C304BCB2}"/>
              </a:ext>
            </a:extLst>
          </p:cNvPr>
          <p:cNvSpPr/>
          <p:nvPr/>
        </p:nvSpPr>
        <p:spPr>
          <a:xfrm>
            <a:off x="763243" y="2169166"/>
            <a:ext cx="8555855" cy="6333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2800" b="1" kern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21.05.2021</a:t>
            </a:r>
            <a:r>
              <a:rPr lang="ru-RU" sz="2800" b="1" kern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800" kern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       25.08.2021      –      01.09.2021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71F0E71-CB87-4D9C-8D42-3B19E1EDFBEB}"/>
              </a:ext>
            </a:extLst>
          </p:cNvPr>
          <p:cNvSpPr/>
          <p:nvPr/>
        </p:nvSpPr>
        <p:spPr>
          <a:xfrm>
            <a:off x="4097398" y="2811939"/>
            <a:ext cx="2368254" cy="1300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приведение площадки в соответствие МР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F3FE65-D24E-456E-A7EC-A5F23EF49834}"/>
              </a:ext>
            </a:extLst>
          </p:cNvPr>
          <p:cNvSpPr/>
          <p:nvPr/>
        </p:nvSpPr>
        <p:spPr>
          <a:xfrm>
            <a:off x="7304283" y="2879423"/>
            <a:ext cx="2368254" cy="1300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начало работы центра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325F0867-C3F7-4E96-8F23-679F927CE976}"/>
              </a:ext>
            </a:extLst>
          </p:cNvPr>
          <p:cNvSpPr/>
          <p:nvPr/>
        </p:nvSpPr>
        <p:spPr>
          <a:xfrm>
            <a:off x="692905" y="3952098"/>
            <a:ext cx="4348264" cy="459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A2FCF279-9E45-44FA-B4CF-4F12CC2FA7DC}"/>
              </a:ext>
            </a:extLst>
          </p:cNvPr>
          <p:cNvSpPr/>
          <p:nvPr/>
        </p:nvSpPr>
        <p:spPr>
          <a:xfrm>
            <a:off x="692905" y="5022956"/>
            <a:ext cx="7614515" cy="459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C0DC803-7807-4078-848B-5D4185C896FD}"/>
              </a:ext>
            </a:extLst>
          </p:cNvPr>
          <p:cNvSpPr/>
          <p:nvPr/>
        </p:nvSpPr>
        <p:spPr>
          <a:xfrm>
            <a:off x="1990630" y="3441594"/>
            <a:ext cx="1535644" cy="508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dirty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69</a:t>
            </a:r>
            <a:r>
              <a:rPr lang="ru-RU" sz="2000" kern="0" dirty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раб.дн</a:t>
            </a:r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F37197C-8C63-413B-94BF-9838B812630E}"/>
              </a:ext>
            </a:extLst>
          </p:cNvPr>
          <p:cNvSpPr/>
          <p:nvPr/>
        </p:nvSpPr>
        <p:spPr>
          <a:xfrm>
            <a:off x="6022083" y="4639004"/>
            <a:ext cx="1535644" cy="508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000" kern="0" dirty="0" smtClean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74 </a:t>
            </a:r>
            <a:r>
              <a:rPr lang="ru-RU" sz="2000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раб.дн</a:t>
            </a:r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7F0D3BC-CC90-4C47-B4BC-7681B5E07E6E}"/>
              </a:ext>
            </a:extLst>
          </p:cNvPr>
          <p:cNvSpPr/>
          <p:nvPr/>
        </p:nvSpPr>
        <p:spPr>
          <a:xfrm>
            <a:off x="1653135" y="5856782"/>
            <a:ext cx="8408509" cy="6333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22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B26D92E-3A87-4CF8-9A0D-A10D5E04DB42}"/>
              </a:ext>
            </a:extLst>
          </p:cNvPr>
          <p:cNvSpPr txBox="1">
            <a:spLocks/>
          </p:cNvSpPr>
          <p:nvPr/>
        </p:nvSpPr>
        <p:spPr>
          <a:xfrm>
            <a:off x="974396" y="62387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по закупочным </a:t>
            </a:r>
            <a:r>
              <a:rPr lang="ru-RU" sz="3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процедурам</a:t>
            </a:r>
            <a:endParaRPr lang="ru-RU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490081-EE6E-4C27-A072-D9CB7D87AEFA}"/>
              </a:ext>
            </a:extLst>
          </p:cNvPr>
          <p:cNvSpPr/>
          <p:nvPr/>
        </p:nvSpPr>
        <p:spPr>
          <a:xfrm>
            <a:off x="692905" y="1216990"/>
            <a:ext cx="9472175" cy="6333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3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мере прохождения контрольных точек дорожных карт основные контролируемые показатели меняются</a:t>
            </a: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FB07FD0-BD0D-4823-B4A1-08FA9EBE0366}"/>
              </a:ext>
            </a:extLst>
          </p:cNvPr>
          <p:cNvGraphicFramePr/>
          <p:nvPr/>
        </p:nvGraphicFramePr>
        <p:xfrm>
          <a:off x="1183046" y="2865120"/>
          <a:ext cx="8633781" cy="362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576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B26D92E-3A87-4CF8-9A0D-A10D5E04DB42}"/>
              </a:ext>
            </a:extLst>
          </p:cNvPr>
          <p:cNvSpPr txBox="1">
            <a:spLocks/>
          </p:cNvSpPr>
          <p:nvPr/>
        </p:nvSpPr>
        <p:spPr>
          <a:xfrm>
            <a:off x="838939" y="62386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по закупочным </a:t>
            </a:r>
            <a:r>
              <a:rPr lang="ru-RU" sz="3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процедурам</a:t>
            </a:r>
            <a:endParaRPr lang="ru-RU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44F42CE-CEA9-4C43-90A5-28B36F39C7A2}"/>
              </a:ext>
            </a:extLst>
          </p:cNvPr>
          <p:cNvSpPr/>
          <p:nvPr/>
        </p:nvSpPr>
        <p:spPr>
          <a:xfrm>
            <a:off x="410416" y="1181727"/>
            <a:ext cx="10695066" cy="1384995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внесенных в СУПД данных формируется ОТЧЕТНОСТЬ по НПО на федеральном уровне </a:t>
            </a:r>
            <a:r>
              <a:rPr lang="ru-RU" sz="2800" b="1" dirty="0">
                <a:solidFill>
                  <a:srgbClr val="FF0000"/>
                </a:solidFill>
                <a:highlight>
                  <a:srgbClr val="FAE4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19BD3C5-654F-441D-A673-64780E9F0351}"/>
              </a:ext>
            </a:extLst>
          </p:cNvPr>
          <p:cNvSpPr/>
          <p:nvPr/>
        </p:nvSpPr>
        <p:spPr>
          <a:xfrm>
            <a:off x="118585" y="2625111"/>
            <a:ext cx="5703095" cy="3108543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оперативного плана кассового исполнения НПО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СУПД должны быть указаны закупки и контракты на 100% бюджета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Верификация ЕЖЕДНЕВНО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604AFC4-69BB-4AA3-B534-9C9D76A26A32}"/>
              </a:ext>
            </a:extLst>
          </p:cNvPr>
          <p:cNvSpPr/>
          <p:nvPr/>
        </p:nvSpPr>
        <p:spPr>
          <a:xfrm>
            <a:off x="611703" y="5979219"/>
            <a:ext cx="9776468" cy="400110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highlight>
                <a:srgbClr val="FAE4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0EB0BC-7DC9-4338-B927-7B89E579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0" y="2455057"/>
            <a:ext cx="4592356" cy="2924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8FAE6-BC8A-46D4-BA2A-7BBF592B32BF}"/>
              </a:ext>
            </a:extLst>
          </p:cNvPr>
          <p:cNvSpPr txBox="1"/>
          <p:nvPr/>
        </p:nvSpPr>
        <p:spPr>
          <a:xfrm>
            <a:off x="6657089" y="5148222"/>
            <a:ext cx="444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Отображение информации в информационных системах Министерства просвещения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029064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690853" cy="91757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Доставка и наладка оборудования для центров образования «Точка роста» в срок до 01 июля 2021 года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Мониторинг закупок </a:t>
            </a:r>
            <a:r>
              <a:rPr lang="ru-RU" dirty="0"/>
              <a:t>и поставок оборудования и средств обучения для оснащения центров по ссылке: </a:t>
            </a:r>
            <a:r>
              <a:rPr lang="ru-RU" u="sng" dirty="0">
                <a:hlinkClick r:id="rId2"/>
              </a:rPr>
              <a:t>https://1drv.ms/x/s!AjohhHHNNi6xj_IBUO6BoVcrMrxHww?e=dX95zq</a:t>
            </a:r>
            <a:r>
              <a:rPr lang="ru-RU" dirty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25359"/>
              </p:ext>
            </p:extLst>
          </p:nvPr>
        </p:nvGraphicFramePr>
        <p:xfrm>
          <a:off x="838200" y="2361644"/>
          <a:ext cx="10515599" cy="4102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2480"/>
                <a:gridCol w="2092480"/>
                <a:gridCol w="1143771"/>
                <a:gridCol w="631734"/>
                <a:gridCol w="611784"/>
                <a:gridCol w="712147"/>
                <a:gridCol w="651753"/>
                <a:gridCol w="393872"/>
                <a:gridCol w="445539"/>
                <a:gridCol w="443322"/>
                <a:gridCol w="445539"/>
                <a:gridCol w="425589"/>
                <a:gridCol w="425589"/>
              </a:tblGrid>
              <a:tr h="52623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Мониторинг закупок и поставок оборудования и средств обучения для оснащения Центров образованияестественно-научной и технологической направленностей  «Точка роста» в Ленинградской области по состоянию на 21.05.2021.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8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3668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471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Центра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Лоты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объявления закупки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проведения аукциона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определения победителя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заключения контракта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поставки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подписания акта приемки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Дата оплаты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380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Бокситогорский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Муниципальное бюджетное общеобразовательное учреждение "Средняя общеобразовательная школа № 1" города Пикалёво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МФУ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04.05.2021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Ноутбуки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13.05.2021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17.05.2021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Волосовский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Муниципальное общеобразовательное учреждение «Волосовская средняя общеобразовательная школа №2»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МФУ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11.05.2021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Ноутбуки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18.05.2021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18.05.2021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Муниципальное общеобразовательное учреждение "Зимитицкая основная общеобразовательная школа"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МФУ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19.05.2021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Ноутбуки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18.05.2021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28.04.2021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18.05.2021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  <a:tr h="14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Демонстрационное-2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4" marR="6834" marT="68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4" marR="6834" marT="683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702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https://zakupki.gov.ru/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481" y="1439694"/>
            <a:ext cx="10692319" cy="53015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dirty="0"/>
              <a:t>Поставка ноутбуков для оснащения центров образования естественно - научной и технической направленностей «Точка роста»</a:t>
            </a:r>
          </a:p>
          <a:p>
            <a:pPr marL="0" indent="0">
              <a:buNone/>
            </a:pPr>
            <a:r>
              <a:rPr lang="ru-RU" sz="2500" dirty="0"/>
              <a:t>Ссылка на закупку: </a:t>
            </a:r>
            <a:r>
              <a:rPr lang="ru-RU" sz="2500" u="sng" dirty="0">
                <a:hlinkClick r:id="rId2"/>
              </a:rPr>
              <a:t>https://zakupki.gov.ru/epz/order/notice/ea44/view/common-info.html?regNumber=0145200000421000408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pPr marL="0" indent="0">
              <a:buNone/>
            </a:pPr>
            <a:r>
              <a:rPr lang="ru-RU" sz="2500" dirty="0"/>
              <a:t>Ссылка на реестр контрактов: </a:t>
            </a:r>
            <a:r>
              <a:rPr lang="ru-RU" sz="2500" u="sng" dirty="0">
                <a:hlinkClick r:id="rId3"/>
              </a:rPr>
              <a:t>https://zakupki.gov.ru/epz/contract/search/results.html?searchString=&amp;orderNumber=0145200000421000408&amp;openMode=USE_DEFAULT_PARAMS&amp;fz44=on&amp;priceFrom=0&amp;priceTo=200000000000&amp;contractStageList=0%2C1%2C2%2C3&amp;budgetaryFunds=on&amp;extraBudgetaryFunds=on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pPr marL="0" indent="0">
              <a:buNone/>
            </a:pPr>
            <a:r>
              <a:rPr lang="ru-RU" sz="2500" dirty="0"/>
              <a:t>Поставка МФУ для оснащения центров образования естественно - научной и технической направленностей «Точка роста»</a:t>
            </a:r>
          </a:p>
          <a:p>
            <a:pPr marL="0" indent="0">
              <a:buNone/>
            </a:pPr>
            <a:r>
              <a:rPr lang="ru-RU" sz="2500" dirty="0"/>
              <a:t>Ссылка на закупку: </a:t>
            </a:r>
            <a:r>
              <a:rPr lang="ru-RU" sz="2500" u="sng" dirty="0">
                <a:hlinkClick r:id="rId4"/>
              </a:rPr>
              <a:t>https://zakupki.gov.ru/epz/order/notice/ea44/view/common-info.html?regNumber=0145200000421000405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pPr marL="0" indent="0">
              <a:buNone/>
            </a:pPr>
            <a:r>
              <a:rPr lang="ru-RU" sz="2500" dirty="0"/>
              <a:t>Ссылка на реестр контрактов: </a:t>
            </a:r>
            <a:r>
              <a:rPr lang="ru-RU" sz="2500" u="sng" dirty="0">
                <a:hlinkClick r:id="rId5"/>
              </a:rPr>
              <a:t>https://zakupki.gov.ru/epz/contract/search/results.html?searchString=&amp;orderNumber=0145200000421000405&amp;openMode=USE_DEFAULT_PARAMS&amp;fz44=on&amp;priceFrom=0&amp;priceTo=200000000000&amp;contractStageList=0%2C1%2C2%2C3&amp;budgetaryFunds=on&amp;extraBudgetaryFunds=on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pPr marL="0" indent="0">
              <a:buNone/>
            </a:pPr>
            <a:r>
              <a:rPr lang="ru-RU" sz="2500" dirty="0"/>
              <a:t>Поставка демонстрационного оборудования, моделей, макетов и аналогичных демонстрационных изделий для оснащения центров образования естественно - научной и технической направленностей «Точка роста»</a:t>
            </a:r>
          </a:p>
          <a:p>
            <a:pPr marL="0" indent="0">
              <a:buNone/>
            </a:pPr>
            <a:r>
              <a:rPr lang="ru-RU" sz="2500" dirty="0"/>
              <a:t>Ссылка на закупку: </a:t>
            </a:r>
            <a:r>
              <a:rPr lang="ru-RU" sz="2500" u="sng" dirty="0">
                <a:hlinkClick r:id="rId6"/>
              </a:rPr>
              <a:t>https://zakupki.gov.ru/epz/order/notice/ea44/view/common-info.html?regNumber=0145200000421000440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pPr marL="0" indent="0">
              <a:buNone/>
            </a:pPr>
            <a:r>
              <a:rPr lang="ru-RU" sz="2500" dirty="0"/>
              <a:t>Ссылка на реестр контрактов: </a:t>
            </a:r>
            <a:r>
              <a:rPr lang="ru-RU" sz="2500" u="sng" dirty="0">
                <a:hlinkClick r:id="rId7"/>
              </a:rPr>
              <a:t>https://zakupki.gov.ru/epz/contract/search/results.html?searchString=&amp;orderNumber=0145200000421000440&amp;openMode=USE_DEFAULT_PARAMS&amp;fz44=on&amp;priceFrom=0&amp;priceTo=200000000000&amp;contractStageList=0%2C1%2C2%2C3&amp;budgetaryFunds=on&amp;extraBudgetaryFunds=on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668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459338" cy="91757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Оплата поставленного оборудования для центров образования «Точка роста» в срок до 01 августа 2021 года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При необходимости переноса средств субсидии на июнь 2021 года </a:t>
            </a:r>
            <a:r>
              <a:rPr lang="ru-RU" sz="3600" dirty="0" smtClean="0"/>
              <a:t> - в </a:t>
            </a:r>
            <a:r>
              <a:rPr lang="ru-RU" sz="3600" dirty="0"/>
              <a:t>срок </a:t>
            </a:r>
            <a:r>
              <a:rPr lang="ru-RU" sz="3600" b="1" dirty="0">
                <a:solidFill>
                  <a:srgbClr val="FF0000"/>
                </a:solidFill>
              </a:rPr>
              <a:t>до 24.05.2021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направить соответствующую заявку.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При </a:t>
            </a:r>
            <a:r>
              <a:rPr lang="ru-RU" sz="3600" dirty="0"/>
              <a:t>необходимости переноса средств субсидии на июль 2021 года - в срок до 15.06.2021.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58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1205</Words>
  <Application>Microsoft Office PowerPoint</Application>
  <PresentationFormat>Произвольный</PresentationFormat>
  <Paragraphs>334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 ходе создания центров образования естественно-научной и технологической направленностей «Точка роста» в Ленинградской области в 2021 году  Мониторинг реализации мероприятий «дорожной карты» </vt:lpstr>
      <vt:lpstr>Повестка:</vt:lpstr>
      <vt:lpstr>Дорожная карта:</vt:lpstr>
      <vt:lpstr>Презентация PowerPoint</vt:lpstr>
      <vt:lpstr>Презентация PowerPoint</vt:lpstr>
      <vt:lpstr>Презентация PowerPoint</vt:lpstr>
      <vt:lpstr>Доставка и наладка оборудования для центров образования «Точка роста» в срок до 01 июля 2021 года</vt:lpstr>
      <vt:lpstr>https://zakupki.gov.ru/</vt:lpstr>
      <vt:lpstr>Оплата поставленного оборудования для центров образования «Точка роста» в срок до 01 августа 2021 года</vt:lpstr>
      <vt:lpstr>Завершение косметического ремонта, приведение площадок центров в соответствии с фирменным стилем «Точка роста» в срок до 01 августа 2021 года.</vt:lpstr>
      <vt:lpstr>1. Количество и площадь помещений не регламентируются. Эти параметры зависят от уже сложившейся инфраструктуры школы.  2. Администрация школы сама определяет какие помещения относятся к Точке Роста исходя из основного условия организации центра -- обеспечить полноценные практические зоны для предметов естественно-научного и технологического профиля. Для этого предлагается организовать лаборатории: химическую, биологическую, физическую, технологическую.   3. Лаборатории проще всего организовать на базе уже существующих кабинетов физики, химии, биологии, математики, технологии (и прилегающих к ним подсобных помещений, лаборантских).  4. Рекомендуется организовывать и дополнительные рекреационные пространства (по необходимости). Это могут быть библиотеки, медиатеки, коворкинги, лектории, различные зоны отдыха). Их можно организовывать на базе существующих рекреаций, коридоров, библиотек, актовых залов).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регионального уровня</vt:lpstr>
      <vt:lpstr>Документы на уровне образовательных организаций, информационная открытость</vt:lpstr>
      <vt:lpstr>Получение лицензии на осуществление образовательной деятельности центров образования «Точка роста»  по подвиду дополнительного образования детей и взрослых (при необходимости) </vt:lpstr>
      <vt:lpstr>Образовательные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Елена Раифовна Артамонова</cp:lastModifiedBy>
  <cp:revision>194</cp:revision>
  <dcterms:modified xsi:type="dcterms:W3CDTF">2021-05-21T13:25:28Z</dcterms:modified>
</cp:coreProperties>
</file>