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18240"/>
        <c:axId val="47681472"/>
      </c:barChart>
      <c:catAx>
        <c:axId val="6218240"/>
        <c:scaling>
          <c:orientation val="minMax"/>
        </c:scaling>
        <c:delete val="1"/>
        <c:axPos val="b"/>
        <c:majorTickMark val="out"/>
        <c:minorTickMark val="none"/>
        <c:tickLblPos val="nextTo"/>
        <c:crossAx val="47681472"/>
        <c:crosses val="autoZero"/>
        <c:auto val="1"/>
        <c:lblAlgn val="ctr"/>
        <c:lblOffset val="100"/>
        <c:noMultiLvlLbl val="0"/>
      </c:catAx>
      <c:valAx>
        <c:axId val="47681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2182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19776"/>
        <c:axId val="47489024"/>
      </c:barChart>
      <c:catAx>
        <c:axId val="6219776"/>
        <c:scaling>
          <c:orientation val="minMax"/>
        </c:scaling>
        <c:delete val="1"/>
        <c:axPos val="b"/>
        <c:majorTickMark val="out"/>
        <c:minorTickMark val="none"/>
        <c:tickLblPos val="nextTo"/>
        <c:crossAx val="47489024"/>
        <c:crosses val="autoZero"/>
        <c:auto val="1"/>
        <c:lblAlgn val="ctr"/>
        <c:lblOffset val="100"/>
        <c:noMultiLvlLbl val="0"/>
      </c:catAx>
      <c:valAx>
        <c:axId val="47489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219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0800"/>
        <c:axId val="47490752"/>
      </c:barChart>
      <c:catAx>
        <c:axId val="6220800"/>
        <c:scaling>
          <c:orientation val="minMax"/>
        </c:scaling>
        <c:delete val="1"/>
        <c:axPos val="b"/>
        <c:majorTickMark val="out"/>
        <c:minorTickMark val="none"/>
        <c:tickLblPos val="nextTo"/>
        <c:crossAx val="47490752"/>
        <c:crosses val="autoZero"/>
        <c:auto val="1"/>
        <c:lblAlgn val="ctr"/>
        <c:lblOffset val="100"/>
        <c:noMultiLvlLbl val="0"/>
      </c:catAx>
      <c:valAx>
        <c:axId val="47490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220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64992"/>
        <c:axId val="47493632"/>
      </c:barChart>
      <c:catAx>
        <c:axId val="9364992"/>
        <c:scaling>
          <c:orientation val="minMax"/>
        </c:scaling>
        <c:delete val="1"/>
        <c:axPos val="b"/>
        <c:majorTickMark val="out"/>
        <c:minorTickMark val="none"/>
        <c:tickLblPos val="nextTo"/>
        <c:crossAx val="47493632"/>
        <c:crosses val="autoZero"/>
        <c:auto val="1"/>
        <c:lblAlgn val="ctr"/>
        <c:lblOffset val="100"/>
        <c:noMultiLvlLbl val="0"/>
      </c:catAx>
      <c:valAx>
        <c:axId val="47493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649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65504"/>
        <c:axId val="39206912"/>
      </c:barChart>
      <c:catAx>
        <c:axId val="9365504"/>
        <c:scaling>
          <c:orientation val="minMax"/>
        </c:scaling>
        <c:delete val="1"/>
        <c:axPos val="b"/>
        <c:majorTickMark val="out"/>
        <c:minorTickMark val="none"/>
        <c:tickLblPos val="nextTo"/>
        <c:crossAx val="39206912"/>
        <c:crosses val="autoZero"/>
        <c:auto val="1"/>
        <c:lblAlgn val="ctr"/>
        <c:lblOffset val="100"/>
        <c:noMultiLvlLbl val="0"/>
      </c:catAx>
      <c:valAx>
        <c:axId val="39206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65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643072"/>
        <c:axId val="39209792"/>
      </c:barChart>
      <c:catAx>
        <c:axId val="32643072"/>
        <c:scaling>
          <c:orientation val="minMax"/>
        </c:scaling>
        <c:delete val="1"/>
        <c:axPos val="b"/>
        <c:majorTickMark val="out"/>
        <c:minorTickMark val="none"/>
        <c:tickLblPos val="nextTo"/>
        <c:crossAx val="39209792"/>
        <c:crosses val="autoZero"/>
        <c:auto val="1"/>
        <c:lblAlgn val="ctr"/>
        <c:lblOffset val="100"/>
        <c:noMultiLvlLbl val="0"/>
      </c:catAx>
      <c:valAx>
        <c:axId val="39209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643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24768"/>
        <c:axId val="44773312"/>
      </c:barChart>
      <c:catAx>
        <c:axId val="35424768"/>
        <c:scaling>
          <c:orientation val="minMax"/>
        </c:scaling>
        <c:delete val="1"/>
        <c:axPos val="b"/>
        <c:majorTickMark val="out"/>
        <c:minorTickMark val="none"/>
        <c:tickLblPos val="nextTo"/>
        <c:crossAx val="44773312"/>
        <c:crosses val="autoZero"/>
        <c:auto val="1"/>
        <c:lblAlgn val="ctr"/>
        <c:lblOffset val="100"/>
        <c:noMultiLvlLbl val="0"/>
      </c:catAx>
      <c:valAx>
        <c:axId val="44773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424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ED447DD-5D54-41C0-80F8-07A145F7BECB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A3C56EC-425F-4476-B5B7-6DF109099438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140968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Реализация регионального проекта </a:t>
            </a:r>
            <a:br>
              <a:rPr lang="ru-RU" b="1" dirty="0" smtClean="0"/>
            </a:br>
            <a:r>
              <a:rPr lang="ru-RU" b="1" dirty="0" smtClean="0"/>
              <a:t>«Цифровая образовательная среда» приоритетного национального проекта «Образование»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805264"/>
            <a:ext cx="7406640" cy="864096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800" dirty="0" smtClean="0"/>
              <a:t>Глевицкая </a:t>
            </a:r>
            <a:r>
              <a:rPr lang="ru-RU" sz="2800" dirty="0" err="1" smtClean="0"/>
              <a:t>Е.И</a:t>
            </a:r>
            <a:r>
              <a:rPr lang="ru-RU" sz="2800" dirty="0" smtClean="0"/>
              <a:t>. – начальник сектора информатизации системы образования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80107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992888" cy="6408712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Приказ Министерства просвещения Российской Федерации  от 2 декабря </a:t>
            </a:r>
            <a:r>
              <a:rPr lang="ru-RU" dirty="0" smtClean="0"/>
              <a:t>2019 г</a:t>
            </a:r>
            <a:r>
              <a:rPr lang="ru-RU" dirty="0"/>
              <a:t>. № 649 «Об утверждении Целевой модели цифровой образовательной среды»</a:t>
            </a:r>
          </a:p>
          <a:p>
            <a:r>
              <a:rPr lang="ru-RU" dirty="0"/>
              <a:t>Распоряжение Министерства просвещения Российской Федерации  от 17 декабря 2019 года №Р-135 «Об утверждении методических рекомендаций по приобретению средств обучения и воспитания для обновления материально-технической базы общеобразовательных организаций и профессиональных образовательных организаций в целях внедрения целевой модели цифровой образовательной среды в рамках региональных проектов, обеспечивающих достижение целей, показателей и результата федерального проекта «Цифровая образовательная среда» национального проекта «Образование»</a:t>
            </a:r>
          </a:p>
          <a:p>
            <a:r>
              <a:rPr lang="ru-RU" dirty="0"/>
              <a:t>Письмо Министерства просвещения Российской Федерации от 20 сентября 2019 года №МР-1165/02 «О реализации федерального проекта «Цифровая образовательная среда» и соответствующих региональных проектов»</a:t>
            </a:r>
          </a:p>
          <a:p>
            <a:r>
              <a:rPr lang="ru-RU" dirty="0"/>
              <a:t>Письмо Министерства просвещения Российской Федерации от 23 декабря 2019 года №МР-1641/02 «О реализации федерального проекта «Цифровая образовательная среда»</a:t>
            </a:r>
          </a:p>
          <a:p>
            <a:r>
              <a:rPr lang="ru-RU" dirty="0"/>
              <a:t>Письмо Министерства просвещения Российской Федерации от 14 января 2020 г. № МР- 5/02 «О направлении методических рекомендаций»</a:t>
            </a:r>
          </a:p>
          <a:p>
            <a:r>
              <a:rPr lang="ru-RU" dirty="0"/>
              <a:t>Письмо фонда новых форм развития образования от 20 января 2020 года № 1200/2001-17  «О регламенте согласования инфраструктурных листов для обновления материально-технической базы в целях внедрения целевой модели цифровой образовательной среды»</a:t>
            </a:r>
          </a:p>
          <a:p>
            <a:r>
              <a:rPr lang="ru-RU" dirty="0"/>
              <a:t>Распоряжение Правительства Ленинградской области от 3 июля 2019 года № 433-р «Об утверждении Концепции внедрения целевой модели цифровой образовательной среды в общеобразовательных организациях и профессиональных образовательных организациях Ленинградской области на 2020-2022 годы»</a:t>
            </a:r>
          </a:p>
          <a:p>
            <a:r>
              <a:rPr lang="ru-RU" dirty="0"/>
              <a:t>Распоряжение комитета общего и профессионального образования ленинградской области от 02 октября 2019 года № 2088-р «Об утверждении перечня общеобразовательных организаций и профессиональных образовательных организаций Ленинградской области для  внедрения целевой модели цифровой образовательной среды в 2020-2022 гг</a:t>
            </a:r>
            <a:r>
              <a:rPr lang="ru-RU" dirty="0" smtClean="0"/>
              <a:t>.»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366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8244408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effectLst/>
              </a:rPr>
              <a:t>Комплекс мер (дорожная карта) по внедрению целевой модели цифровой образовательной среды в общеобразовательных организациях и профессиональных образовательных организациях Ленинградской </a:t>
            </a:r>
            <a:r>
              <a:rPr lang="ru-RU" sz="2000" dirty="0" smtClean="0">
                <a:effectLst/>
              </a:rPr>
              <a:t>области</a:t>
            </a:r>
            <a:br>
              <a:rPr lang="ru-RU" sz="2000" dirty="0" smtClean="0">
                <a:effectLst/>
              </a:rPr>
            </a:br>
            <a:r>
              <a:rPr lang="ru-RU" sz="1600" dirty="0" smtClean="0">
                <a:effectLst/>
              </a:rPr>
              <a:t>(утв</a:t>
            </a:r>
            <a:r>
              <a:rPr lang="ru-RU" sz="1600" dirty="0">
                <a:effectLst/>
              </a:rPr>
              <a:t>. </a:t>
            </a:r>
            <a:r>
              <a:rPr lang="ru-RU" sz="1600" dirty="0" smtClean="0">
                <a:effectLst/>
              </a:rPr>
              <a:t>распоряжением </a:t>
            </a:r>
            <a:r>
              <a:rPr lang="ru-RU" sz="1600" dirty="0">
                <a:effectLst/>
              </a:rPr>
              <a:t>Правительства Ленинградской области от 3 июля 2019 года № </a:t>
            </a:r>
            <a:r>
              <a:rPr lang="ru-RU" sz="1600" dirty="0" smtClean="0">
                <a:effectLst/>
              </a:rPr>
              <a:t>433-р)</a:t>
            </a:r>
            <a:endParaRPr lang="ru-RU" sz="1600" dirty="0">
              <a:effectLst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061719"/>
              </p:ext>
            </p:extLst>
          </p:nvPr>
        </p:nvGraphicFramePr>
        <p:xfrm>
          <a:off x="107504" y="1628800"/>
          <a:ext cx="8928992" cy="5088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/>
                <a:gridCol w="1512168"/>
                <a:gridCol w="1183113"/>
                <a:gridCol w="1769215"/>
              </a:tblGrid>
              <a:tr h="972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Утверждено должностное лицо в составе регионального ведомственного проектного офиса, ответственное за внедрение целевой модели цифровой образовательной среды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«Образование»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Распоряжения </a:t>
                      </a:r>
                      <a:r>
                        <a:rPr lang="ru-RU" sz="1200" dirty="0">
                          <a:effectLst/>
                        </a:rPr>
                        <a:t>Комитета общего и профессионального образования Ленинградской области (далее – «Распоряжение </a:t>
                      </a:r>
                      <a:r>
                        <a:rPr lang="ru-RU" sz="1200" dirty="0" err="1">
                          <a:effectLst/>
                        </a:rPr>
                        <a:t>КОиПО</a:t>
                      </a:r>
                      <a:r>
                        <a:rPr lang="ru-RU" sz="1200" dirty="0">
                          <a:effectLst/>
                        </a:rPr>
                        <a:t> ЛО»)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 августа 2020*года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549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Утвержден план внедрения целевой модели цифровой образовательной среды в Ленинградской области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«Образование»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октября </a:t>
                      </a:r>
                      <a:r>
                        <a:rPr lang="ru-RU" sz="1200" dirty="0" smtClean="0">
                          <a:effectLst/>
                        </a:rPr>
                        <a:t>2020</a:t>
                      </a:r>
                      <a:r>
                        <a:rPr lang="ru-RU" sz="1200" baseline="0" dirty="0" smtClean="0">
                          <a:effectLst/>
                        </a:rPr>
                        <a:t> года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756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Утвержден перечень образовательных организаций, в которых будет внедрена целевая модель цифровой образовательной среды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октября </a:t>
                      </a:r>
                      <a:r>
                        <a:rPr lang="ru-RU" sz="1200" dirty="0" smtClean="0">
                          <a:effectLst/>
                        </a:rPr>
                        <a:t>2019</a:t>
                      </a:r>
                      <a:r>
                        <a:rPr lang="ru-RU" sz="1200" baseline="0" dirty="0" smtClean="0">
                          <a:effectLst/>
                        </a:rPr>
                        <a:t> года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972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Определен перечень оборудования для внедрения целевой модели цифровой образовательной среды согласно примерному перечню оборудования, утвержденному Министерством просвещения Российской Федерации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 февраля 2020 года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1512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Заключено дополнительное соглашение по реализации регионального проекта «Цифровая образовательная среда» на территории Ленинградской области в подсистеме управления национальными проектами  государственной интегрированной  информационной системы управления общественными финансами «Электронный бюджет»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февраля 2020*года, далее по необходимости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264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8244408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effectLst/>
              </a:rPr>
              <a:t>Комплекс мер (дорожная карта) по внедрению целевой модели цифровой образовательной среды в общеобразовательных организациях и профессиональных образовательных организациях Ленинградской </a:t>
            </a:r>
            <a:r>
              <a:rPr lang="ru-RU" sz="2000" dirty="0" smtClean="0">
                <a:effectLst/>
              </a:rPr>
              <a:t>области</a:t>
            </a:r>
            <a:br>
              <a:rPr lang="ru-RU" sz="2000" dirty="0" smtClean="0">
                <a:effectLst/>
              </a:rPr>
            </a:br>
            <a:r>
              <a:rPr lang="ru-RU" sz="1600" dirty="0" smtClean="0">
                <a:effectLst/>
              </a:rPr>
              <a:t>(утв</a:t>
            </a:r>
            <a:r>
              <a:rPr lang="ru-RU" sz="1600" dirty="0">
                <a:effectLst/>
              </a:rPr>
              <a:t>. </a:t>
            </a:r>
            <a:r>
              <a:rPr lang="ru-RU" sz="1600" dirty="0" smtClean="0">
                <a:effectLst/>
              </a:rPr>
              <a:t>распоряжением </a:t>
            </a:r>
            <a:r>
              <a:rPr lang="ru-RU" sz="1600" dirty="0">
                <a:effectLst/>
              </a:rPr>
              <a:t>Правительства Ленинградской области от 3 июля 2019 года № </a:t>
            </a:r>
            <a:r>
              <a:rPr lang="ru-RU" sz="1600" dirty="0" smtClean="0">
                <a:effectLst/>
              </a:rPr>
              <a:t>433-р)</a:t>
            </a:r>
            <a:endParaRPr lang="ru-RU" sz="1600" dirty="0">
              <a:effectLst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206812"/>
              </p:ext>
            </p:extLst>
          </p:nvPr>
        </p:nvGraphicFramePr>
        <p:xfrm>
          <a:off x="107504" y="1484784"/>
          <a:ext cx="8928991" cy="5327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4"/>
                <a:gridCol w="942690"/>
                <a:gridCol w="1361566"/>
                <a:gridCol w="2520281"/>
              </a:tblGrid>
              <a:tr h="773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Заключено финансовое соглашение в подсистеме управления национальными проектами  государственной интегрированной  информационной системы управления общественными финансами «Электронный бюджет»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Финансовое соглашение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 февраля 2020* года, далее по необходимости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859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Объявлены закупки товаров, работ, услуг по внедрению целевой модели цифровой образовательной среды в общеобразовательных организациях и профессиональных образовательных организациях Ленинградской области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Извещения о проведении закупок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25 февраля </a:t>
                      </a:r>
                      <a:r>
                        <a:rPr lang="ru-RU" sz="1100" dirty="0" smtClean="0">
                          <a:effectLst/>
                        </a:rPr>
                        <a:t>2020 </a:t>
                      </a:r>
                      <a:r>
                        <a:rPr lang="ru-RU" sz="1100" dirty="0">
                          <a:effectLst/>
                        </a:rPr>
                        <a:t>года, далее ежегодно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1460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Повышение квалификации управленческих команд, сотрудников и педагогов общеобразовательных организаций и профессиональных образовательных организаций Ленинградской области по внедрению целевой модели цифровой образовательной среды в  общеобразовательных организациях и профессиональных образовательных организациях Ленинградской области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Свидетельство о повышении квалификации, отчет по программам переподготовки кадров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Согласно отдельному графику проектного офиса нацпроекта «Образование»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  <a:tr h="1030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Проведен мониторинг соответствия приобретенного оборудования для внедрения целевой модели цифровой образовательной среды в  общеобразовательных организациях и профессиональных образовательных организациях Ленинградской области целям и задачам Мероприятия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Ленинградская область ведомственный проектный офис нацпроекта «Образование», проектный офис нацпроекта «Образование»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 форме, утвержденной ведомственным проектным офисом нацпроекта «Образование»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30 ноября </a:t>
                      </a:r>
                      <a:r>
                        <a:rPr lang="ru-RU" sz="1100" dirty="0" smtClean="0">
                          <a:effectLst/>
                        </a:rPr>
                        <a:t>2020 </a:t>
                      </a:r>
                      <a:r>
                        <a:rPr lang="ru-RU" sz="1100" dirty="0">
                          <a:effectLst/>
                        </a:rPr>
                        <a:t>года, далее ежегодно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167" marR="181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000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548680"/>
          </a:xfrm>
        </p:spPr>
        <p:txBody>
          <a:bodyPr>
            <a:noAutofit/>
          </a:bodyPr>
          <a:lstStyle/>
          <a:p>
            <a:r>
              <a:rPr lang="ru-RU" sz="2000" b="1" dirty="0">
                <a:effectLst/>
              </a:rPr>
              <a:t>О</a:t>
            </a:r>
            <a:r>
              <a:rPr lang="ru-RU" sz="2000" b="1" dirty="0" smtClean="0">
                <a:effectLst/>
              </a:rPr>
              <a:t>бновление </a:t>
            </a:r>
            <a:r>
              <a:rPr lang="ru-RU" sz="2000" b="1" dirty="0">
                <a:effectLst/>
              </a:rPr>
              <a:t>материально-технической базы для внедрения целевой модели цифровой образовательной среды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735276"/>
              </p:ext>
            </p:extLst>
          </p:nvPr>
        </p:nvGraphicFramePr>
        <p:xfrm>
          <a:off x="1331640" y="620688"/>
          <a:ext cx="6699729" cy="6102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559"/>
                <a:gridCol w="3099170"/>
              </a:tblGrid>
              <a:tr h="4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МР (ГО)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Количество ОО -  участников проекта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</a:rPr>
                        <a:t>Бокситогорский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Волосовский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Волховский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Всеволoжский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Выборгский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Гатчинский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Кингисеппский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Киришский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Кировский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Лодейнопольский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Ломоносовский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Лужский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Подпорожский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Приозерский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Сланцевский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Сосновоборский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Тихвинский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Тосненский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4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Профессиональные образовательные организации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  <a:tr h="22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63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338" marR="58338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189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Оборудование для </a:t>
            </a:r>
            <a:r>
              <a:rPr lang="ru-RU" b="1" dirty="0" err="1" smtClean="0"/>
              <a:t>ЦОС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МФУ (принтер, сканер, копир</a:t>
            </a:r>
            <a:r>
              <a:rPr lang="ru-RU" dirty="0" smtClean="0"/>
              <a:t>) – 1</a:t>
            </a:r>
          </a:p>
          <a:p>
            <a:r>
              <a:rPr lang="ru-RU" dirty="0"/>
              <a:t>Ноутбук для управленческого </a:t>
            </a:r>
            <a:r>
              <a:rPr lang="ru-RU" dirty="0" smtClean="0"/>
              <a:t>персонала – 6</a:t>
            </a:r>
          </a:p>
          <a:p>
            <a:r>
              <a:rPr lang="ru-RU" dirty="0"/>
              <a:t>Ноутбук </a:t>
            </a:r>
            <a:r>
              <a:rPr lang="ru-RU" dirty="0" smtClean="0"/>
              <a:t>педагога – 2</a:t>
            </a:r>
          </a:p>
          <a:p>
            <a:r>
              <a:rPr lang="ru-RU" dirty="0"/>
              <a:t>Интерактивный комплекс с вычислительным блоком и мобильным </a:t>
            </a:r>
            <a:r>
              <a:rPr lang="ru-RU" dirty="0" smtClean="0"/>
              <a:t>креплением – 2</a:t>
            </a:r>
          </a:p>
          <a:p>
            <a:r>
              <a:rPr lang="ru-RU" dirty="0"/>
              <a:t>Ноутбук мобильного </a:t>
            </a:r>
            <a:r>
              <a:rPr lang="ru-RU" dirty="0" smtClean="0"/>
              <a:t>класса - 30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518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953026"/>
              </p:ext>
            </p:extLst>
          </p:nvPr>
        </p:nvGraphicFramePr>
        <p:xfrm>
          <a:off x="1187624" y="29829"/>
          <a:ext cx="7200801" cy="6674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1720"/>
                <a:gridCol w="1400765"/>
                <a:gridCol w="1599158"/>
                <a:gridCol w="1599158"/>
              </a:tblGrid>
              <a:tr h="32957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Размер субсидии</a:t>
                      </a:r>
                      <a:br>
                        <a:rPr lang="ru-RU" sz="1200" b="1">
                          <a:effectLst/>
                        </a:rPr>
                      </a:br>
                      <a:r>
                        <a:rPr lang="ru-RU" sz="1200" b="1">
                          <a:effectLst/>
                        </a:rPr>
                        <a:t>(руб.)</a:t>
                      </a:r>
                      <a:endParaRPr lang="ru-RU" sz="1200" b="1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2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Всего</a:t>
                      </a:r>
                      <a:endParaRPr lang="ru-RU" sz="1200" b="1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Федеральный бюджет</a:t>
                      </a:r>
                      <a:endParaRPr lang="ru-RU" sz="1200" b="1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Областной бюджет</a:t>
                      </a:r>
                      <a:endParaRPr lang="ru-RU" sz="1200" b="1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Бокситогорский</a:t>
                      </a:r>
                      <a:r>
                        <a:rPr lang="ru-RU" sz="1200" b="1" dirty="0">
                          <a:effectLst/>
                        </a:rPr>
                        <a:t> муниципальный район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6 778 835,63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4 541 819,51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2 237 016,12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Волосовский муниципальный район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6 855 002,32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4 592 851,19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 2 262 151,13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Волховский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9 140 003,10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6 123 801,59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3 016 201,51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Всеволожский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11 425 003,87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7 654 752,00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3 770 251,87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1561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Выборгский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13 405 337,88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8 981 575,66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4 423 762,22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Гатчинский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13 710 004,65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9 185 702,38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4 524 302,27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Кингисеппский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6 702 668,94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4 490 787,83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2 211 881,11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Киришский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4 417 668,16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2 959 837,43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1 457 830,73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Кировский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6 855 002,33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4 592 851,19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2 262 151,14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Лодейнопольский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2 285 000,78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1 530 950,40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754 050,38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Ломоносовский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9 038 447,51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6 055 759,35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2 982 688,16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Лужский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6 931 169,02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4 643 882,87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2 287 286,15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Подпорожский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2 285 000,77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1 530 950,39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754 050,38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Приозерский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6 855 002,32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 4 592 851,19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2 262 151,13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Сланцевский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4 468 445,97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2 993 858,56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1 474 587,41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Сосновоборский городской округ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3 808 334,63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2 551 584,00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1 256 750,63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Тихвинский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6 931 169,02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4 643 882,87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2 287 286,15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312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Тосненский муниципальный район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9 140 003,10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6 123 801,59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3 016 201,51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  <a:tr h="156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ИТОГО:</a:t>
                      </a:r>
                      <a:endParaRPr lang="ru-RU" sz="1200" b="1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4909" marR="249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131 032 100,00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87 791 500,00  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43 240 600,00  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909" marR="2490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919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764704"/>
            <a:ext cx="7642096" cy="5112568"/>
          </a:xfrm>
        </p:spPr>
        <p:txBody>
          <a:bodyPr>
            <a:noAutofit/>
          </a:bodyPr>
          <a:lstStyle/>
          <a:p>
            <a:r>
              <a:rPr lang="ru-RU" sz="3200" u="sng" dirty="0" smtClean="0"/>
              <a:t>Цель проекта: </a:t>
            </a:r>
            <a:r>
              <a:rPr lang="ru-RU" sz="3200" dirty="0">
                <a:effectLst/>
              </a:rPr>
              <a:t>Создание условий для внедрения к 2024 году современной и безопасной цифровой образовательной среды, обеспечивающей формирование ценности к саморазвитию и самообразованию у обучающихся образовательных организаций всех видов и уровней, путем обновления информационно-коммуникационной инфраструктуры, подготовки кадров, создания федеральной цифровой платформы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7540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Показатель 1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Количество субъектов Российской Федерации, в которых внедрена целевая модель цифровой образовательной среды в образовательных организациях, реализующих образовательные программы общего образования и среднего профессионального образования, </a:t>
            </a:r>
            <a:r>
              <a:rPr lang="ru-RU" sz="2400" dirty="0" err="1">
                <a:effectLst/>
              </a:rPr>
              <a:t>ЕД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255128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847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Показатель 2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Доля </a:t>
            </a:r>
            <a:r>
              <a:rPr lang="ru-RU" sz="2400" dirty="0">
                <a:effectLst/>
              </a:rPr>
              <a:t>обучающихся по программам общего образования, дополнительного образования для детей и среднего профессионального образования, для которых формируется цифровой образовательный профиль и индивидуальный план обучения с использованием федеральной информационно-сервисной платформы цифровой образовательной среды, в общем числе обучающихся по указанным </a:t>
            </a:r>
            <a:r>
              <a:rPr lang="ru-RU" sz="2400" dirty="0" smtClean="0">
                <a:effectLst/>
              </a:rPr>
              <a:t>программам,%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040063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210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Показатель 3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Доля образовательных организаций, реализующих программы общего образования, дополнительного образования детей и среднего профессионального образования, осуществляющих образовательную деятельность с использованием федеральной информационно-сервисной платформы цифровой образовательной среды, в общем числе образовательных </a:t>
            </a:r>
            <a:r>
              <a:rPr lang="ru-RU" sz="2400" dirty="0" smtClean="0">
                <a:effectLst/>
              </a:rPr>
              <a:t>организаций,%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782546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9239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Показатель 4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Доля обучающихся по программам общего образования и среднего профессионального образования, использующих федеральную информационно-сервисную платформу цифровой образовательной среды для "горизонтального" обучения и неформального образования, в общем числе обучающихся по указанным </a:t>
            </a:r>
            <a:r>
              <a:rPr lang="ru-RU" sz="2400" dirty="0" smtClean="0">
                <a:effectLst/>
              </a:rPr>
              <a:t>программам,%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929369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783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Показатель 5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"одного окна" ("Современная цифровая образовательная среда в Российской Федерации"), в общем числе педагогических работников общего </a:t>
            </a:r>
            <a:r>
              <a:rPr lang="ru-RU" sz="2400" dirty="0" smtClean="0">
                <a:effectLst/>
              </a:rPr>
              <a:t>образования,%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024961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085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Результат 1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100% образовательных организаций, реализующих основные и (или) дополнительные общеобразовательные программы, обновили информационное наполнение и функциональные возможности открытых и общедоступных информационных ресурсов (официальных сайтов в сети "Интернет</a:t>
            </a:r>
            <a:r>
              <a:rPr lang="ru-RU" sz="2400" dirty="0" smtClean="0">
                <a:effectLst/>
              </a:rPr>
              <a:t>"),%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120320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0029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920880" cy="114300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effectLst/>
              </a:rPr>
              <a:t>Результат 2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Для не менее 500 тыс. детей, обучающихся в 25% общеобразовательных организациях 75 субъектов Российской Федерации, внедрены в образовательную программу современные цифровые </a:t>
            </a:r>
            <a:r>
              <a:rPr lang="ru-RU" sz="2400" dirty="0" smtClean="0">
                <a:effectLst/>
              </a:rPr>
              <a:t>технологии (</a:t>
            </a:r>
            <a:r>
              <a:rPr lang="ru-RU" sz="2400" dirty="0" err="1" smtClean="0">
                <a:effectLst/>
              </a:rPr>
              <a:t>тыс.чел</a:t>
            </a:r>
            <a:r>
              <a:rPr lang="ru-RU" sz="2400" dirty="0" smtClean="0">
                <a:effectLst/>
              </a:rPr>
              <a:t>.)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942909"/>
              </p:ext>
            </p:extLst>
          </p:nvPr>
        </p:nvGraphicFramePr>
        <p:xfrm>
          <a:off x="1403648" y="3789040"/>
          <a:ext cx="7499350" cy="245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1131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</TotalTime>
  <Words>1083</Words>
  <Application>Microsoft Office PowerPoint</Application>
  <PresentationFormat>Экран (4:3)</PresentationFormat>
  <Paragraphs>182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Реализация регионального проекта  «Цифровая образовательная среда» приоритетного национального проекта «Образование»</vt:lpstr>
      <vt:lpstr>Цель проекта: Создание условий для внедрения к 2024 году современной и безопасной цифровой образовательной среды, обеспечивающей формирование ценности к саморазвитию и самообразованию у обучающихся образовательных организаций всех видов и уровней, путем обновления информационно-коммуникационной инфраструктуры, подготовки кадров, создания федеральной цифровой платформы </vt:lpstr>
      <vt:lpstr>Показатель 1 Количество субъектов Российской Федерации, в которых внедрена целевая модель цифровой образовательной среды в образовательных организациях, реализующих образовательные программы общего образования и среднего профессионального образования, ЕД</vt:lpstr>
      <vt:lpstr>Показатель 2 Доля обучающихся по программам общего образования, дополнительного образования для детей и среднего профессионального образования, для которых формируется цифровой образовательный профиль и индивидуальный план обучения с использованием федеральной информационно-сервисной платформы цифровой образовательной среды, в общем числе обучающихся по указанным программам,%</vt:lpstr>
      <vt:lpstr>Показатель 3 Доля образовательных организаций, реализующих программы общего образования, дополнительного образования детей и среднего профессионального образования, осуществляющих образовательную деятельность с использованием федеральной информационно-сервисной платформы цифровой образовательной среды, в общем числе образовательных организаций,%</vt:lpstr>
      <vt:lpstr>Показатель 4 Доля обучающихся по программам общего образования и среднего профессионального образования, использующих федеральную информационно-сервисную платформу цифровой образовательной среды для "горизонтального" обучения и неформального образования, в общем числе обучающихся по указанным программам,%</vt:lpstr>
      <vt:lpstr>Показатель 5 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"одного окна" ("Современная цифровая образовательная среда в Российской Федерации"), в общем числе педагогических работников общего образования,%</vt:lpstr>
      <vt:lpstr>Результат 1 100% образовательных организаций, реализующих основные и (или) дополнительные общеобразовательные программы, обновили информационное наполнение и функциональные возможности открытых и общедоступных информационных ресурсов (официальных сайтов в сети "Интернет"),%</vt:lpstr>
      <vt:lpstr>Результат 2 Для не менее 500 тыс. детей, обучающихся в 25% общеобразовательных организациях 75 субъектов Российской Федерации, внедрены в образовательную программу современные цифровые технологии (тыс.чел.)</vt:lpstr>
      <vt:lpstr>Презентация PowerPoint</vt:lpstr>
      <vt:lpstr>Комплекс мер (дорожная карта) по внедрению целевой модели цифровой образовательной среды в общеобразовательных организациях и профессиональных образовательных организациях Ленинградской области (утв. распоряжением Правительства Ленинградской области от 3 июля 2019 года № 433-р)</vt:lpstr>
      <vt:lpstr>Комплекс мер (дорожная карта) по внедрению целевой модели цифровой образовательной среды в общеобразовательных организациях и профессиональных образовательных организациях Ленинградской области (утв. распоряжением Правительства Ленинградской области от 3 июля 2019 года № 433-р)</vt:lpstr>
      <vt:lpstr>Обновление материально-технической базы для внедрения целевой модели цифровой образовательной среды</vt:lpstr>
      <vt:lpstr>Оборудование для ЦОС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регионального проекта  «Цифровая образовательная среда» приоритетного национального проекта «Образование»</dc:title>
  <dc:creator>Елена Ивановна Глевицкая</dc:creator>
  <cp:lastModifiedBy>Елена Ивановна Глевицкая</cp:lastModifiedBy>
  <cp:revision>18</cp:revision>
  <dcterms:created xsi:type="dcterms:W3CDTF">2020-01-22T14:14:09Z</dcterms:created>
  <dcterms:modified xsi:type="dcterms:W3CDTF">2020-01-23T07:19:55Z</dcterms:modified>
</cp:coreProperties>
</file>