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3" r:id="rId5"/>
    <p:sldId id="270" r:id="rId6"/>
    <p:sldId id="269" r:id="rId7"/>
    <p:sldId id="278" r:id="rId8"/>
    <p:sldId id="272" r:id="rId9"/>
    <p:sldId id="279" r:id="rId10"/>
    <p:sldId id="265" r:id="rId11"/>
    <p:sldId id="268" r:id="rId12"/>
    <p:sldId id="274" r:id="rId13"/>
    <p:sldId id="280" r:id="rId14"/>
    <p:sldId id="276" r:id="rId15"/>
    <p:sldId id="277" r:id="rId16"/>
    <p:sldId id="282" r:id="rId17"/>
    <p:sldId id="283" r:id="rId18"/>
    <p:sldId id="284" r:id="rId19"/>
    <p:sldId id="287" r:id="rId20"/>
    <p:sldId id="286" r:id="rId21"/>
    <p:sldId id="281" r:id="rId22"/>
    <p:sldId id="271" r:id="rId23"/>
    <p:sldId id="266" r:id="rId24"/>
    <p:sldId id="275" r:id="rId25"/>
    <p:sldId id="262" r:id="rId26"/>
    <p:sldId id="289" r:id="rId27"/>
    <p:sldId id="290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1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0376D-42EB-4134-BD8C-5B10BA596F2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/>
          <a:lstStyle/>
          <a:p>
            <a:r>
              <a:rPr lang="ru-RU" dirty="0" smtClean="0"/>
              <a:t>Опыт работы школы </a:t>
            </a:r>
            <a:br>
              <a:rPr lang="ru-RU" dirty="0" smtClean="0"/>
            </a:br>
            <a:r>
              <a:rPr lang="ru-RU" dirty="0" smtClean="0"/>
              <a:t>в проекте «500+»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7344816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общеобразовательное учреждение </a:t>
            </a:r>
          </a:p>
          <a:p>
            <a:r>
              <a:rPr lang="ru-RU" sz="2000" dirty="0" smtClean="0"/>
              <a:t>«Средняя общеобразовательная школа № 1» города Пикалево </a:t>
            </a:r>
            <a:endParaRPr lang="ru-RU" sz="2000" dirty="0"/>
          </a:p>
        </p:txBody>
      </p:sp>
      <p:pic>
        <p:nvPicPr>
          <p:cNvPr id="4" name="Picture 2" descr="C:\Users\Карганова Ю.Н\Documents\ВИДЕО\логотипы\Логотип СОШ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6" y="52604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ПРЕДМЕТНОЙ И МЕТОДИЧЕСКОЙ КОМПЕТЕНТНОСТИ ПЕДАГОГИЧЕСКИХ РАБОТНИКОВ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Проведен мониторинг потребностей в курсовой подготовке;</a:t>
            </a:r>
          </a:p>
          <a:p>
            <a:r>
              <a:rPr lang="ru-RU" sz="3600" dirty="0" smtClean="0"/>
              <a:t>Проведена диагностика профессиональных дефицитов с помощью </a:t>
            </a:r>
            <a:r>
              <a:rPr lang="ru-RU" sz="3600" dirty="0" err="1" smtClean="0"/>
              <a:t>интенсива</a:t>
            </a:r>
            <a:r>
              <a:rPr lang="ru-RU" sz="3600" dirty="0" smtClean="0"/>
              <a:t> «Я Учитель»;</a:t>
            </a:r>
          </a:p>
          <a:p>
            <a:r>
              <a:rPr lang="ru-RU" sz="3600" dirty="0" smtClean="0"/>
              <a:t>В соответствии с планом </a:t>
            </a:r>
            <a:r>
              <a:rPr lang="ru-RU" sz="3600" dirty="0" err="1" smtClean="0"/>
              <a:t>внутришкольного</a:t>
            </a:r>
            <a:r>
              <a:rPr lang="ru-RU" sz="3600" dirty="0" smtClean="0"/>
              <a:t> контроля и в рамках сетевого взаимодействия в течение года проводились открытые уроки учителями, испытывающими профессиональные дефициты и их наставниками;</a:t>
            </a:r>
          </a:p>
          <a:p>
            <a:r>
              <a:rPr lang="ru-RU" sz="3600" dirty="0" smtClean="0"/>
              <a:t>Учителя начальных классов приняли участие в семинаре, который проводился на базе школы-куратора «Лицей № 8» г. Тихвин;</a:t>
            </a:r>
          </a:p>
          <a:p>
            <a:r>
              <a:rPr lang="ru-RU" sz="3600" dirty="0" smtClean="0"/>
              <a:t>Учителя школы приняли активное участие в практико-ориентированном семинаре по подготовке к Всероссийским проверочным работам не только в качестве слушателей, но и в качестве докладчиков;</a:t>
            </a:r>
          </a:p>
          <a:p>
            <a:r>
              <a:rPr lang="ru-RU" sz="3600" dirty="0" smtClean="0"/>
              <a:t>В рамках проекта «500+» и в связи с выявленными рисками проведен педагогический совет по вопросам работы с отстающими и немотивированными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УЧЕБНОЙ МОТИВАЦИИ У ОБУЧАЮЩИХСЯ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Тестирование обучающихся с целью выявления обучающихся с низкой мотивацией и причин низкой мотивации у детей;</a:t>
            </a:r>
          </a:p>
          <a:p>
            <a:r>
              <a:rPr lang="ru-RU" dirty="0" smtClean="0"/>
              <a:t>Проведение индивидуальных и групповых занятий в соответствии с планами работы педагогов-психологов;</a:t>
            </a:r>
          </a:p>
          <a:p>
            <a:r>
              <a:rPr lang="ru-RU" dirty="0" smtClean="0"/>
              <a:t>Проведен мониторинг участия в </a:t>
            </a:r>
            <a:r>
              <a:rPr lang="ru-RU" dirty="0" err="1" smtClean="0"/>
              <a:t>ВсОШ</a:t>
            </a:r>
            <a:r>
              <a:rPr lang="ru-RU" dirty="0" smtClean="0"/>
              <a:t> и результативности участия;</a:t>
            </a:r>
          </a:p>
          <a:p>
            <a:r>
              <a:rPr lang="ru-RU" dirty="0" smtClean="0"/>
              <a:t>Активное участие обучающихся в </a:t>
            </a:r>
            <a:r>
              <a:rPr lang="ru-RU" dirty="0" err="1" smtClean="0"/>
              <a:t>ВсОШ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Помимо официального сайта школы была создана страница школы в социальной сети «</a:t>
            </a:r>
            <a:r>
              <a:rPr lang="ru-RU" dirty="0" err="1" smtClean="0"/>
              <a:t>ВКонтакте</a:t>
            </a:r>
            <a:r>
              <a:rPr lang="ru-RU" dirty="0" smtClean="0"/>
              <a:t>», на которой оперативно размещается информация о наиболее значимых мероприятиях и достижениях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УЧЕБНОЙ МОТИВАЦИИ У ОБУЧАЮЩИХСЯ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614354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«Классные встречи»</a:t>
            </a:r>
          </a:p>
          <a:p>
            <a:endParaRPr lang="ru-RU" dirty="0"/>
          </a:p>
        </p:txBody>
      </p:sp>
      <p:pic>
        <p:nvPicPr>
          <p:cNvPr id="1026" name="Picture 2" descr="C:\Users\79218\Documents\Классные встре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942" y="2428868"/>
            <a:ext cx="2732504" cy="3643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79218\Documents\классные встреч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63" y="2857496"/>
            <a:ext cx="2625347" cy="3500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79218\Documents\проект классные встреч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00174"/>
            <a:ext cx="2509644" cy="23560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9" name="Picture 5" descr="C:\Users\79218\Documents\проект классные встречи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71942"/>
            <a:ext cx="2571768" cy="1928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УЧЕБНОЙ МОТИВАЦИИ У ОБУЧАЮЩИХСЯ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61435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Работа над проектами в технопарке КВАНТОРИУМ</a:t>
            </a:r>
          </a:p>
          <a:p>
            <a:endParaRPr lang="ru-RU" dirty="0"/>
          </a:p>
        </p:txBody>
      </p:sp>
      <p:pic>
        <p:nvPicPr>
          <p:cNvPr id="2050" name="Picture 2" descr="C:\Users\Карганова Ю.Н\Downloads\Новая папка\yxHZLk7FKMeqKeG6udxw4RRvZPO-MEb7_T5obpmVDU5a_rbqwQztBrfdCw26wSaqpnjeGdbP8Q6G8ce7gygRoG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340" y="4365104"/>
            <a:ext cx="3835100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Users\Карганова Ю.Н\Downloads\Новая папка\N08hAXVGiQQYbh8ztdx_vN_tKRC0zjGVClsWpueRPhky40zL923csgI8qRy5WlBv99Z-XIyOD5kuExzly8RR3aK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3835100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Users\Карганова Ю.Н\Downloads\Новая папка\Neiei4hNX-QqlKi41n7dHgMcVjBmGTzzmF6sFUnfuqjpqbkQhCdMFwXIiw9ZzN0mwZhgsx93gtxNp6lUuB9Da3I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5"/>
            <a:ext cx="3744416" cy="22350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Карганова Ю.Н\Downloads\Новая папка\TXaH20uWvrbymiUTdQAb2VV5GYB7f3By6oc13PnEkKLJSXboAerQPt4wfMjfKjrwh1CF78uHp523MhIbZziJ5WO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3" y="1772816"/>
            <a:ext cx="3808989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УЧЕБНОЙ МОТИВАЦИИ У ОБУЧАЮЩИХСЯ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980728"/>
            <a:ext cx="8229600" cy="6143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Районный </a:t>
            </a:r>
            <a:r>
              <a:rPr lang="ru-RU" dirty="0" err="1" smtClean="0"/>
              <a:t>квест</a:t>
            </a:r>
            <a:r>
              <a:rPr lang="ru-RU" dirty="0" smtClean="0"/>
              <a:t> «Мы помним! Мы гордимся!»</a:t>
            </a:r>
          </a:p>
          <a:p>
            <a:endParaRPr lang="ru-RU" dirty="0"/>
          </a:p>
        </p:txBody>
      </p:sp>
      <p:pic>
        <p:nvPicPr>
          <p:cNvPr id="3" name="Picture 2" descr="C:\Users\Карганова Ю.Н\Downloads\фото\IMG20190507105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5277272" cy="2638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3" descr="C:\Users\Карганова Ю.Н\Downloads\фото\20210504_104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360" y="1628800"/>
            <a:ext cx="2976331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4" descr="C:\Users\Карганова Ю.Н\Downloads\фото\IMG_5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14" y="1628800"/>
            <a:ext cx="2976331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5" descr="C:\Users\Карганова Ю.Н\Downloads\фото\IMG_20210504_142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7" y="2396887"/>
            <a:ext cx="2502278" cy="33363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УЧЕБНОЙ МОТИВАЦИИ У ОБУЧАЮЩИХСЯ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980728"/>
            <a:ext cx="8229600" cy="6143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Районный </a:t>
            </a:r>
            <a:r>
              <a:rPr lang="ru-RU" dirty="0" err="1" smtClean="0"/>
              <a:t>квест</a:t>
            </a:r>
            <a:r>
              <a:rPr lang="ru-RU" dirty="0" smtClean="0"/>
              <a:t> «Мы помним! Мы гордимся!»</a:t>
            </a:r>
          </a:p>
          <a:p>
            <a:endParaRPr lang="ru-RU" dirty="0"/>
          </a:p>
        </p:txBody>
      </p:sp>
      <p:pic>
        <p:nvPicPr>
          <p:cNvPr id="2050" name="Picture 2" descr="C:\Users\Карганова Ю.Н\Downloads\фото\DSCN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062" y="4293096"/>
            <a:ext cx="3264362" cy="2448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Users\Карганова Ю.Н\Downloads\фото\20210504_134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70184" y="4256029"/>
            <a:ext cx="3313784" cy="2485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Users\Карганова Ю.Н\Downloads\фото\20210504_143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628800"/>
            <a:ext cx="3312368" cy="24842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Карганова Ю.Н\Downloads\фото\DSCN0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960" y="1628800"/>
            <a:ext cx="3360373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 флаг Р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44"/>
            <a:ext cx="9180512" cy="68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9218\Documents\юнармейцы вс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88646"/>
            <a:ext cx="8495499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5805264"/>
            <a:ext cx="368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Отряды юнармейцев: 8-а, 2-а, 2-б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466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Юнармейское движение как одна из форм </a:t>
            </a:r>
          </a:p>
          <a:p>
            <a:pPr algn="ctr"/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современных подростков</a:t>
            </a:r>
            <a:endParaRPr lang="ru-RU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8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 флаг Р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38" y="-12516"/>
            <a:ext cx="9139408" cy="68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10107"/>
            <a:ext cx="56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 деятельности юнармейцев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295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Физическая подготовка 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Иванова Е.И\Desktop\для презенатации\соревы по баскету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5576" y="1268760"/>
            <a:ext cx="3384376" cy="22322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C:\Users\Иванова Е.И\Desktop\для презенатации\хоккей в валенках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4008" y="1268760"/>
            <a:ext cx="3744416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3717032"/>
            <a:ext cx="274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Строевая  подготовка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Иванова Е.И\Desktop\для презенатации\вынос флага 1 сент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5350"/>
            <a:ext cx="3640930" cy="23779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79218\Documents\юнармия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149080"/>
            <a:ext cx="3000133" cy="2250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039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 флаг Р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28" y="3444"/>
            <a:ext cx="9139408" cy="68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404664"/>
            <a:ext cx="257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Огневая  подготовка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Иванова Е.И\Desktop\для презенатации\огневая подг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84168" y="476672"/>
            <a:ext cx="1974889" cy="301456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C:\Users\Иванова Е.И\Desktop\для презенатации\огневая подготовк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985444" cy="237402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3573016"/>
            <a:ext cx="366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Основы  медицинских  знаний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Иванова Е.И\Desktop\максим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32040" y="4149080"/>
            <a:ext cx="3816424" cy="22322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2" descr="C:\Users\79218\Documents\юнарм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743" y="4149080"/>
            <a:ext cx="4509289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712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 флаг Р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8016"/>
            <a:ext cx="9180512" cy="693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322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Музыкальная  подготовка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Иванова Е.И\Desktop\для презенатации\муз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4008" y="836712"/>
            <a:ext cx="3816424" cy="23042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C:\Users\Иванова Е.И\Desktop\для презенатации\муз.подготовка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560" y="836712"/>
            <a:ext cx="3528392" cy="22855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3356992"/>
            <a:ext cx="266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 Тактика ведения боя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Иванова Е.И\Desktop\для презенатации\лазертаг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51920" y="4221088"/>
            <a:ext cx="2929915" cy="19277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C:\Users\Иванова Е.И\Desktop\для презенатации\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79858"/>
            <a:ext cx="1604589" cy="25734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Иванова Е.И\Desktop\бой с мечами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3861048"/>
            <a:ext cx="3207436" cy="19442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998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участников проекта</a:t>
            </a:r>
            <a:endParaRPr lang="ru-RU" sz="5400" dirty="0"/>
          </a:p>
        </p:txBody>
      </p:sp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683568" y="2060848"/>
            <a:ext cx="7992888" cy="32403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управленческая команда - человек: 5</a:t>
            </a:r>
          </a:p>
          <a:p>
            <a:r>
              <a:rPr lang="ru-RU" dirty="0" smtClean="0"/>
              <a:t>педагогическая команда - человек: 46</a:t>
            </a:r>
          </a:p>
          <a:p>
            <a:r>
              <a:rPr lang="ru-RU" dirty="0" smtClean="0"/>
              <a:t>муниципальный куратор - Сурикова Светлана Владимировна,  директор МОУ «Лицей № 8» г. Тихвин</a:t>
            </a:r>
          </a:p>
          <a:p>
            <a:r>
              <a:rPr lang="ru-RU" dirty="0" smtClean="0"/>
              <a:t>муниципальный координатор – Серякова Любовь Николаевна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 флаг Р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00"/>
            <a:ext cx="9180512" cy="68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455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  Историко-краеведческая деятельность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Иванова Е.И\Desktop\для презенатации\с Бейшер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203" y="937775"/>
            <a:ext cx="3301701" cy="23472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Иванова Е.И\Desktop\реконструкция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3660984"/>
            <a:ext cx="2850944" cy="20002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8" name="Picture 2" descr="C:\Users\79218\Documents\юнармейцы 2 ласс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940" y="956725"/>
            <a:ext cx="2124236" cy="2832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9" name="Picture 3" descr="C:\Users\79218\Documents\юнармейцы 2 клас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0411" y="4024444"/>
            <a:ext cx="1821669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4" name="Picture 2" descr="C:\Users\Карганова Ю.Н\Downloads\AC4864B7-ED19-4C1A-9DF0-C6A7B9AE271D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1987" y="4119910"/>
            <a:ext cx="3358485" cy="24774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C:\Users\Карганова Ю.Н\Downloads\7FF7FCA2-502A-4D43-AC74-B017C6C6FD2E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7968" y="980728"/>
            <a:ext cx="2146480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92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УЧЕБНОЙ МОТИВАЦИИ У ОБУЧАЮЩИХСЯ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61435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Награждение учащихся за успехи в учебе, </a:t>
            </a:r>
            <a:r>
              <a:rPr lang="ru-RU" dirty="0" err="1" smtClean="0"/>
              <a:t>ВсОШ</a:t>
            </a:r>
            <a:r>
              <a:rPr lang="ru-RU" dirty="0" smtClean="0"/>
              <a:t>, конкурсах и соревнованиях (2 раза в год)</a:t>
            </a:r>
          </a:p>
          <a:p>
            <a:endParaRPr lang="ru-RU" dirty="0"/>
          </a:p>
        </p:txBody>
      </p:sp>
      <p:pic>
        <p:nvPicPr>
          <p:cNvPr id="1026" name="Picture 2" descr="C:\Users\Карганова Ю.Н\Downloads\DE8057CF-3E1C-485B-9A5B-E657AF55A80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762500" cy="3822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Карганова Ю.Н\Downloads\Новая папка\2ubz7IHOTT9tcV-mMbF0O7dhaUUCMRIkikKmwP5QwntM3O_bZGKS3mdqUpcmGWY1YqxdI7w_LzFc5tyFSm1ZEz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416491" cy="3519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УРОВНЯ ВОВЛЕЧЕННОСТИ РОДИТЕЛЕЙ В ОБРАЗОВАТЕЛЬНЫЙ ПРОЦЕСС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работы Совета учреждения;</a:t>
            </a:r>
          </a:p>
          <a:p>
            <a:r>
              <a:rPr lang="ru-RU" dirty="0" smtClean="0"/>
              <a:t>Пропаганда здорового образа жизни, привлечение родителей к участию в школьной жизни;</a:t>
            </a:r>
          </a:p>
          <a:p>
            <a:r>
              <a:rPr lang="ru-RU" dirty="0" smtClean="0"/>
              <a:t>Контроль за работой школьной столовой;</a:t>
            </a:r>
          </a:p>
          <a:p>
            <a:r>
              <a:rPr lang="ru-RU" dirty="0" smtClean="0"/>
              <a:t>Изучение степени удовлетворенности качеством предоставляемых образовательных услуг в образовательной организации.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школе достигнуты следующие </a:t>
            </a:r>
            <a:br>
              <a:rPr lang="ru-RU" sz="3200" dirty="0" smtClean="0"/>
            </a:br>
            <a:r>
              <a:rPr lang="ru-RU" sz="3200" dirty="0" smtClean="0"/>
              <a:t>позитивные изменения: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124744"/>
            <a:ext cx="9001156" cy="3161512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Увеличение доли педагогических работников высшей квалификационной категории на 7%, первой - на 2%.</a:t>
            </a:r>
          </a:p>
          <a:p>
            <a:pPr lvl="0"/>
            <a:r>
              <a:rPr lang="ru-RU" sz="1800" dirty="0" smtClean="0"/>
              <a:t>Значения показателей успеваемости и качества обучения по ОО стабильны.</a:t>
            </a:r>
          </a:p>
          <a:p>
            <a:pPr lvl="0"/>
            <a:r>
              <a:rPr lang="ru-RU" sz="1800" dirty="0" smtClean="0"/>
              <a:t>Количество отличников на протяжении двух лет не меняется (19 человек).</a:t>
            </a:r>
          </a:p>
          <a:p>
            <a:pPr lvl="0"/>
            <a:r>
              <a:rPr lang="ru-RU" sz="1800" dirty="0" smtClean="0"/>
              <a:t>Увеличилось количество победителей (на 1,5%) и призёров (на 9%) МЭ </a:t>
            </a:r>
            <a:r>
              <a:rPr lang="ru-RU" sz="1800" dirty="0" err="1" smtClean="0"/>
              <a:t>ВсОШ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Стабильное количество обучающихся в образовательных сессиях ГБОУ ДО «Центр «Интеллект» по программе «Математика +» (7-9 классы).</a:t>
            </a:r>
          </a:p>
          <a:p>
            <a:pPr lvl="0"/>
            <a:r>
              <a:rPr lang="ru-RU" sz="1800" dirty="0" smtClean="0"/>
              <a:t>Наличие призёра на РЭ </a:t>
            </a:r>
            <a:r>
              <a:rPr lang="ru-RU" sz="1800" dirty="0" err="1" smtClean="0"/>
              <a:t>ВсОШ</a:t>
            </a:r>
            <a:r>
              <a:rPr lang="ru-RU" sz="1800" dirty="0" smtClean="0"/>
              <a:t> по экологии, победителя по обществознанию (9 класс)</a:t>
            </a:r>
          </a:p>
          <a:p>
            <a:pPr lvl="0"/>
            <a:r>
              <a:rPr lang="ru-RU" sz="1800" dirty="0" smtClean="0"/>
              <a:t>Наличие победителя и двух призеров по географии (7-8 класс) .</a:t>
            </a:r>
          </a:p>
        </p:txBody>
      </p:sp>
      <p:pic>
        <p:nvPicPr>
          <p:cNvPr id="2050" name="Picture 2" descr="C:\Users\79218\Documents\математическая др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570" y="4313046"/>
            <a:ext cx="1875248" cy="2500330"/>
          </a:xfrm>
          <a:prstGeom prst="rect">
            <a:avLst/>
          </a:prstGeom>
          <a:noFill/>
        </p:spPr>
      </p:pic>
      <p:pic>
        <p:nvPicPr>
          <p:cNvPr id="2051" name="Picture 3" descr="C:\Users\79218\Documents\Яковлева Ю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93096"/>
            <a:ext cx="1893107" cy="2524143"/>
          </a:xfrm>
          <a:prstGeom prst="rect">
            <a:avLst/>
          </a:prstGeom>
          <a:noFill/>
        </p:spPr>
      </p:pic>
      <p:pic>
        <p:nvPicPr>
          <p:cNvPr id="2053" name="Picture 5" descr="https://sun9-29.userapi.com/impg/XGsgCZ9Zn5pJlnGm9ei_SI4-584nOBKsUwWntg/g7nEfxbJ4do.jpg?size=1280x960&amp;quality=95&amp;sign=98ee1084fc2964a9bdf9d52424d8d9d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313046"/>
            <a:ext cx="333377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школе достигнуты следующие </a:t>
            </a:r>
            <a:br>
              <a:rPr lang="ru-RU" sz="3200" dirty="0" smtClean="0"/>
            </a:br>
            <a:r>
              <a:rPr lang="ru-RU" sz="3200" dirty="0" smtClean="0"/>
              <a:t>позитивные изменения: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018504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Наличие победителя на муниципальном уровне конкурса «Ученик года 2021» (8 класс).</a:t>
            </a:r>
          </a:p>
          <a:p>
            <a:pPr lvl="0"/>
            <a:r>
              <a:rPr lang="ru-RU" sz="1800" dirty="0" smtClean="0"/>
              <a:t>Увеличение доли обучающихся, участвующих в деятельности РДШ на 2%.</a:t>
            </a:r>
          </a:p>
          <a:p>
            <a:pPr lvl="0"/>
            <a:r>
              <a:rPr lang="ru-RU" sz="1800" dirty="0" smtClean="0"/>
              <a:t>Увеличение доли обучающихся, являющихся членами ВВПОД «ЮНАРМИЯ» на 4%.</a:t>
            </a:r>
          </a:p>
          <a:p>
            <a:pPr lvl="0"/>
            <a:r>
              <a:rPr lang="ru-RU" sz="1800" dirty="0" smtClean="0"/>
              <a:t>Увеличение охвата обучающихся внеурочной деятельностью на 1%.</a:t>
            </a:r>
          </a:p>
        </p:txBody>
      </p:sp>
      <p:pic>
        <p:nvPicPr>
          <p:cNvPr id="3074" name="Picture 2" descr="C:\Users\79218\Documents\диплом рд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143247"/>
            <a:ext cx="4951201" cy="3501449"/>
          </a:xfrm>
          <a:prstGeom prst="rect">
            <a:avLst/>
          </a:prstGeom>
          <a:noFill/>
        </p:spPr>
      </p:pic>
      <p:pic>
        <p:nvPicPr>
          <p:cNvPr id="3075" name="Picture 3" descr="C:\Users\79218\Documents\бумажный бу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143248"/>
            <a:ext cx="2714644" cy="348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Показатели, по которым будет осуществляться наличие динамики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Рисковый профиль – Высокая доля обучающихся с рисками учебной </a:t>
            </a:r>
            <a:r>
              <a:rPr lang="ru-RU" sz="1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600" dirty="0" smtClean="0"/>
              <a:t>Количество (доля) учащихся с риском учебной </a:t>
            </a:r>
            <a:r>
              <a:rPr lang="ru-RU" sz="1600" dirty="0" err="1" smtClean="0"/>
              <a:t>неуспешности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Количество (доля) учащихся, не преодолевших минимальный порог при сдаче ГИА. </a:t>
            </a:r>
          </a:p>
          <a:p>
            <a:pPr lvl="0" fontAlgn="base"/>
            <a:r>
              <a:rPr lang="ru-RU" sz="1600" dirty="0" smtClean="0"/>
              <a:t>Количество (доля) учащихся, не преодолевших минимальный порог при написании ВПР. </a:t>
            </a:r>
          </a:p>
          <a:p>
            <a:pPr lvl="0" fontAlgn="base"/>
            <a:r>
              <a:rPr lang="ru-RU" sz="1600" dirty="0" smtClean="0"/>
              <a:t>Степень соответствия результатов ВПР  результатам промежуточной аттестации. </a:t>
            </a:r>
          </a:p>
          <a:p>
            <a:pPr lvl="0" fontAlgn="base"/>
            <a:r>
              <a:rPr lang="ru-RU" sz="1600" dirty="0" smtClean="0"/>
              <a:t>Степень соответствия результатов ОГЭ  результатам промежуточной аттестации. </a:t>
            </a:r>
          </a:p>
          <a:p>
            <a:r>
              <a:rPr lang="ru-RU" sz="1600" dirty="0" smtClean="0"/>
              <a:t>Количество (доля) обучающихся, переведенный в следующий класс с академической задолженностью.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Рисковый профиль – Пониженный уровень школьного благополучия.</a:t>
            </a:r>
          </a:p>
          <a:p>
            <a:pPr lvl="0"/>
            <a:r>
              <a:rPr lang="ru-RU" sz="1600" dirty="0" smtClean="0"/>
              <a:t>Увеличение доли участников образовательных отношений с высоким уровнем удовлетворенности организацией учебного процесса на 10 %. </a:t>
            </a:r>
          </a:p>
          <a:p>
            <a:pPr lvl="0"/>
            <a:r>
              <a:rPr lang="ru-RU" sz="1600" dirty="0" smtClean="0"/>
              <a:t>Доля обучающихся, находящихся в состоянии школьного комфорта (по результатам диагностики).</a:t>
            </a:r>
          </a:p>
          <a:p>
            <a:r>
              <a:rPr lang="ru-RU" sz="1600" dirty="0" smtClean="0"/>
              <a:t>Уменьшение конфликтных ситуаций в школе (по ответам учащихся).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Показатели, по которым будет осуществляться наличие динамики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Рисковый профиль – Высокая доля обучающихся с ОВЗ.</a:t>
            </a:r>
          </a:p>
          <a:p>
            <a:pPr lvl="0" fontAlgn="base"/>
            <a:r>
              <a:rPr lang="ru-RU" sz="1600" dirty="0" smtClean="0"/>
              <a:t>Доля детей с ОВЗ, детей-инвалидов, обучающихся инклюзивно. </a:t>
            </a:r>
          </a:p>
          <a:p>
            <a:pPr lvl="0" fontAlgn="base"/>
            <a:r>
              <a:rPr lang="ru-RU" sz="1600" dirty="0" smtClean="0"/>
              <a:t>Доля детей с ОВЗ, детей-инвалидов, обучающихся на дому .</a:t>
            </a:r>
          </a:p>
          <a:p>
            <a:pPr lvl="0" fontAlgn="base"/>
            <a:r>
              <a:rPr lang="ru-RU" sz="1600" dirty="0" smtClean="0"/>
              <a:t>Наличие адаптированных образовательных программ. </a:t>
            </a:r>
          </a:p>
          <a:p>
            <a:r>
              <a:rPr lang="ru-RU" sz="1600" dirty="0" smtClean="0"/>
              <a:t>Количество обучающихся с ОВЗ, детей-инвалидов, успешно прошедших ГИА, получивших аттестат об освоении ООО. 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 marL="1588" indent="1905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Рисковый профиль – Недостаточная предметная и методическая компетентность педагогических работников.</a:t>
            </a:r>
          </a:p>
          <a:p>
            <a:r>
              <a:rPr lang="ru-RU" sz="1600" dirty="0" smtClean="0"/>
              <a:t>Доля учителей, охваченных курсовой подготовкой.</a:t>
            </a:r>
          </a:p>
          <a:p>
            <a:r>
              <a:rPr lang="ru-RU" sz="1600" dirty="0" smtClean="0"/>
              <a:t>Количество открытых уроков, проведенных учителями ОО </a:t>
            </a:r>
          </a:p>
          <a:p>
            <a:r>
              <a:rPr lang="ru-RU" sz="1600" dirty="0" smtClean="0"/>
              <a:t>Количество педагогических работников ОО, представляющих свой педагогический опыт на семинарах, научно-практических конференциях, профессиональных конкурсах.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Показатели, по которым будет осуществляться наличие динамики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Рисковый профиль – Низкая учебная мотивация обучающихся.</a:t>
            </a:r>
          </a:p>
          <a:p>
            <a:pPr lvl="0"/>
            <a:r>
              <a:rPr lang="ru-RU" sz="1600" dirty="0" smtClean="0"/>
              <a:t>Увеличение числа обучающихся, показывающих высокий уровень мотивации к обучению по результатам диагностики;</a:t>
            </a:r>
          </a:p>
          <a:p>
            <a:pPr lvl="0"/>
            <a:r>
              <a:rPr lang="ru-RU" sz="1600" dirty="0" smtClean="0"/>
              <a:t>Увеличения числа обучающихся, которые по итогам учебных периодов по всем учебным предметам учатся  на «4» и «5»;</a:t>
            </a:r>
          </a:p>
          <a:p>
            <a:pPr lvl="0"/>
            <a:r>
              <a:rPr lang="ru-RU" sz="1600" dirty="0" smtClean="0"/>
              <a:t>Увеличение числа обучающихся, освоивших ООП с учетом их особых образовательных потребностей;</a:t>
            </a:r>
          </a:p>
          <a:p>
            <a:pPr lvl="0"/>
            <a:r>
              <a:rPr lang="ru-RU" sz="1600" dirty="0" smtClean="0"/>
              <a:t>Увеличение числа призеров и победителей во </a:t>
            </a:r>
            <a:r>
              <a:rPr lang="ru-RU" sz="1600" dirty="0" err="1" smtClean="0"/>
              <a:t>ВсОШ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Увеличение количества обучающихся, участвующих в образовательных сессиях и учебно-тренировочных сборах (далее – УТС) для одаренных детей (на базе центра «Интеллект»).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1588" indent="19050">
              <a:buNone/>
            </a:pPr>
            <a:r>
              <a:rPr lang="ru-RU" sz="1600" b="1" dirty="0" smtClean="0"/>
              <a:t>Рисковый профиль – Низкий уровень вовлеченности родителей.</a:t>
            </a:r>
          </a:p>
          <a:p>
            <a:r>
              <a:rPr lang="ru-RU" sz="1600" dirty="0" smtClean="0"/>
              <a:t>Ежемесячное обновление сайта с информацией для родителей; </a:t>
            </a:r>
          </a:p>
          <a:p>
            <a:r>
              <a:rPr lang="ru-RU" sz="1600" dirty="0" smtClean="0"/>
              <a:t>Создание родительских групп в социальных сетях и </a:t>
            </a:r>
            <a:r>
              <a:rPr lang="ru-RU" sz="1600" dirty="0" err="1" smtClean="0"/>
              <a:t>мессенджерах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Степень удовлетворенности качеством образовательных услуг более 80%; </a:t>
            </a:r>
          </a:p>
          <a:p>
            <a:r>
              <a:rPr lang="ru-RU" sz="1600" dirty="0" smtClean="0"/>
              <a:t>Функционирование Совета учреждения и родительских комитетов класса; </a:t>
            </a:r>
          </a:p>
          <a:p>
            <a:r>
              <a:rPr lang="ru-RU" sz="1600" dirty="0" smtClean="0"/>
              <a:t>Повышение активности родителей по участию в воспитательных мероприятиях до 70%.</a:t>
            </a: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980728"/>
          <a:ext cx="7848872" cy="5535292"/>
        </p:xfrm>
        <a:graphic>
          <a:graphicData uri="http://schemas.openxmlformats.org/drawingml/2006/table">
            <a:tbl>
              <a:tblPr/>
              <a:tblGrid>
                <a:gridCol w="4681402"/>
                <a:gridCol w="3167470"/>
              </a:tblGrid>
              <a:tr h="35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r>
                        <a:rPr lang="ru-RU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учебный год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доля обучающихся, которые обеспечиваются бесплатным питанием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26 % (78 человек из 5 – 11 классов)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со специальными потребностями </a:t>
                      </a:r>
                      <a:endParaRPr lang="ru-RU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ОВЗ, дети инвалиды)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19 % (100 человек)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 в пяти классах для детей с ОВЗ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инклюзивно в общеобразовательных классах (5 – ТНР, 25 – ЗПР, 1 – нарушение зрения)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многодетных семей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21,2 %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неполных семей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33,9 % (из них, 30,5 % с мамой, 3,4 % с папой)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обучающихся, находящихся на </a:t>
                      </a: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внутришкольном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учете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9,2 %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обучающихся, находящихся в трудной жизненной ситуации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35 %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2176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Характеристика образовательной организации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Рисковые профили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8864" y="1340769"/>
            <a:ext cx="822960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Высокая значимость риска:</a:t>
            </a:r>
          </a:p>
          <a:p>
            <a:pPr lvl="0"/>
            <a:r>
              <a:rPr lang="ru-RU" dirty="0" smtClean="0"/>
              <a:t>Высокая доля обучающихся с рисками учебной </a:t>
            </a:r>
            <a:r>
              <a:rPr lang="ru-RU" dirty="0" err="1" smtClean="0"/>
              <a:t>неуспешности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Пониженный уровень школьного благополучия;</a:t>
            </a:r>
          </a:p>
          <a:p>
            <a:r>
              <a:rPr lang="ru-RU" dirty="0" smtClean="0"/>
              <a:t>Высокая доля обучающихся с ОВЗ;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b="1" dirty="0" smtClean="0"/>
              <a:t>Средняя значимость риска:</a:t>
            </a:r>
          </a:p>
          <a:p>
            <a:pPr lvl="0"/>
            <a:r>
              <a:rPr lang="ru-RU" dirty="0" smtClean="0"/>
              <a:t>Недостаточная предметная и методическая компетентность педагогических работников;</a:t>
            </a:r>
          </a:p>
          <a:p>
            <a:pPr lvl="0"/>
            <a:r>
              <a:rPr lang="ru-RU" dirty="0" smtClean="0"/>
              <a:t>Низкая учебная мотивация обучающихся;</a:t>
            </a:r>
          </a:p>
          <a:p>
            <a:pPr lvl="0"/>
            <a:r>
              <a:rPr lang="ru-RU" dirty="0" smtClean="0"/>
              <a:t>Низкий уровень вовлеченности родителей.</a:t>
            </a:r>
          </a:p>
          <a:p>
            <a:pPr marL="0" indent="20638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СНИЖЕНИЮ ДОЛИ ОБУЧАЮЩИХСЯ С РИСКАМИ УЧЕБНОЙ НЕУСПЕШНОСТИ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Выявление причин неуспеваемости учащихся, причины наличия отметок «3»  учащихся категории «резерва»;  </a:t>
            </a:r>
          </a:p>
          <a:p>
            <a:r>
              <a:rPr lang="ru-RU" dirty="0" smtClean="0"/>
              <a:t>Выявление группы «риска» в выпускных классах;</a:t>
            </a:r>
          </a:p>
          <a:p>
            <a:r>
              <a:rPr lang="ru-RU" dirty="0" smtClean="0"/>
              <a:t>Проведено методическое совещание по вопросу организации дополнительных занятий с обучающимися с целью  преодоления ими </a:t>
            </a:r>
            <a:r>
              <a:rPr lang="ru-RU" dirty="0" err="1" smtClean="0"/>
              <a:t>неуспешности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Собеседования с родителями по итогам успеваемости учащихся;</a:t>
            </a:r>
          </a:p>
          <a:p>
            <a:r>
              <a:rPr lang="ru-RU" dirty="0" smtClean="0"/>
              <a:t>Оказание методической помощи родителям слабоуспевающих обучающихся;</a:t>
            </a:r>
          </a:p>
          <a:p>
            <a:r>
              <a:rPr lang="ru-RU" dirty="0" smtClean="0"/>
              <a:t>Профилактика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обучающихся, социальная адаптации и реабилитации обучающихся «группы риска».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УРОВНЯ ШКОЛЬНОГО БЛАГОПОЛУЧИЯ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r>
              <a:rPr lang="ru-RU" sz="1600" b="1" u="sng" dirty="0" smtClean="0"/>
              <a:t>Работа с обучающимися:</a:t>
            </a:r>
          </a:p>
          <a:p>
            <a:r>
              <a:rPr lang="ru-RU" sz="1600" dirty="0" smtClean="0"/>
              <a:t>Проведено исследование выявления жестокого или несправедливого отношения со стороны родителей, учителей и сверстников в подростковой среде МБОУ «СОШ №1» г. Пикалево.</a:t>
            </a:r>
          </a:p>
          <a:p>
            <a:r>
              <a:rPr lang="ru-RU" sz="1600" dirty="0" smtClean="0"/>
              <a:t>Психологами школы совместно с психологами центра диагностики и консультирования проводились </a:t>
            </a:r>
            <a:r>
              <a:rPr lang="ru-RU" sz="1600" dirty="0" err="1" smtClean="0"/>
              <a:t>тренинговые</a:t>
            </a:r>
            <a:r>
              <a:rPr lang="ru-RU" sz="1600" dirty="0" smtClean="0"/>
              <a:t> занятия с классными коллективами по снятию тревожности у учащихся.</a:t>
            </a:r>
          </a:p>
          <a:p>
            <a:r>
              <a:rPr lang="ru-RU" sz="1600" dirty="0" smtClean="0"/>
              <a:t>Занятия по формированию коммуникативных навыков и качеств личности подростков, позволяющих осуществлять формирование сплоченного классного коллектива и тем самым обеспечить предупреждение конфликтных ситуаций в среде сверстников.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u="sng" dirty="0" smtClean="0"/>
              <a:t>Работа с коллективом:</a:t>
            </a:r>
          </a:p>
          <a:p>
            <a:r>
              <a:rPr lang="ru-RU" sz="1600" dirty="0" smtClean="0"/>
              <a:t>Исследование уровня профессионального выгорания педагогов, установление причин и основных симптомов выгорания.</a:t>
            </a:r>
          </a:p>
          <a:p>
            <a:r>
              <a:rPr lang="ru-RU" sz="1600" dirty="0" smtClean="0"/>
              <a:t>Повышение уровня психолого-педагогической компетентности по  профилактике агрессивного поведения подростков в образовательной среде.</a:t>
            </a:r>
          </a:p>
          <a:p>
            <a:r>
              <a:rPr lang="ru-RU" sz="1600" dirty="0" smtClean="0"/>
              <a:t>Изучение структуры планов воспитательной работы с классом, их соответствие возрастной воспитательной программе школы, наличие мероприятий по преодолению рисков, выявленных в рамках участия в федеральном проекте 500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</a:t>
            </a:r>
            <a:br>
              <a:rPr lang="ru-RU" sz="2400" b="1" dirty="0" smtClean="0"/>
            </a:br>
            <a:r>
              <a:rPr lang="ru-RU" sz="2400" b="1" dirty="0" smtClean="0"/>
              <a:t>ПО РАБОТЕ С ОБУЧАЮЩИМИСЯ С ОВЗ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Проведение мониторинга потребности корпоративного обучения педагогических работников МБОУ «СОШ № 1» города Пикалево;</a:t>
            </a:r>
          </a:p>
          <a:p>
            <a:r>
              <a:rPr lang="ru-RU" dirty="0" smtClean="0"/>
              <a:t>Организованы КПК по работе с детьми с ОВЗ на базе школы с привлечением педагогов ЛОИРО (</a:t>
            </a:r>
            <a:r>
              <a:rPr lang="ru-RU" b="1" dirty="0" smtClean="0"/>
              <a:t>обучено 25 педагогов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На базе школы создан </a:t>
            </a:r>
            <a:r>
              <a:rPr lang="ru-RU" dirty="0" err="1" smtClean="0"/>
              <a:t>психолого-медико-педагогический</a:t>
            </a:r>
            <a:r>
              <a:rPr lang="ru-RU" dirty="0" smtClean="0"/>
              <a:t> консилиум;</a:t>
            </a:r>
          </a:p>
          <a:p>
            <a:r>
              <a:rPr lang="ru-RU" dirty="0" smtClean="0"/>
              <a:t>Создан банк данных учащихся с </a:t>
            </a:r>
            <a:r>
              <a:rPr lang="ru-RU" dirty="0" smtClean="0"/>
              <a:t>ОВЗ</a:t>
            </a:r>
            <a:endParaRPr lang="ru-RU" dirty="0" smtClean="0"/>
          </a:p>
          <a:p>
            <a:r>
              <a:rPr lang="ru-RU" dirty="0" smtClean="0"/>
              <a:t>Коррекционно-развивающая работа в соответствии с планами работы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332656"/>
            <a:ext cx="8712968" cy="936104"/>
          </a:xfrm>
        </p:spPr>
        <p:txBody>
          <a:bodyPr>
            <a:normAutofit fontScale="92500" lnSpcReduction="10000"/>
          </a:bodyPr>
          <a:lstStyle/>
          <a:p>
            <a:pPr marL="1588" indent="19050" algn="ctr">
              <a:buNone/>
              <a:tabLst>
                <a:tab pos="271463" algn="l"/>
                <a:tab pos="452438" algn="l"/>
              </a:tabLst>
            </a:pPr>
            <a:r>
              <a:rPr lang="ru-RU" sz="2100" dirty="0" smtClean="0"/>
              <a:t>Организация психолого-педагогического сопровождения детей с ОВЗ, использование нейропсихологических упражнений в коррекционной работе с детьми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IMG_08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844824"/>
            <a:ext cx="2436027" cy="1656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3" descr="IMG_08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2469469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3" descr="IMG_08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44824"/>
            <a:ext cx="2376264" cy="16325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08473"/>
            <a:ext cx="2520280" cy="17962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311078"/>
            <a:ext cx="2355885" cy="1766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3650" y="4293096"/>
            <a:ext cx="2380798" cy="17848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81629" y="1412776"/>
            <a:ext cx="34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Массаж ладоней и пальчиков рук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3861048"/>
            <a:ext cx="580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Дыхательные, </a:t>
            </a:r>
            <a:r>
              <a:rPr lang="ru-RU" dirty="0" err="1" smtClean="0"/>
              <a:t>глазодвигательные</a:t>
            </a:r>
            <a:r>
              <a:rPr lang="ru-RU" dirty="0" smtClean="0"/>
              <a:t> упражнения; растяжки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2" descr="IMG_086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155088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192114" cy="2394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93096"/>
            <a:ext cx="3168352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Рисунок 2" descr="IMG_083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93096"/>
            <a:ext cx="3176725" cy="23774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29856" y="1196752"/>
            <a:ext cx="572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Упражнения для развития фонематического восприятия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886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19050" algn="ctr">
              <a:buNone/>
              <a:tabLst>
                <a:tab pos="271463" algn="l"/>
                <a:tab pos="452438" algn="l"/>
              </a:tabLst>
            </a:pPr>
            <a:r>
              <a:rPr lang="ru-RU" dirty="0" smtClean="0"/>
              <a:t>Организация психолого-педагогического сопровождения детей с ОВЗ, использование нейропсихологических упражнений в коррекционной работе 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1500</Words>
  <Application>Microsoft Office PowerPoint</Application>
  <PresentationFormat>Экран (4:3)</PresentationFormat>
  <Paragraphs>153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Опыт работы школы  в проекте «500+»</vt:lpstr>
      <vt:lpstr>Состав участников проекта</vt:lpstr>
      <vt:lpstr>Характеристика образовательной организации</vt:lpstr>
      <vt:lpstr>Рисковые профили</vt:lpstr>
      <vt:lpstr>ПРОГРАММА АНТИРИСКОВЫХ МЕР ПО СНИЖЕНИЮ ДОЛИ ОБУЧАЮЩИХСЯ С РИСКАМИ УЧЕБНОЙ НЕУСПЕШНОСТИ</vt:lpstr>
      <vt:lpstr>ПРОГРАММА АНТИРИСКОВЫХ МЕР ПО ПОВЫШЕНИЮ УРОВНЯ ШКОЛЬНОГО БЛАГОПОЛУЧИЯ</vt:lpstr>
      <vt:lpstr>ПРОГРАММА АНТИРИСКОВЫХ МЕР  ПО РАБОТЕ С ОБУЧАЮЩИМИСЯ С ОВЗ</vt:lpstr>
      <vt:lpstr>Слайд 8</vt:lpstr>
      <vt:lpstr>Слайд 9</vt:lpstr>
      <vt:lpstr>ПРОГРАММА АНТИРИСКОВЫХ МЕР ПО ПОВЫШЕНИЮ ПРЕДМЕТНОЙ И МЕТОДИЧЕСКОЙ КОМПЕТЕНТНОСТИ ПЕДАГОГИЧЕСКИХ РАБОТНИКОВ</vt:lpstr>
      <vt:lpstr>ПРОГРАММА АНТИРИСКОВЫХ МЕР ПО ПОВЫШЕНИЮ УЧЕБНОЙ МОТИВАЦИИ У ОБУЧАЮЩИХСЯ</vt:lpstr>
      <vt:lpstr>ПРОГРАММА АНТИРИСКОВЫХ МЕР ПО ПОВЫШЕНИЮ УЧЕБНОЙ МОТИВАЦИИ У ОБУЧАЮЩИХСЯ</vt:lpstr>
      <vt:lpstr>ПРОГРАММА АНТИРИСКОВЫХ МЕР ПО ПОВЫШЕНИЮ УЧЕБНОЙ МОТИВАЦИИ У ОБУЧАЮЩИХСЯ</vt:lpstr>
      <vt:lpstr>ПРОГРАММА АНТИРИСКОВЫХ МЕР ПО ПОВЫШЕНИЮ УЧЕБНОЙ МОТИВАЦИИ У ОБУЧАЮЩИХСЯ</vt:lpstr>
      <vt:lpstr>ПРОГРАММА АНТИРИСКОВЫХ МЕР ПО ПОВЫШЕНИЮ УЧЕБНОЙ МОТИВАЦИИ У ОБУЧАЮЩИХСЯ</vt:lpstr>
      <vt:lpstr>Слайд 16</vt:lpstr>
      <vt:lpstr>Слайд 17</vt:lpstr>
      <vt:lpstr>Слайд 18</vt:lpstr>
      <vt:lpstr>Слайд 19</vt:lpstr>
      <vt:lpstr>Слайд 20</vt:lpstr>
      <vt:lpstr>ПРОГРАММА АНТИРИСКОВЫХ МЕР ПО ПОВЫШЕНИЮ УЧЕБНОЙ МОТИВАЦИИ У ОБУЧАЮЩИХСЯ</vt:lpstr>
      <vt:lpstr>ПРОГРАММА АНТИРИСКОВЫХ МЕР ПО ПОВЫШЕНИЮ УРОВНЯ ВОВЛЕЧЕННОСТИ РОДИТЕЛЕЙ В ОБРАЗОВАТЕЛЬНЫЙ ПРОЦЕСС</vt:lpstr>
      <vt:lpstr>В школе достигнуты следующие  позитивные изменения:</vt:lpstr>
      <vt:lpstr>В школе достигнуты следующие  позитивные изменения:</vt:lpstr>
      <vt:lpstr>Показатели, по которым будет осуществляться наличие динамики</vt:lpstr>
      <vt:lpstr>Показатели, по которым будет осуществляться наличие динамики</vt:lpstr>
      <vt:lpstr>Показатели, по которым будет осуществляться наличие динамики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Карганова Ю.Н</dc:creator>
  <cp:lastModifiedBy>Карганова Ю.Н</cp:lastModifiedBy>
  <cp:revision>86</cp:revision>
  <dcterms:created xsi:type="dcterms:W3CDTF">2021-11-15T09:17:38Z</dcterms:created>
  <dcterms:modified xsi:type="dcterms:W3CDTF">2022-05-13T05:57:48Z</dcterms:modified>
</cp:coreProperties>
</file>