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" r:id="rId2"/>
    <p:sldId id="260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5" r:id="rId26"/>
    <p:sldId id="284" r:id="rId27"/>
    <p:sldId id="286" r:id="rId28"/>
    <p:sldId id="287" r:id="rId29"/>
    <p:sldId id="288" r:id="rId30"/>
  </p:sldIdLst>
  <p:sldSz cx="20104100" cy="11309350"/>
  <p:notesSz cx="20104100" cy="11309350"/>
  <p:embeddedFontLs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Wingdings 3" pitchFamily="18" charset="2"/>
      <p:regular r:id="rId3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>
      <p:cViewPr varScale="1">
        <p:scale>
          <a:sx n="51" d="100"/>
          <a:sy n="51" d="100"/>
        </p:scale>
        <p:origin x="-523" y="-9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8712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1387138" y="0"/>
            <a:ext cx="8712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CDE03D3-6DD3-4E16-9FA3-1E26EFDC28D6}" type="datetimeFigureOut">
              <a:rPr lang="ru-RU"/>
              <a:pPr>
                <a:defRPr/>
              </a:pPr>
              <a:t>30.08.2023</a:t>
            </a:fld>
            <a:endParaRPr lang="ru-RU"/>
          </a:p>
        </p:txBody>
      </p:sp>
      <p:sp>
        <p:nvSpPr>
          <p:cNvPr id="11268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6281738" y="847725"/>
            <a:ext cx="7540625" cy="4241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009775" y="5372100"/>
            <a:ext cx="16084550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0742613"/>
            <a:ext cx="8712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1387138" y="10742613"/>
            <a:ext cx="8712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B114FF-E55E-4A6E-95CC-14871B0D7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4FC78-15F4-4D92-B9B2-B7AD0948B2CC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622FB-B616-4368-88F1-5F8EE9EFE56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7CADD-DD0E-4CE0-BF4F-26F5B69BDE06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EAFF6-9E6A-472F-A5AA-909A4562C39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CACB2-C4CE-4DE6-B00D-8E8F517EB62D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C5C1-5085-46ED-9B55-FC6E5C70D0E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E1239-84D8-4E5B-BE31-AAF308E3EDEF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E242A-2890-4AB9-B8FA-592C3CAC517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04888" y="955675"/>
            <a:ext cx="18094325" cy="9109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48731-9683-4734-B623-ACB309108BBB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FE94-AB57-4FCD-9532-7CC287DC2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45200" y="955675"/>
            <a:ext cx="8013700" cy="1625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4888" y="2601913"/>
            <a:ext cx="8970962" cy="3654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128250" y="2601913"/>
            <a:ext cx="8970963" cy="3654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04888" y="6408738"/>
            <a:ext cx="8970962" cy="3656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0128250" y="6408738"/>
            <a:ext cx="8970963" cy="3656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6408F-7BC5-492F-BA39-464CC9CDA3E8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A4EB6-7008-426F-A24F-AE681DD40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5200" y="955675"/>
            <a:ext cx="8013700" cy="1625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4888" y="2601913"/>
            <a:ext cx="8970962" cy="74628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128250" y="2601913"/>
            <a:ext cx="8970963" cy="74628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A8C9-2087-4533-8700-F11B5B3CB775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788E8-158D-42EA-96C6-8B8409B98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5200" y="955675"/>
            <a:ext cx="8013700" cy="1625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4888" y="2601913"/>
            <a:ext cx="8970962" cy="74628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128250" y="2601913"/>
            <a:ext cx="8970963" cy="74628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B721-A627-4A4F-8D01-CC6D485FEFB9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CD834-A5F2-425A-BACA-4B11A1EB3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71BCC-C9EB-4A3D-B62B-C169A8F7D4FF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00A4-2CB4-4209-9F36-62EBCC3D8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Holder 2"/>
          <p:cNvSpPr>
            <a:spLocks noGrp="1"/>
          </p:cNvSpPr>
          <p:nvPr>
            <p:ph type="title"/>
          </p:nvPr>
        </p:nvSpPr>
        <p:spPr bwMode="auto">
          <a:xfrm>
            <a:off x="6045200" y="955675"/>
            <a:ext cx="80137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1027" name="Holder 3"/>
          <p:cNvSpPr>
            <a:spLocks noGrp="1"/>
          </p:cNvSpPr>
          <p:nvPr>
            <p:ph type="body" idx="1"/>
          </p:nvPr>
        </p:nvSpPr>
        <p:spPr bwMode="auto">
          <a:xfrm>
            <a:off x="1004888" y="2601913"/>
            <a:ext cx="18094325" cy="746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775" y="10517188"/>
            <a:ext cx="6432550" cy="5667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4888" y="10517188"/>
            <a:ext cx="4624387" cy="5667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64FC50-9E83-421E-9A93-AB9E0998C8DF}" type="datetimeFigureOut">
              <a:rPr lang="en-US"/>
              <a:pPr>
                <a:defRPr/>
              </a:pPr>
              <a:t>8/30/2023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825" y="10517188"/>
            <a:ext cx="4624388" cy="2746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8917A6-8637-4DF6-8DDD-8E3D59244CB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jpe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168275"/>
            <a:ext cx="3733800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Grp="1"/>
          </p:cNvSpPr>
          <p:nvPr>
            <p:ph type="ctrTitle" idx="4294967295"/>
          </p:nvPr>
        </p:nvSpPr>
        <p:spPr>
          <a:xfrm>
            <a:off x="1822450" y="3292475"/>
            <a:ext cx="17087850" cy="4572000"/>
          </a:xfrm>
        </p:spPr>
        <p:txBody>
          <a:bodyPr/>
          <a:lstStyle/>
          <a:p>
            <a:pPr>
              <a:defRPr/>
            </a:pPr>
            <a: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«О результатах деятельности системы образования </a:t>
            </a:r>
            <a:b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Бокситогорского муниципального района </a:t>
            </a:r>
            <a:b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2022/2023 учебном году:  </a:t>
            </a:r>
            <a:b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alt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достижения, проблемы, перспективы»</a:t>
            </a:r>
            <a:endParaRPr lang="ru-RU" sz="60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1957050" y="9540875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Гречнёвкина Е.В.,</a:t>
            </a:r>
          </a:p>
          <a:p>
            <a:r>
              <a:rPr lang="ru-RU" sz="3200" b="1">
                <a:latin typeface="Times New Roman" pitchFamily="18" charset="0"/>
              </a:rPr>
              <a:t>председатель комитета образования</a:t>
            </a:r>
          </a:p>
        </p:txBody>
      </p:sp>
      <p:pic>
        <p:nvPicPr>
          <p:cNvPr id="1229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05450" y="168275"/>
            <a:ext cx="1670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7850" y="168275"/>
            <a:ext cx="1431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5"/>
          <p:cNvSpPr>
            <a:spLocks noGrp="1"/>
          </p:cNvSpPr>
          <p:nvPr>
            <p:ph type="title"/>
          </p:nvPr>
        </p:nvSpPr>
        <p:spPr>
          <a:xfrm>
            <a:off x="4108450" y="549275"/>
            <a:ext cx="7315200" cy="27432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ФОП </a:t>
            </a:r>
            <a:b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дошкольного образования</a:t>
            </a:r>
          </a:p>
        </p:txBody>
      </p:sp>
      <p:sp>
        <p:nvSpPr>
          <p:cNvPr id="21509" name="Rectangle 6"/>
          <p:cNvSpPr>
            <a:spLocks noGrp="1"/>
          </p:cNvSpPr>
          <p:nvPr>
            <p:ph type="body" sz="half" idx="2"/>
          </p:nvPr>
        </p:nvSpPr>
        <p:spPr>
          <a:xfrm>
            <a:off x="908050" y="3902075"/>
            <a:ext cx="8970963" cy="6438900"/>
          </a:xfrm>
        </p:spPr>
        <p:txBody>
          <a:bodyPr/>
          <a:lstStyle/>
          <a:p>
            <a:pPr algn="ctr"/>
            <a:r>
              <a:rPr lang="ru-RU" sz="4800" b="1" smtClean="0">
                <a:latin typeface="Times New Roman" pitchFamily="18" charset="0"/>
              </a:rPr>
              <a:t>С 1 сентября 2023 года – </a:t>
            </a:r>
          </a:p>
          <a:p>
            <a:pPr algn="ctr"/>
            <a:r>
              <a:rPr lang="ru-RU" sz="4800" b="1" smtClean="0">
                <a:latin typeface="Times New Roman" pitchFamily="18" charset="0"/>
              </a:rPr>
              <a:t>образовательные программы ДОУ разработаны </a:t>
            </a:r>
          </a:p>
          <a:p>
            <a:pPr algn="ctr"/>
            <a:r>
              <a:rPr lang="ru-RU" sz="4800" b="1" smtClean="0">
                <a:latin typeface="Times New Roman" pitchFamily="18" charset="0"/>
              </a:rPr>
              <a:t>в соответствии с </a:t>
            </a:r>
          </a:p>
          <a:p>
            <a:pPr algn="ctr"/>
            <a:r>
              <a:rPr lang="ru-RU" sz="4800" b="1" smtClean="0">
                <a:latin typeface="Times New Roman" pitchFamily="18" charset="0"/>
              </a:rPr>
              <a:t>Федеральной образовательной программой дошкольного образования</a:t>
            </a:r>
          </a:p>
          <a:p>
            <a:endParaRPr lang="ru-RU" sz="4800" b="1" smtClean="0">
              <a:latin typeface="Times New Roman" pitchFamily="18" charset="0"/>
            </a:endParaRPr>
          </a:p>
        </p:txBody>
      </p:sp>
      <p:pic>
        <p:nvPicPr>
          <p:cNvPr id="21510" name="Picture 11" descr="ФОП ДОУ"/>
          <p:cNvPicPr>
            <a:picLocks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0356850" y="396875"/>
            <a:ext cx="7335838" cy="10439400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0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7850" y="2444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5"/>
          <p:cNvSpPr>
            <a:spLocks noGrp="1"/>
          </p:cNvSpPr>
          <p:nvPr>
            <p:ph type="title" sz="quarter"/>
          </p:nvPr>
        </p:nvSpPr>
        <p:spPr>
          <a:xfrm>
            <a:off x="4794250" y="320675"/>
            <a:ext cx="11277600" cy="18288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Федеральные образовательные программы</a:t>
            </a:r>
          </a:p>
        </p:txBody>
      </p:sp>
      <p:pic>
        <p:nvPicPr>
          <p:cNvPr id="22533" name="Picture 14" descr="ФОП НОО"/>
          <p:cNvPicPr>
            <a:picLocks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50850" y="2454275"/>
            <a:ext cx="5780088" cy="8550275"/>
          </a:xfrm>
          <a:ln w="28575">
            <a:solidFill>
              <a:srgbClr val="FF0000"/>
            </a:solidFill>
          </a:ln>
        </p:spPr>
      </p:pic>
      <p:pic>
        <p:nvPicPr>
          <p:cNvPr id="22534" name="Picture 15" descr="ФОП ООО"/>
          <p:cNvPicPr>
            <a:picLocks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7156450" y="2454275"/>
            <a:ext cx="5788025" cy="8534400"/>
          </a:xfrm>
          <a:ln w="28575">
            <a:solidFill>
              <a:srgbClr val="FF0000"/>
            </a:solidFill>
          </a:ln>
        </p:spPr>
      </p:pic>
      <p:pic>
        <p:nvPicPr>
          <p:cNvPr id="22535" name="Picture 16" descr="ФОП СОО"/>
          <p:cNvPicPr>
            <a:picLocks noChangeAspect="1" noChangeArrowheads="1"/>
          </p:cNvPicPr>
          <p:nvPr>
            <p:ph sz="quarter" idx="3"/>
          </p:nvPr>
        </p:nvPicPr>
        <p:blipFill>
          <a:blip r:embed="rId7"/>
          <a:srcRect/>
          <a:stretch>
            <a:fillRect/>
          </a:stretch>
        </p:blipFill>
        <p:spPr>
          <a:xfrm>
            <a:off x="13633450" y="2454275"/>
            <a:ext cx="5748338" cy="8458200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17"/>
          <p:cNvPicPr>
            <a:picLocks noChangeAspect="1" noChangeArrowheads="1"/>
          </p:cNvPicPr>
          <p:nvPr>
            <p:ph idx="4294967295"/>
          </p:nvPr>
        </p:nvPicPr>
        <p:blipFill>
          <a:blip r:embed="rId3"/>
          <a:srcRect l="60" t="12108" r="1614" b="14453"/>
          <a:stretch>
            <a:fillRect/>
          </a:stretch>
        </p:blipFill>
        <p:spPr>
          <a:xfrm>
            <a:off x="1441450" y="854075"/>
            <a:ext cx="17830800" cy="10029825"/>
          </a:xfrm>
          <a:ln w="28575">
            <a:solidFill>
              <a:srgbClr val="FF0000"/>
            </a:solidFill>
          </a:ln>
        </p:spPr>
      </p:pic>
      <p:pic>
        <p:nvPicPr>
          <p:cNvPr id="23555" name="object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650" y="244475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57850" y="1682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3"/>
          <p:cNvSpPr>
            <a:spLocks noGrp="1"/>
          </p:cNvSpPr>
          <p:nvPr>
            <p:ph type="title" idx="4294967295"/>
          </p:nvPr>
        </p:nvSpPr>
        <p:spPr>
          <a:xfrm>
            <a:off x="3879850" y="244475"/>
            <a:ext cx="13944600" cy="731838"/>
          </a:xfrm>
        </p:spPr>
        <p:txBody>
          <a:bodyPr/>
          <a:lstStyle/>
          <a:p>
            <a:r>
              <a:rPr lang="ru-RU" sz="4800" b="1" smtClean="0">
                <a:solidFill>
                  <a:schemeClr val="tx1"/>
                </a:solidFill>
                <a:latin typeface="Times New Roman" pitchFamily="18" charset="0"/>
              </a:rPr>
              <a:t>Профессиональная ориентация школьников</a:t>
            </a:r>
          </a:p>
        </p:txBody>
      </p:sp>
      <p:pic>
        <p:nvPicPr>
          <p:cNvPr id="24579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7850" y="2444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профминимум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727450" y="1158875"/>
            <a:ext cx="13639800" cy="9772650"/>
          </a:xfrm>
          <a:ln w="28575">
            <a:solidFill>
              <a:srgbClr val="FF0000"/>
            </a:solidFill>
          </a:ln>
        </p:spPr>
      </p:pic>
      <p:pic>
        <p:nvPicPr>
          <p:cNvPr id="24581" name="object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250" y="244475"/>
            <a:ext cx="358140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16"/>
          <p:cNvSpPr>
            <a:spLocks noGrp="1"/>
          </p:cNvSpPr>
          <p:nvPr>
            <p:ph type="title" idx="4294967295"/>
          </p:nvPr>
        </p:nvSpPr>
        <p:spPr>
          <a:xfrm>
            <a:off x="3803650" y="396875"/>
            <a:ext cx="13944600" cy="9144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«Россия – мои горизонты»</a:t>
            </a:r>
          </a:p>
        </p:txBody>
      </p:sp>
      <p:pic>
        <p:nvPicPr>
          <p:cNvPr id="2560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61038" y="2444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4" descr="мои горизонты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651250" y="1616075"/>
            <a:ext cx="14154150" cy="9093200"/>
          </a:xfrm>
          <a:ln w="28575">
            <a:solidFill>
              <a:srgbClr val="FF0000"/>
            </a:solidFill>
          </a:ln>
        </p:spPr>
      </p:pic>
      <p:pic>
        <p:nvPicPr>
          <p:cNvPr id="25605" name="object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250" y="244475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Grp="1"/>
          </p:cNvSpPr>
          <p:nvPr>
            <p:ph type="title"/>
          </p:nvPr>
        </p:nvSpPr>
        <p:spPr>
          <a:xfrm>
            <a:off x="4870450" y="396875"/>
            <a:ext cx="12344400" cy="1644650"/>
          </a:xfrm>
        </p:spPr>
        <p:txBody>
          <a:bodyPr/>
          <a:lstStyle/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«Церемония поднятия/выноса государственного флага»</a:t>
            </a:r>
          </a:p>
        </p:txBody>
      </p:sp>
      <p:pic>
        <p:nvPicPr>
          <p:cNvPr id="26627" name="Picture 11" descr="вынос флага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2850" y="3140075"/>
            <a:ext cx="9982200" cy="7486650"/>
          </a:xfrm>
          <a:ln w="28575">
            <a:solidFill>
              <a:srgbClr val="FF0000"/>
            </a:solidFill>
          </a:ln>
        </p:spPr>
      </p:pic>
      <p:pic>
        <p:nvPicPr>
          <p:cNvPr id="2662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05450" y="244475"/>
            <a:ext cx="1670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object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250" y="244475"/>
            <a:ext cx="40751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3" descr="флагштокъ"/>
          <p:cNvPicPr>
            <a:picLocks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12185650" y="2378075"/>
            <a:ext cx="6340475" cy="8453438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Grp="1"/>
          </p:cNvSpPr>
          <p:nvPr>
            <p:ph type="title" idx="4294967295"/>
          </p:nvPr>
        </p:nvSpPr>
        <p:spPr>
          <a:xfrm>
            <a:off x="4870450" y="320675"/>
            <a:ext cx="12496800" cy="2195513"/>
          </a:xfrm>
        </p:spPr>
        <p:txBody>
          <a:bodyPr/>
          <a:lstStyle/>
          <a:p>
            <a:r>
              <a:rPr lang="ru-RU" sz="4800" b="1" smtClean="0">
                <a:solidFill>
                  <a:schemeClr val="tx1"/>
                </a:solidFill>
                <a:latin typeface="Times New Roman" pitchFamily="18" charset="0"/>
              </a:rPr>
              <a:t>Советники по воспитанию и взаимодействию с детскими общественными объединениями</a:t>
            </a:r>
          </a:p>
        </p:txBody>
      </p:sp>
      <p:pic>
        <p:nvPicPr>
          <p:cNvPr id="27651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10250" y="168275"/>
            <a:ext cx="1371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object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250" y="244475"/>
            <a:ext cx="3429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7226" name="Group 122"/>
          <p:cNvGraphicFramePr>
            <a:graphicFrameLocks noGrp="1"/>
          </p:cNvGraphicFramePr>
          <p:nvPr>
            <p:ph idx="4294967295"/>
          </p:nvPr>
        </p:nvGraphicFramePr>
        <p:xfrm>
          <a:off x="374650" y="2601913"/>
          <a:ext cx="19354800" cy="8310562"/>
        </p:xfrm>
        <a:graphic>
          <a:graphicData uri="http://schemas.openxmlformats.org/drawingml/2006/table">
            <a:tbl>
              <a:tblPr/>
              <a:tblGrid>
                <a:gridCol w="9678988"/>
                <a:gridCol w="9675812"/>
              </a:tblGrid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«Бокситогорская ООШ №1»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Мулькова Елена Георгиевна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«Бокситогорская СОШ №2»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Брытова Юлия Эдуардовна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«Бокситогорская СОШ №3»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Бойцева Анастасия Владимировна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«СОШ №1» города Пикалёво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Ряннель Елена Геннадьевна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Панова Лилия Борисовна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«ООШ №2 города Пикалёво»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Печейкина Светлана Сергеевна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Шиловкина Екатерина Евгеньевна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«СОШ №3» города Пикалёво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Карнова Ольга Сергеевна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«СОШ №4» города Пикалёво им. А.П. Румянцева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Евстигнеева Оксана Владимировна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«Борская СОШ»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Цибизова Татьяна Юрьевна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МБОУ «СОШИ п. Ефимовский»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Хачатрян Юлия Ивановна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МКОУ «Большедворская ООШ»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Фадина Ольга Валерьевна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МКОУ «Заборьевская ООШ»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Акимова Татьяна Ефимовна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МКОУ «Подборовская ООШ»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Королёва Ольга Владимировна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ГАПОУ ЛО «Борский агропромышленный техникум»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Сергеева Яна Константиновна 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ГАОУВО ЛО «ЛГУ им. А.С. Пушкина колледж Бокситогорского института (филиал)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Сильванович Татьяна Викторовна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17" descr="tn_226495_2ceb8abf2d4fd15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84450" y="320675"/>
            <a:ext cx="15773400" cy="10506075"/>
          </a:xfrm>
          <a:ln w="28575">
            <a:solidFill>
              <a:srgbClr val="FF0000"/>
            </a:solidFill>
          </a:ln>
        </p:spPr>
      </p:pic>
      <p:pic>
        <p:nvPicPr>
          <p:cNvPr id="28675" name="Picture 18" descr="Короткова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7842250" y="5654675"/>
            <a:ext cx="4876800" cy="4344988"/>
          </a:xfrm>
          <a:ln w="28575">
            <a:solidFill>
              <a:srgbClr val="FF0000"/>
            </a:solidFill>
          </a:ln>
        </p:spPr>
      </p:pic>
      <p:pic>
        <p:nvPicPr>
          <p:cNvPr id="28676" name="Picture 21" descr="Соболева"/>
          <p:cNvPicPr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3709650" y="5578475"/>
            <a:ext cx="4343400" cy="4314825"/>
          </a:xfrm>
          <a:ln w="28575">
            <a:solidFill>
              <a:srgbClr val="FF0000"/>
            </a:solidFill>
          </a:ln>
        </p:spPr>
      </p:pic>
      <p:sp>
        <p:nvSpPr>
          <p:cNvPr id="28677" name="Text Box 22"/>
          <p:cNvSpPr txBox="1">
            <a:spLocks noChangeArrowheads="1"/>
          </p:cNvSpPr>
          <p:nvPr/>
        </p:nvSpPr>
        <p:spPr bwMode="auto">
          <a:xfrm>
            <a:off x="7994650" y="10150475"/>
            <a:ext cx="4371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Ярослава Короткова</a:t>
            </a:r>
          </a:p>
        </p:txBody>
      </p:sp>
      <p:pic>
        <p:nvPicPr>
          <p:cNvPr id="28678" name="object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2250" y="244475"/>
            <a:ext cx="365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205450" y="244475"/>
            <a:ext cx="1670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27"/>
          <p:cNvSpPr txBox="1">
            <a:spLocks noChangeArrowheads="1"/>
          </p:cNvSpPr>
          <p:nvPr/>
        </p:nvSpPr>
        <p:spPr bwMode="auto">
          <a:xfrm>
            <a:off x="13709650" y="10074275"/>
            <a:ext cx="4376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Екатерина Соболева</a:t>
            </a:r>
          </a:p>
        </p:txBody>
      </p:sp>
      <p:pic>
        <p:nvPicPr>
          <p:cNvPr id="28681" name="Picture 28" descr="тан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65450" y="5349875"/>
            <a:ext cx="3781425" cy="46418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8682" name="Text Box 29"/>
          <p:cNvSpPr txBox="1">
            <a:spLocks noChangeArrowheads="1"/>
          </p:cNvSpPr>
          <p:nvPr/>
        </p:nvSpPr>
        <p:spPr bwMode="auto">
          <a:xfrm>
            <a:off x="2813050" y="10150475"/>
            <a:ext cx="3884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Татьяна Цибизова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432300" y="777875"/>
            <a:ext cx="12587288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</a:rPr>
              <a:t>Бокситогорское местное отделение </a:t>
            </a:r>
          </a:p>
          <a:p>
            <a:pPr algn="ctr"/>
            <a:r>
              <a:rPr lang="ru-RU" sz="5400" b="1">
                <a:latin typeface="Times New Roman" pitchFamily="18" charset="0"/>
              </a:rPr>
              <a:t>«Движения первых»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2004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5327650" y="549275"/>
            <a:ext cx="115665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7" rIns="91430" bIns="45717">
            <a:spAutoFit/>
          </a:bodyPr>
          <a:lstStyle/>
          <a:p>
            <a:pPr algn="ctr" defTabSz="1508125">
              <a:defRPr/>
            </a:pPr>
            <a:r>
              <a:rPr 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Государственная итоговая аттестация 2023</a:t>
            </a:r>
            <a:endParaRPr lang="ru-RU" sz="6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70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10250" y="244475"/>
            <a:ext cx="1371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33050" y="3978275"/>
            <a:ext cx="9067800" cy="60769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7004050" y="2682875"/>
            <a:ext cx="79422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7" rIns="91430" bIns="45717">
            <a:spAutoFit/>
          </a:bodyPr>
          <a:lstStyle/>
          <a:p>
            <a:pPr algn="ctr" defTabSz="1508125">
              <a:defRPr/>
            </a:pPr>
            <a:r>
              <a:rPr lang="ru-RU" sz="45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ЕГЭ / ОГЭ/ ГВЭ</a:t>
            </a:r>
            <a:endParaRPr lang="ru-RU" sz="4500" b="1" i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970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1850" y="3978275"/>
            <a:ext cx="9144000" cy="60880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244475"/>
            <a:ext cx="35052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7850" y="2444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Заголовок 1"/>
          <p:cNvSpPr>
            <a:spLocks/>
          </p:cNvSpPr>
          <p:nvPr/>
        </p:nvSpPr>
        <p:spPr bwMode="auto">
          <a:xfrm>
            <a:off x="4032250" y="1006475"/>
            <a:ext cx="13622338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16"/>
          <p:cNvSpPr>
            <a:spLocks noChangeArrowheads="1"/>
          </p:cNvSpPr>
          <p:nvPr/>
        </p:nvSpPr>
        <p:spPr bwMode="auto">
          <a:xfrm>
            <a:off x="2813050" y="2987675"/>
            <a:ext cx="1559401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/>
          <a:lstStyle/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5300" b="1">
                <a:latin typeface="Times New Roman" pitchFamily="18" charset="0"/>
              </a:rPr>
              <a:t>Допущены к ГИА – 414 школьников (98,3%)</a:t>
            </a:r>
          </a:p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endParaRPr lang="ru-RU" sz="5300" b="1">
              <a:solidFill>
                <a:srgbClr val="11067A"/>
              </a:solidFill>
              <a:latin typeface="Times New Roman" pitchFamily="18" charset="0"/>
            </a:endParaRPr>
          </a:p>
        </p:txBody>
      </p:sp>
      <p:sp>
        <p:nvSpPr>
          <p:cNvPr id="30726" name="Rectangle 16"/>
          <p:cNvSpPr>
            <a:spLocks noChangeArrowheads="1"/>
          </p:cNvSpPr>
          <p:nvPr/>
        </p:nvSpPr>
        <p:spPr bwMode="auto">
          <a:xfrm>
            <a:off x="3727450" y="4400550"/>
            <a:ext cx="12673013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/>
          <a:lstStyle/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4900" b="1">
                <a:latin typeface="Times New Roman" pitchFamily="18" charset="0"/>
              </a:rPr>
              <a:t>Итоговое собеседование </a:t>
            </a:r>
          </a:p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4900" b="1">
                <a:latin typeface="Times New Roman" pitchFamily="18" charset="0"/>
              </a:rPr>
              <a:t>по русскому языку</a:t>
            </a:r>
            <a:endParaRPr lang="ru-RU" sz="4900" b="1">
              <a:solidFill>
                <a:srgbClr val="11067A"/>
              </a:solidFill>
              <a:latin typeface="Times New Roman" pitchFamily="18" charset="0"/>
            </a:endParaRPr>
          </a:p>
        </p:txBody>
      </p:sp>
      <p:sp>
        <p:nvSpPr>
          <p:cNvPr id="30727" name="TextBox 8"/>
          <p:cNvSpPr txBox="1">
            <a:spLocks noChangeArrowheads="1"/>
          </p:cNvSpPr>
          <p:nvPr/>
        </p:nvSpPr>
        <p:spPr bwMode="auto">
          <a:xfrm>
            <a:off x="2279650" y="6873875"/>
            <a:ext cx="42084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0785" tIns="75392" rIns="150785" bIns="75392">
            <a:spAutoFit/>
          </a:bodyPr>
          <a:lstStyle/>
          <a:p>
            <a:pPr defTabSz="1508125"/>
            <a:r>
              <a:rPr lang="ru-RU" sz="4900" b="1"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</p:txBody>
      </p:sp>
      <p:sp>
        <p:nvSpPr>
          <p:cNvPr id="30728" name="TextBox 9"/>
          <p:cNvSpPr txBox="1">
            <a:spLocks noChangeArrowheads="1"/>
          </p:cNvSpPr>
          <p:nvPr/>
        </p:nvSpPr>
        <p:spPr bwMode="auto">
          <a:xfrm>
            <a:off x="7232650" y="6873875"/>
            <a:ext cx="40259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0785" tIns="75392" rIns="150785" bIns="75392">
            <a:spAutoFit/>
          </a:bodyPr>
          <a:lstStyle/>
          <a:p>
            <a:pPr defTabSz="1508125"/>
            <a:r>
              <a:rPr lang="ru-RU" sz="4900" b="1"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sz="4900" b="1"/>
              <a:t> </a:t>
            </a:r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12642850" y="6797675"/>
            <a:ext cx="65706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0785" tIns="75392" rIns="150785" bIns="75392">
            <a:spAutoFit/>
          </a:bodyPr>
          <a:lstStyle/>
          <a:p>
            <a:pPr defTabSz="1508125"/>
            <a:r>
              <a:rPr lang="ru-RU" sz="4900" b="1">
                <a:latin typeface="Times New Roman" pitchFamily="18" charset="0"/>
                <a:cs typeface="Times New Roman" pitchFamily="18" charset="0"/>
              </a:rPr>
              <a:t>2 предмета по выбору</a:t>
            </a:r>
            <a:r>
              <a:rPr lang="ru-RU" sz="3000" b="1" i="1"/>
              <a:t> </a:t>
            </a:r>
          </a:p>
        </p:txBody>
      </p:sp>
      <p:sp>
        <p:nvSpPr>
          <p:cNvPr id="30730" name="Rectangle 14"/>
          <p:cNvSpPr>
            <a:spLocks noChangeArrowheads="1"/>
          </p:cNvSpPr>
          <p:nvPr/>
        </p:nvSpPr>
        <p:spPr bwMode="auto">
          <a:xfrm>
            <a:off x="2984500" y="8702675"/>
            <a:ext cx="15825788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0785" tIns="75392" rIns="150785" bIns="75392">
            <a:spAutoFit/>
          </a:bodyPr>
          <a:lstStyle/>
          <a:p>
            <a:pPr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5300" b="1">
                <a:latin typeface="Times New Roman" pitchFamily="18" charset="0"/>
              </a:rPr>
              <a:t>Получили аттестаты – 376 школьников (90,8 %)</a:t>
            </a:r>
          </a:p>
        </p:txBody>
      </p:sp>
      <p:sp>
        <p:nvSpPr>
          <p:cNvPr id="30731" name="Rectangle 12"/>
          <p:cNvSpPr>
            <a:spLocks noChangeArrowheads="1"/>
          </p:cNvSpPr>
          <p:nvPr/>
        </p:nvSpPr>
        <p:spPr bwMode="auto">
          <a:xfrm>
            <a:off x="4489450" y="549275"/>
            <a:ext cx="131064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300" b="1">
                <a:latin typeface="Times New Roman" pitchFamily="18" charset="0"/>
              </a:rPr>
              <a:t>Государственная итоговая аттестация     9 классы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244475"/>
            <a:ext cx="3810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1650" y="244475"/>
            <a:ext cx="16097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4" descr="1da0dbb0760e547151428b057aeea8e5-0"/>
          <p:cNvPicPr>
            <a:picLocks noChangeAspect="1" noChangeArrowheads="1"/>
          </p:cNvPicPr>
          <p:nvPr>
            <p:ph/>
          </p:nvPr>
        </p:nvPicPr>
        <p:blipFill>
          <a:blip r:embed="rId5"/>
          <a:srcRect/>
          <a:stretch>
            <a:fillRect/>
          </a:stretch>
        </p:blipFill>
        <p:spPr>
          <a:xfrm>
            <a:off x="5327650" y="320675"/>
            <a:ext cx="11353800" cy="10606088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168275"/>
            <a:ext cx="365760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84838" y="1682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Заголовок 1"/>
          <p:cNvSpPr>
            <a:spLocks/>
          </p:cNvSpPr>
          <p:nvPr/>
        </p:nvSpPr>
        <p:spPr bwMode="auto">
          <a:xfrm>
            <a:off x="3422650" y="168275"/>
            <a:ext cx="152638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Аттестаты об основном общем образовании </a:t>
            </a:r>
          </a:p>
          <a:p>
            <a:pPr algn="ctr" defTabSz="1508125">
              <a:lnSpc>
                <a:spcPct val="90000"/>
              </a:lnSpc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с отличием</a:t>
            </a:r>
          </a:p>
        </p:txBody>
      </p:sp>
      <p:graphicFrame>
        <p:nvGraphicFramePr>
          <p:cNvPr id="54388" name="Group 116"/>
          <p:cNvGraphicFramePr>
            <a:graphicFrameLocks noGrp="1"/>
          </p:cNvGraphicFramePr>
          <p:nvPr/>
        </p:nvGraphicFramePr>
        <p:xfrm>
          <a:off x="1289050" y="2378075"/>
          <a:ext cx="18183225" cy="8512175"/>
        </p:xfrm>
        <a:graphic>
          <a:graphicData uri="http://schemas.openxmlformats.org/drawingml/2006/table">
            <a:tbl>
              <a:tblPr/>
              <a:tblGrid>
                <a:gridCol w="7373938"/>
                <a:gridCol w="2225675"/>
                <a:gridCol w="2211387"/>
                <a:gridCol w="2144713"/>
                <a:gridCol w="2000250"/>
                <a:gridCol w="2227262"/>
              </a:tblGrid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Общеобразовательные организации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2019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«БООШ №1»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№3»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№1» г. Пикалёво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«ООШ №2 г. Пикалёво»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№3» г. Пикалёво»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№4» г. Пикалёво им. А.П. Румянцева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«СОШИ пос. Ефимовский»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«Борская СОШ»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МКОУ «Заборьевская СОШ»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МКОУ «Большедворская ООШ»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МКОУ «Подборовская ООШ»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10/ 2,4%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13/ 2,7%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12/ 3 %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 / 3,2 %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 / 2,4 %</a:t>
                      </a:r>
                    </a:p>
                  </a:txBody>
                  <a:tcPr marL="150785" marR="150785" marT="75399" marB="75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24513" y="168275"/>
            <a:ext cx="155098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r>
              <a:rPr lang="ru-RU" sz="5300" b="1">
                <a:latin typeface="Times New Roman" pitchFamily="18" charset="0"/>
                <a:cs typeface="Times New Roman" pitchFamily="18" charset="0"/>
              </a:rPr>
              <a:t>Государственная итоговая аттестация </a:t>
            </a:r>
          </a:p>
          <a:p>
            <a:pPr algn="ctr" defTabSz="1508125">
              <a:lnSpc>
                <a:spcPct val="90000"/>
              </a:lnSpc>
            </a:pPr>
            <a:r>
              <a:rPr lang="ru-RU" sz="5300" b="1">
                <a:latin typeface="Times New Roman" pitchFamily="18" charset="0"/>
                <a:cs typeface="Times New Roman" pitchFamily="18" charset="0"/>
              </a:rPr>
              <a:t>11 классы</a:t>
            </a:r>
            <a:endParaRPr lang="ru-RU" sz="53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16"/>
          <p:cNvSpPr>
            <a:spLocks noChangeArrowheads="1"/>
          </p:cNvSpPr>
          <p:nvPr/>
        </p:nvSpPr>
        <p:spPr bwMode="auto">
          <a:xfrm>
            <a:off x="3575050" y="4968875"/>
            <a:ext cx="14260513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/>
          <a:lstStyle/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5300" b="1">
                <a:latin typeface="Times New Roman" pitchFamily="18" charset="0"/>
              </a:rPr>
              <a:t>Допущены к ГИА – 99 школьников (100 %)</a:t>
            </a:r>
          </a:p>
          <a:p>
            <a:pPr marL="376238" indent="-376238"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endParaRPr lang="ru-RU" sz="5300" b="1">
              <a:solidFill>
                <a:srgbClr val="11067A"/>
              </a:solidFill>
              <a:latin typeface="Times New Roman" pitchFamily="18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08250" y="7283450"/>
            <a:ext cx="160432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>
            <a:spAutoFit/>
          </a:bodyPr>
          <a:lstStyle/>
          <a:p>
            <a:pPr algn="ctr" defTabSz="1508125">
              <a:lnSpc>
                <a:spcPct val="90000"/>
              </a:lnSpc>
              <a:spcBef>
                <a:spcPts val="1650"/>
              </a:spcBef>
              <a:buFont typeface="Arial" charset="0"/>
              <a:buNone/>
            </a:pPr>
            <a:r>
              <a:rPr lang="ru-RU" sz="5300" b="1">
                <a:latin typeface="Times New Roman" pitchFamily="18" charset="0"/>
              </a:rPr>
              <a:t>Получили аттестаты – 99 школьников (100 %)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168275"/>
            <a:ext cx="33528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43575" y="244475"/>
            <a:ext cx="1431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2"/>
          <p:cNvSpPr txBox="1">
            <a:spLocks noChangeArrowheads="1"/>
          </p:cNvSpPr>
          <p:nvPr/>
        </p:nvSpPr>
        <p:spPr bwMode="auto">
          <a:xfrm>
            <a:off x="4108450" y="642938"/>
            <a:ext cx="13654088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1508125"/>
            <a:r>
              <a:rPr lang="ru-RU" sz="5300" b="1">
                <a:latin typeface="Times New Roman" pitchFamily="18" charset="0"/>
              </a:rPr>
              <a:t>Медали «За особые успехи в учении»</a:t>
            </a:r>
          </a:p>
        </p:txBody>
      </p:sp>
      <p:graphicFrame>
        <p:nvGraphicFramePr>
          <p:cNvPr id="56402" name="Group 82"/>
          <p:cNvGraphicFramePr>
            <a:graphicFrameLocks noGrp="1"/>
          </p:cNvGraphicFramePr>
          <p:nvPr/>
        </p:nvGraphicFramePr>
        <p:xfrm>
          <a:off x="1441450" y="2225675"/>
          <a:ext cx="17907000" cy="8229600"/>
        </p:xfrm>
        <a:graphic>
          <a:graphicData uri="http://schemas.openxmlformats.org/drawingml/2006/table">
            <a:tbl>
              <a:tblPr/>
              <a:tblGrid>
                <a:gridCol w="6929438"/>
                <a:gridCol w="1900237"/>
                <a:gridCol w="2251075"/>
                <a:gridCol w="2224088"/>
                <a:gridCol w="2265362"/>
                <a:gridCol w="2336800"/>
              </a:tblGrid>
              <a:tr h="1182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Общеобразовательная организация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2019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2023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 2»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 3»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 г. Пикалёво 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г. Пикалёво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8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4» г. Пикалёво им. А.П. Румянцева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х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«СОШИ пос. Ефимовский»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«Борская СОШ»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60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(9,4 %)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(20,3 %)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(12 %)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(14,2 %)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(9,1 %)</a:t>
                      </a:r>
                    </a:p>
                  </a:txBody>
                  <a:tcPr marL="150778" marR="150778" marT="75392" marB="753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168275"/>
            <a:ext cx="342900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Заголовок 1"/>
          <p:cNvSpPr>
            <a:spLocks/>
          </p:cNvSpPr>
          <p:nvPr/>
        </p:nvSpPr>
        <p:spPr bwMode="auto">
          <a:xfrm>
            <a:off x="3508375" y="246063"/>
            <a:ext cx="1462405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r>
              <a:rPr lang="ru-RU" sz="5300" b="1">
                <a:latin typeface="Times New Roman" pitchFamily="18" charset="0"/>
                <a:cs typeface="Times New Roman" pitchFamily="18" charset="0"/>
              </a:rPr>
              <a:t>Высокобалльники!!! (от 81 до 100 баллов)</a:t>
            </a:r>
            <a:endParaRPr lang="ru-RU" sz="53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926" name="Group 110"/>
          <p:cNvGraphicFramePr>
            <a:graphicFrameLocks noGrp="1"/>
          </p:cNvGraphicFramePr>
          <p:nvPr/>
        </p:nvGraphicFramePr>
        <p:xfrm>
          <a:off x="1212850" y="1692275"/>
          <a:ext cx="17907000" cy="9144000"/>
        </p:xfrm>
        <a:graphic>
          <a:graphicData uri="http://schemas.openxmlformats.org/drawingml/2006/table">
            <a:tbl>
              <a:tblPr/>
              <a:tblGrid>
                <a:gridCol w="3352800"/>
                <a:gridCol w="7478713"/>
                <a:gridCol w="7075487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ФИО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Предмет/балл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Название ОО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Печникова Екатерина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География – 100   Русский язык - 97   Математика - 90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Калиничева Алиса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Обществознание – 94   Русский язык – 93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№3»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Пинаева Анастасия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Обществознание – 90   Русский язык - 87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Татарчук Анастасия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– 91   Химия - 84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Кос Евгения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– 87   Обществознание - 86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«СОШИ п. Ефимовский» 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Казарина Карина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- 100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Саленко Георгий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- 95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Девяткина Екатерина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- 91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Перова Елена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Английский язык - 90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Удальцова Елизавета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- 89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Пакулина Аисия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- 89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Матвеева Полина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- 89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Алексеева Екатерина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- 89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1»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Гуляева Александра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- 89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Родина Дана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- 87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Душин Никита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Информатика - 85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Красилов Дмитрий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- 85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Бахчинянц Светлана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- 83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№2»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Болвачев Даниил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История - 82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№3»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Жидкова Полина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Обществознание - 81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«БСОШ №3»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Петрова Вероника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- 81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 № 3» города Пикалево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Максимова Калерия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Русский язык - 81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«СОШИ п. Ефимовский»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18" marR="9931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927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62638" y="168275"/>
            <a:ext cx="13128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281940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19775" y="244475"/>
            <a:ext cx="12525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Заголовок 1"/>
          <p:cNvSpPr>
            <a:spLocks/>
          </p:cNvSpPr>
          <p:nvPr/>
        </p:nvSpPr>
        <p:spPr bwMode="auto">
          <a:xfrm>
            <a:off x="7689850" y="320675"/>
            <a:ext cx="475297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r>
              <a:rPr lang="ru-RU" sz="5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ЕГЭ на 100!!!</a:t>
            </a:r>
            <a:endParaRPr lang="ru-RU" sz="53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1136650" y="10226675"/>
            <a:ext cx="7348538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>
            <a:spAutoFit/>
          </a:bodyPr>
          <a:lstStyle/>
          <a:p>
            <a:pPr algn="ctr" defTabSz="1508125"/>
            <a:r>
              <a:rPr lang="ru-RU" sz="4600" b="1">
                <a:latin typeface="Times New Roman" pitchFamily="18" charset="0"/>
                <a:cs typeface="Times New Roman" pitchFamily="18" charset="0"/>
              </a:rPr>
              <a:t>География – 100 баллов</a:t>
            </a:r>
          </a:p>
        </p:txBody>
      </p:sp>
      <p:pic>
        <p:nvPicPr>
          <p:cNvPr id="3584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4650" y="3597275"/>
            <a:ext cx="4625975" cy="58086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5847" name="Rectangle 12"/>
          <p:cNvSpPr>
            <a:spLocks noChangeArrowheads="1"/>
          </p:cNvSpPr>
          <p:nvPr/>
        </p:nvSpPr>
        <p:spPr bwMode="auto">
          <a:xfrm>
            <a:off x="5784850" y="2378075"/>
            <a:ext cx="4008438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>
            <a:spAutoFit/>
          </a:bodyPr>
          <a:lstStyle/>
          <a:p>
            <a:pPr algn="ctr" defTabSz="1508125"/>
            <a:r>
              <a:rPr lang="ru-RU" sz="3300" b="1">
                <a:latin typeface="Times New Roman" pitchFamily="18" charset="0"/>
                <a:cs typeface="Times New Roman" pitchFamily="18" charset="0"/>
              </a:rPr>
              <a:t>Каткова Инна Владимировна</a:t>
            </a:r>
            <a:r>
              <a:rPr lang="ru-RU" sz="4000" b="1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 defTabSz="1508125"/>
            <a:r>
              <a:rPr lang="ru-RU" sz="2300" b="1"/>
              <a:t>учитель географии</a:t>
            </a:r>
          </a:p>
        </p:txBody>
      </p:sp>
      <p:pic>
        <p:nvPicPr>
          <p:cNvPr id="3584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56250" y="4206875"/>
            <a:ext cx="4379913" cy="556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0737850" y="10150475"/>
            <a:ext cx="86868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>
            <a:spAutoFit/>
          </a:bodyPr>
          <a:lstStyle/>
          <a:p>
            <a:pPr algn="ctr" defTabSz="1508125"/>
            <a:r>
              <a:rPr lang="ru-RU" sz="4600" b="1">
                <a:latin typeface="Times New Roman" pitchFamily="18" charset="0"/>
                <a:cs typeface="Times New Roman" pitchFamily="18" charset="0"/>
              </a:rPr>
              <a:t>Русский язык – 100 баллов</a:t>
            </a:r>
          </a:p>
        </p:txBody>
      </p:sp>
      <p:pic>
        <p:nvPicPr>
          <p:cNvPr id="358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280650" y="3597275"/>
            <a:ext cx="4757738" cy="58086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5851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09850" y="4359275"/>
            <a:ext cx="4503738" cy="5454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15538450" y="2378075"/>
            <a:ext cx="42926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>
            <a:spAutoFit/>
          </a:bodyPr>
          <a:lstStyle/>
          <a:p>
            <a:pPr algn="ctr" defTabSz="1508125"/>
            <a:r>
              <a:rPr lang="ru-RU" sz="3300" b="1">
                <a:latin typeface="Times New Roman" pitchFamily="18" charset="0"/>
                <a:cs typeface="Times New Roman" pitchFamily="18" charset="0"/>
              </a:rPr>
              <a:t>Федотова Алла Владимировна,</a:t>
            </a:r>
          </a:p>
          <a:p>
            <a:pPr algn="ctr" defTabSz="1508125"/>
            <a:r>
              <a:rPr lang="ru-RU" sz="2300" b="1"/>
              <a:t>учитель русского языка </a:t>
            </a:r>
          </a:p>
          <a:p>
            <a:pPr algn="ctr" defTabSz="1508125"/>
            <a:r>
              <a:rPr lang="ru-RU" sz="2300" b="1"/>
              <a:t>и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276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43575" y="168275"/>
            <a:ext cx="1431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53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9" name="Rectangle 6"/>
          <p:cNvSpPr>
            <a:spLocks noGrp="1"/>
          </p:cNvSpPr>
          <p:nvPr>
            <p:ph type="title" sz="quarter"/>
          </p:nvPr>
        </p:nvSpPr>
        <p:spPr>
          <a:xfrm>
            <a:off x="5175250" y="244475"/>
            <a:ext cx="11201400" cy="2466975"/>
          </a:xfrm>
        </p:spPr>
        <p:txBody>
          <a:bodyPr/>
          <a:lstStyle/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Проект 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«Модернизация школьных систем»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5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6870" name="Picture 7" descr="photo_5416139354839043568_y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9137650" y="4435475"/>
            <a:ext cx="10363200" cy="6438900"/>
          </a:xfrm>
          <a:ln w="28575">
            <a:solidFill>
              <a:srgbClr val="FF0000"/>
            </a:solidFill>
          </a:ln>
        </p:spPr>
      </p:pic>
      <p:pic>
        <p:nvPicPr>
          <p:cNvPr id="36871" name="Picture 8" descr="photo_5417834969272799768_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450" y="3140075"/>
            <a:ext cx="9829800" cy="6400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5052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84838" y="1682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53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3" name="Rectangle 17"/>
          <p:cNvSpPr>
            <a:spLocks noGrp="1"/>
          </p:cNvSpPr>
          <p:nvPr>
            <p:ph type="title"/>
          </p:nvPr>
        </p:nvSpPr>
        <p:spPr>
          <a:xfrm>
            <a:off x="4413250" y="320675"/>
            <a:ext cx="12725400" cy="2466975"/>
          </a:xfrm>
        </p:spPr>
        <p:txBody>
          <a:bodyPr/>
          <a:lstStyle/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Проект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«Современная школа»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5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7894" name="Picture 38" descr="ТР 3"/>
          <p:cNvPicPr>
            <a:picLocks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222250" y="3825875"/>
            <a:ext cx="10134600" cy="5700713"/>
          </a:xfrm>
          <a:ln w="28575">
            <a:solidFill>
              <a:srgbClr val="FF0000"/>
            </a:solidFill>
          </a:ln>
        </p:spPr>
      </p:pic>
      <p:pic>
        <p:nvPicPr>
          <p:cNvPr id="37895" name="Picture 39" descr="ТР 33"/>
          <p:cNvPicPr>
            <a:picLocks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10585450" y="3292475"/>
            <a:ext cx="8970963" cy="6727825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244475"/>
            <a:ext cx="365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61038" y="1682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53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7" name="Rectangle 6"/>
          <p:cNvSpPr>
            <a:spLocks noGrp="1"/>
          </p:cNvSpPr>
          <p:nvPr>
            <p:ph type="title"/>
          </p:nvPr>
        </p:nvSpPr>
        <p:spPr>
          <a:xfrm>
            <a:off x="5556250" y="473075"/>
            <a:ext cx="11626850" cy="2466975"/>
          </a:xfrm>
        </p:spPr>
        <p:txBody>
          <a:bodyPr/>
          <a:lstStyle/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Проект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«Цифровая образовательная среда»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5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8918" name="Picture 11" descr="14 ноутбуков и МФУ"/>
          <p:cNvPicPr>
            <a:picLocks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679450" y="2987675"/>
            <a:ext cx="8970963" cy="6727825"/>
          </a:xfrm>
          <a:ln w="28575">
            <a:solidFill>
              <a:srgbClr val="FF0000"/>
            </a:solidFill>
          </a:ln>
        </p:spPr>
      </p:pic>
      <p:pic>
        <p:nvPicPr>
          <p:cNvPr id="38919" name="Picture 12" descr="2-й кабинет - ноутбук, панель, видеокамера"/>
          <p:cNvPicPr>
            <a:picLocks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10661650" y="3063875"/>
            <a:ext cx="8970963" cy="6727825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320675"/>
            <a:ext cx="3352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24513" y="168275"/>
            <a:ext cx="155098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53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1" name="Rectangle 6"/>
          <p:cNvSpPr>
            <a:spLocks noGrp="1"/>
          </p:cNvSpPr>
          <p:nvPr>
            <p:ph type="title" idx="4294967295"/>
          </p:nvPr>
        </p:nvSpPr>
        <p:spPr>
          <a:xfrm>
            <a:off x="6927850" y="396875"/>
            <a:ext cx="8013700" cy="2466975"/>
          </a:xfrm>
        </p:spPr>
        <p:txBody>
          <a:bodyPr/>
          <a:lstStyle/>
          <a:p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Проект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  <a:t>«Успех каждого ребёнка»</a:t>
            </a:r>
            <a:br>
              <a:rPr lang="ru-RU" sz="5400" b="1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54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9942" name="Picture 12" descr="WhatsApp Image 2023-08-25 at 13"/>
          <p:cNvPicPr>
            <a:picLocks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1441450" y="2606675"/>
            <a:ext cx="17449800" cy="8061325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4838" y="2444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Заголовок 1"/>
          <p:cNvSpPr>
            <a:spLocks/>
          </p:cNvSpPr>
          <p:nvPr/>
        </p:nvSpPr>
        <p:spPr bwMode="auto">
          <a:xfrm>
            <a:off x="4184650" y="777875"/>
            <a:ext cx="13490575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0785" tIns="75392" rIns="150785" bIns="75392" anchor="b"/>
          <a:lstStyle/>
          <a:p>
            <a:pPr algn="ctr" defTabSz="1508125">
              <a:lnSpc>
                <a:spcPct val="90000"/>
              </a:lnSpc>
            </a:pPr>
            <a:endParaRPr lang="ru-RU" sz="53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4" name="Picture 12" descr="kartinki24_ru_knowledge_day_17"/>
          <p:cNvPicPr>
            <a:picLocks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3041650" y="1616075"/>
            <a:ext cx="14478000" cy="9048750"/>
          </a:xfrm>
          <a:ln w="28575">
            <a:solidFill>
              <a:srgbClr val="FF0000"/>
            </a:solidFill>
          </a:ln>
        </p:spPr>
      </p:pic>
      <p:pic>
        <p:nvPicPr>
          <p:cNvPr id="40965" name="object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4650" y="244475"/>
            <a:ext cx="3429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244475"/>
            <a:ext cx="365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65775" y="244475"/>
            <a:ext cx="16097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7"/>
          <p:cNvSpPr>
            <a:spLocks noGrp="1"/>
          </p:cNvSpPr>
          <p:nvPr>
            <p:ph type="title" idx="4294967295"/>
          </p:nvPr>
        </p:nvSpPr>
        <p:spPr>
          <a:xfrm>
            <a:off x="5480050" y="320675"/>
            <a:ext cx="11245850" cy="18288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Педагогические династии Бокситогорского района</a:t>
            </a:r>
          </a:p>
        </p:txBody>
      </p:sp>
      <p:sp>
        <p:nvSpPr>
          <p:cNvPr id="14341" name="Rectangle 9"/>
          <p:cNvSpPr>
            <a:spLocks noGrp="1"/>
          </p:cNvSpPr>
          <p:nvPr>
            <p:ph type="body" idx="4294967295"/>
          </p:nvPr>
        </p:nvSpPr>
        <p:spPr>
          <a:xfrm>
            <a:off x="1593850" y="3825875"/>
            <a:ext cx="18094325" cy="5759450"/>
          </a:xfrm>
        </p:spPr>
        <p:txBody>
          <a:bodyPr/>
          <a:lstStyle/>
          <a:p>
            <a:pPr algn="ctr"/>
            <a:r>
              <a:rPr lang="ru-RU" sz="5400" b="1" smtClean="0">
                <a:latin typeface="Times New Roman" pitchFamily="18" charset="0"/>
              </a:rPr>
              <a:t>династия Петровых - Вершининых</a:t>
            </a:r>
            <a:r>
              <a:rPr lang="ru-RU" sz="5400" smtClean="0">
                <a:latin typeface="Times New Roman" pitchFamily="18" charset="0"/>
              </a:rPr>
              <a:t> </a:t>
            </a:r>
          </a:p>
          <a:p>
            <a:pPr algn="ctr"/>
            <a:r>
              <a:rPr lang="ru-RU" sz="5400" b="1" smtClean="0">
                <a:latin typeface="Times New Roman" pitchFamily="18" charset="0"/>
              </a:rPr>
              <a:t>династия Садовниченко – Старовойтовых</a:t>
            </a:r>
          </a:p>
          <a:p>
            <a:pPr algn="ctr"/>
            <a:r>
              <a:rPr lang="ru-RU" sz="5400" b="1" smtClean="0">
                <a:latin typeface="Times New Roman" pitchFamily="18" charset="0"/>
              </a:rPr>
              <a:t>династия Каргановых</a:t>
            </a:r>
            <a:r>
              <a:rPr lang="ru-RU" sz="5400" smtClean="0">
                <a:latin typeface="Times New Roman" pitchFamily="18" charset="0"/>
              </a:rPr>
              <a:t> </a:t>
            </a:r>
          </a:p>
          <a:p>
            <a:pPr algn="ctr"/>
            <a:r>
              <a:rPr lang="ru-RU" sz="5400" b="1" smtClean="0">
                <a:latin typeface="Times New Roman" pitchFamily="18" charset="0"/>
              </a:rPr>
              <a:t>династия Вахрушевых – Явственных – Савельевых</a:t>
            </a:r>
          </a:p>
          <a:p>
            <a:pPr algn="ctr"/>
            <a:r>
              <a:rPr lang="ru-RU" sz="5400" b="1" smtClean="0">
                <a:latin typeface="Times New Roman" pitchFamily="18" charset="0"/>
              </a:rPr>
              <a:t>династия  Левских-Кукановых</a:t>
            </a:r>
          </a:p>
          <a:p>
            <a:pPr algn="ctr"/>
            <a:r>
              <a:rPr lang="ru-RU" sz="5400" b="1" smtClean="0">
                <a:latin typeface="Times New Roman" pitchFamily="18" charset="0"/>
              </a:rPr>
              <a:t>династия Бубненковых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7850" y="1682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Grp="1"/>
          </p:cNvSpPr>
          <p:nvPr>
            <p:ph type="title" idx="4294967295"/>
          </p:nvPr>
        </p:nvSpPr>
        <p:spPr>
          <a:xfrm>
            <a:off x="5708650" y="320675"/>
            <a:ext cx="11049000" cy="9144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Сотрудничество с профсоюзом</a:t>
            </a:r>
          </a:p>
        </p:txBody>
      </p:sp>
      <p:pic>
        <p:nvPicPr>
          <p:cNvPr id="15364" name="Picture 8" descr="4196f783bf_fit-in_1280x800_filters_no_upscale()__f5362_0a"/>
          <p:cNvPicPr>
            <a:picLocks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879850" y="1616075"/>
            <a:ext cx="13944600" cy="9294813"/>
          </a:xfrm>
          <a:ln w="28575">
            <a:solidFill>
              <a:srgbClr val="FF0000"/>
            </a:solidFill>
          </a:ln>
        </p:spPr>
      </p:pic>
      <p:pic>
        <p:nvPicPr>
          <p:cNvPr id="15365" name="object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450" y="244475"/>
            <a:ext cx="365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08638" y="320675"/>
            <a:ext cx="14906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"/>
          <p:cNvSpPr>
            <a:spLocks noGrp="1"/>
          </p:cNvSpPr>
          <p:nvPr>
            <p:ph type="title" idx="4294967295"/>
          </p:nvPr>
        </p:nvSpPr>
        <p:spPr>
          <a:xfrm>
            <a:off x="5632450" y="396875"/>
            <a:ext cx="10515600" cy="9144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Конкурсы профмастерства</a:t>
            </a:r>
          </a:p>
        </p:txBody>
      </p:sp>
      <p:pic>
        <p:nvPicPr>
          <p:cNvPr id="16388" name="object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250" y="244475"/>
            <a:ext cx="365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derg"/>
          <p:cNvPicPr>
            <a:picLocks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6965950" y="1616075"/>
            <a:ext cx="6972300" cy="9296400"/>
          </a:xfrm>
          <a:ln w="28575">
            <a:solidFill>
              <a:srgbClr val="FF0000"/>
            </a:solidFill>
          </a:ln>
        </p:spPr>
      </p:pic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15005050" y="8348663"/>
            <a:ext cx="42005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latin typeface="Times New Roman" pitchFamily="18" charset="0"/>
              </a:rPr>
              <a:t>Дергилёва </a:t>
            </a:r>
          </a:p>
          <a:p>
            <a:r>
              <a:rPr lang="ru-RU" sz="4400">
                <a:latin typeface="Times New Roman" pitchFamily="18" charset="0"/>
              </a:rPr>
              <a:t>Елена </a:t>
            </a:r>
          </a:p>
          <a:p>
            <a:r>
              <a:rPr lang="ru-RU" sz="4400">
                <a:latin typeface="Times New Roman" pitchFamily="18" charset="0"/>
              </a:rPr>
              <a:t>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104100" cy="1130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34050" y="244475"/>
            <a:ext cx="14906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Grp="1"/>
          </p:cNvSpPr>
          <p:nvPr>
            <p:ph type="title" sz="quarter"/>
          </p:nvPr>
        </p:nvSpPr>
        <p:spPr>
          <a:xfrm>
            <a:off x="6089650" y="473075"/>
            <a:ext cx="10331450" cy="9144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Конкурсы профмастерства</a:t>
            </a:r>
          </a:p>
        </p:txBody>
      </p:sp>
      <p:pic>
        <p:nvPicPr>
          <p:cNvPr id="17412" name="object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450" y="244475"/>
            <a:ext cx="3733800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2" descr="Дмитриева С"/>
          <p:cNvPicPr>
            <a:picLocks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7766050" y="2149475"/>
            <a:ext cx="5259388" cy="7010400"/>
          </a:xfrm>
          <a:ln w="28575">
            <a:solidFill>
              <a:srgbClr val="FF0000"/>
            </a:solidFill>
          </a:ln>
        </p:spPr>
      </p:pic>
      <p:pic>
        <p:nvPicPr>
          <p:cNvPr id="17414" name="Picture 25" descr="Иванова"/>
          <p:cNvPicPr>
            <a:picLocks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1441450" y="2759075"/>
            <a:ext cx="5281613" cy="7010400"/>
          </a:xfrm>
          <a:ln w="28575">
            <a:solidFill>
              <a:srgbClr val="FF0000"/>
            </a:solidFill>
          </a:ln>
        </p:spPr>
      </p:pic>
      <p:pic>
        <p:nvPicPr>
          <p:cNvPr id="17415" name="Picture 26" descr="артюх"/>
          <p:cNvPicPr>
            <a:picLocks noChangeAspect="1" noChangeArrowheads="1"/>
          </p:cNvPicPr>
          <p:nvPr>
            <p:ph sz="quarter" idx="4"/>
          </p:nvPr>
        </p:nvPicPr>
        <p:blipFill>
          <a:blip r:embed="rId7"/>
          <a:srcRect/>
          <a:stretch>
            <a:fillRect/>
          </a:stretch>
        </p:blipFill>
        <p:spPr>
          <a:xfrm>
            <a:off x="14014450" y="2759075"/>
            <a:ext cx="5205413" cy="6934200"/>
          </a:xfrm>
          <a:ln w="28575">
            <a:solidFill>
              <a:srgbClr val="FF0000"/>
            </a:solidFill>
          </a:ln>
        </p:spPr>
      </p:pic>
      <p:sp>
        <p:nvSpPr>
          <p:cNvPr id="17416" name="Text Box 27"/>
          <p:cNvSpPr txBox="1">
            <a:spLocks noChangeArrowheads="1"/>
          </p:cNvSpPr>
          <p:nvPr/>
        </p:nvSpPr>
        <p:spPr bwMode="auto">
          <a:xfrm>
            <a:off x="7688263" y="9490075"/>
            <a:ext cx="56467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Дмитриева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Светлана Александровна</a:t>
            </a:r>
          </a:p>
        </p:txBody>
      </p:sp>
      <p:sp>
        <p:nvSpPr>
          <p:cNvPr id="17417" name="Text Box 28"/>
          <p:cNvSpPr txBox="1">
            <a:spLocks noChangeArrowheads="1"/>
          </p:cNvSpPr>
          <p:nvPr/>
        </p:nvSpPr>
        <p:spPr bwMode="auto">
          <a:xfrm>
            <a:off x="1257300" y="9845675"/>
            <a:ext cx="5419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Иванова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Александра Леонидовна</a:t>
            </a:r>
          </a:p>
        </p:txBody>
      </p:sp>
      <p:sp>
        <p:nvSpPr>
          <p:cNvPr id="17418" name="Text Box 29"/>
          <p:cNvSpPr txBox="1">
            <a:spLocks noChangeArrowheads="1"/>
          </p:cNvSpPr>
          <p:nvPr/>
        </p:nvSpPr>
        <p:spPr bwMode="auto">
          <a:xfrm>
            <a:off x="14166850" y="9769475"/>
            <a:ext cx="49371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Артюх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Светлана Валерьевна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1650" y="244475"/>
            <a:ext cx="15509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4"/>
          <p:cNvSpPr>
            <a:spLocks noGrp="1"/>
          </p:cNvSpPr>
          <p:nvPr>
            <p:ph type="title" idx="4294967295"/>
          </p:nvPr>
        </p:nvSpPr>
        <p:spPr>
          <a:xfrm>
            <a:off x="5251450" y="473075"/>
            <a:ext cx="10515600" cy="9144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Конкурсы профмастерства</a:t>
            </a:r>
          </a:p>
        </p:txBody>
      </p:sp>
      <p:pic>
        <p:nvPicPr>
          <p:cNvPr id="18436" name="object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450" y="244475"/>
            <a:ext cx="3733800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14395450" y="9159875"/>
            <a:ext cx="48498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latin typeface="Times New Roman" pitchFamily="18" charset="0"/>
              </a:rPr>
              <a:t>Колосова </a:t>
            </a:r>
          </a:p>
          <a:p>
            <a:r>
              <a:rPr lang="ru-RU" sz="4400">
                <a:latin typeface="Times New Roman" pitchFamily="18" charset="0"/>
              </a:rPr>
              <a:t>Марина Петровна</a:t>
            </a:r>
          </a:p>
        </p:txBody>
      </p:sp>
      <p:pic>
        <p:nvPicPr>
          <p:cNvPr id="18438" name="Picture 11" descr="yCCq1VaADT0"/>
          <p:cNvPicPr>
            <a:picLocks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6394450" y="1616075"/>
            <a:ext cx="7600950" cy="9144000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7850" y="244475"/>
            <a:ext cx="14906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9"/>
          <p:cNvSpPr txBox="1">
            <a:spLocks noChangeArrowheads="1"/>
          </p:cNvSpPr>
          <p:nvPr/>
        </p:nvSpPr>
        <p:spPr bwMode="auto">
          <a:xfrm>
            <a:off x="2660650" y="9845675"/>
            <a:ext cx="70310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Учитель года –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Печейкина Светлана Сергеевна</a:t>
            </a:r>
          </a:p>
        </p:txBody>
      </p:sp>
      <p:sp>
        <p:nvSpPr>
          <p:cNvPr id="19460" name="Text Box 11"/>
          <p:cNvSpPr txBox="1">
            <a:spLocks noChangeArrowheads="1"/>
          </p:cNvSpPr>
          <p:nvPr/>
        </p:nvSpPr>
        <p:spPr bwMode="auto">
          <a:xfrm>
            <a:off x="11118850" y="9845675"/>
            <a:ext cx="6905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Воспитатель года –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Логишенкова Татьяна Юрьевна</a:t>
            </a:r>
          </a:p>
        </p:txBody>
      </p:sp>
      <p:pic>
        <p:nvPicPr>
          <p:cNvPr id="19461" name="Picture 17" descr="Логишенкова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11499850" y="777875"/>
            <a:ext cx="5842000" cy="8763000"/>
          </a:xfrm>
          <a:ln w="28575">
            <a:solidFill>
              <a:srgbClr val="FF0000"/>
            </a:solidFill>
          </a:ln>
        </p:spPr>
      </p:pic>
      <p:pic>
        <p:nvPicPr>
          <p:cNvPr id="19462" name="Picture 18" descr="печейкина"/>
          <p:cNvPicPr>
            <a:picLocks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194050" y="854075"/>
            <a:ext cx="5842000" cy="8763000"/>
          </a:xfrm>
          <a:ln w="28575">
            <a:solidFill>
              <a:srgbClr val="FF0000"/>
            </a:solidFill>
          </a:ln>
        </p:spPr>
      </p:pic>
      <p:pic>
        <p:nvPicPr>
          <p:cNvPr id="19463" name="object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450" y="244475"/>
            <a:ext cx="358140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object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0104100" cy="1130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objec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244475"/>
            <a:ext cx="32004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8" descr="173px-Coat_of_Arms_of_Boksitogorsky_rayon_(Leningrad_oblast)_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129250" y="320675"/>
            <a:ext cx="1670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5"/>
          <p:cNvSpPr>
            <a:spLocks noGrp="1"/>
          </p:cNvSpPr>
          <p:nvPr>
            <p:ph type="title"/>
          </p:nvPr>
        </p:nvSpPr>
        <p:spPr>
          <a:xfrm>
            <a:off x="4108450" y="549275"/>
            <a:ext cx="7315200" cy="2743200"/>
          </a:xfrm>
        </p:spPr>
        <p:txBody>
          <a:bodyPr/>
          <a:lstStyle/>
          <a:p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</a:rPr>
              <a:t>Аттестация педагогических работников</a:t>
            </a:r>
          </a:p>
        </p:txBody>
      </p:sp>
      <p:sp>
        <p:nvSpPr>
          <p:cNvPr id="20485" name="Rectangle 21"/>
          <p:cNvSpPr>
            <a:spLocks noGrp="1"/>
          </p:cNvSpPr>
          <p:nvPr>
            <p:ph type="body" sz="half" idx="2"/>
          </p:nvPr>
        </p:nvSpPr>
        <p:spPr>
          <a:xfrm>
            <a:off x="831850" y="3749675"/>
            <a:ext cx="8970963" cy="7137400"/>
          </a:xfrm>
        </p:spPr>
        <p:txBody>
          <a:bodyPr/>
          <a:lstStyle/>
          <a:p>
            <a:pPr algn="ctr"/>
            <a:r>
              <a:rPr lang="ru-RU" sz="4400" b="1" smtClean="0">
                <a:latin typeface="Times New Roman" pitchFamily="18" charset="0"/>
              </a:rPr>
              <a:t>Не устанавливаются </a:t>
            </a:r>
          </a:p>
          <a:p>
            <a:pPr algn="ctr"/>
            <a:r>
              <a:rPr lang="ru-RU" sz="4400" b="1" smtClean="0">
                <a:latin typeface="Times New Roman" pitchFamily="18" charset="0"/>
              </a:rPr>
              <a:t>сроки действия квалификационных категорий </a:t>
            </a:r>
            <a:br>
              <a:rPr lang="ru-RU" sz="4400" b="1" smtClean="0">
                <a:latin typeface="Times New Roman" pitchFamily="18" charset="0"/>
              </a:rPr>
            </a:br>
            <a:r>
              <a:rPr lang="ru-RU" sz="4400" b="1" smtClean="0">
                <a:latin typeface="Times New Roman" pitchFamily="18" charset="0"/>
              </a:rPr>
              <a:t>педагогических работников</a:t>
            </a:r>
          </a:p>
          <a:p>
            <a:pPr algn="ctr"/>
            <a:endParaRPr lang="ru-RU" sz="4400" b="1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sz="4400" b="1" smtClean="0">
                <a:latin typeface="Times New Roman" pitchFamily="18" charset="0"/>
              </a:rPr>
              <a:t>Новые квалификационные категории: </a:t>
            </a:r>
            <a:br>
              <a:rPr lang="ru-RU" sz="4400" b="1" smtClean="0">
                <a:latin typeface="Times New Roman" pitchFamily="18" charset="0"/>
              </a:rPr>
            </a:br>
            <a:r>
              <a:rPr lang="ru-RU" sz="4400" b="1" smtClean="0">
                <a:latin typeface="Times New Roman" pitchFamily="18" charset="0"/>
              </a:rPr>
              <a:t>«педагог-методист» </a:t>
            </a:r>
          </a:p>
          <a:p>
            <a:pPr algn="ctr"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sz="4400" b="1" smtClean="0">
                <a:latin typeface="Times New Roman" pitchFamily="18" charset="0"/>
              </a:rPr>
              <a:t>«педагог-наставник»</a:t>
            </a:r>
          </a:p>
          <a:p>
            <a:endParaRPr lang="ru-RU" sz="4400" b="1" smtClean="0">
              <a:latin typeface="Times New Roman" pitchFamily="18" charset="0"/>
            </a:endParaRPr>
          </a:p>
        </p:txBody>
      </p:sp>
      <p:pic>
        <p:nvPicPr>
          <p:cNvPr id="20486" name="Picture 24" descr="аттестация"/>
          <p:cNvPicPr>
            <a:picLocks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0966450" y="777875"/>
            <a:ext cx="6937375" cy="10150475"/>
          </a:xfr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</TotalTime>
  <Words>784</Words>
  <Application>Microsoft Macintosh PowerPoint</Application>
  <PresentationFormat>Произвольный</PresentationFormat>
  <Paragraphs>322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29</vt:i4>
      </vt:variant>
    </vt:vector>
  </HeadingPairs>
  <TitlesOfParts>
    <vt:vector size="39" baseType="lpstr">
      <vt:lpstr>Arial</vt:lpstr>
      <vt:lpstr>Calibri</vt:lpstr>
      <vt:lpstr>Times New Roman</vt:lpstr>
      <vt:lpstr>Wingdings 3</vt:lpstr>
      <vt:lpstr>Office Theme</vt:lpstr>
      <vt:lpstr>Office Theme</vt:lpstr>
      <vt:lpstr>Office Theme</vt:lpstr>
      <vt:lpstr>Office Theme</vt:lpstr>
      <vt:lpstr>Office Theme</vt:lpstr>
      <vt:lpstr>Office Theme</vt:lpstr>
      <vt:lpstr>«О результатах деятельности системы образования  Бокситогорского муниципального района  в 2022/2023 учебном году:   достижения, проблемы, перспективы»</vt:lpstr>
      <vt:lpstr>Слайд 2</vt:lpstr>
      <vt:lpstr>Педагогические династии Бокситогорского района</vt:lpstr>
      <vt:lpstr>Сотрудничество с профсоюзом</vt:lpstr>
      <vt:lpstr>Конкурсы профмастерства</vt:lpstr>
      <vt:lpstr>Конкурсы профмастерства</vt:lpstr>
      <vt:lpstr>Конкурсы профмастерства</vt:lpstr>
      <vt:lpstr>Слайд 8</vt:lpstr>
      <vt:lpstr>Аттестация педагогических работников</vt:lpstr>
      <vt:lpstr>ФОП  дошкольного образования</vt:lpstr>
      <vt:lpstr>Федеральные образовательные программы</vt:lpstr>
      <vt:lpstr>Слайд 12</vt:lpstr>
      <vt:lpstr>Профессиональная ориентация школьников</vt:lpstr>
      <vt:lpstr>«Россия – мои горизонты»</vt:lpstr>
      <vt:lpstr>«Церемония поднятия/выноса государственного флага»</vt:lpstr>
      <vt:lpstr>Советники по воспитанию и взаимодействию с детскими общественными объединениями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Проект  «Модернизация школьных систем» </vt:lpstr>
      <vt:lpstr>Проект «Современная школа» </vt:lpstr>
      <vt:lpstr>Проект «Цифровая образовательная среда» </vt:lpstr>
      <vt:lpstr>Проект «Успех каждого ребёнка» 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cp:lastModifiedBy>Гречневкина</cp:lastModifiedBy>
  <cp:revision>67</cp:revision>
  <dcterms:created xsi:type="dcterms:W3CDTF">2023-01-13T17:17:54Z</dcterms:created>
  <dcterms:modified xsi:type="dcterms:W3CDTF">2023-08-30T06:53:47Z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2023-01-13T00:00:00Z</vt:filetime>
  </property>
</Properties>
</file>