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2" r:id="rId3"/>
    <p:sldId id="390" r:id="rId4"/>
    <p:sldId id="368" r:id="rId5"/>
    <p:sldId id="359" r:id="rId6"/>
    <p:sldId id="360" r:id="rId7"/>
    <p:sldId id="391" r:id="rId8"/>
    <p:sldId id="376" r:id="rId9"/>
    <p:sldId id="377" r:id="rId10"/>
    <p:sldId id="392" r:id="rId11"/>
    <p:sldId id="375" r:id="rId12"/>
    <p:sldId id="379" r:id="rId13"/>
    <p:sldId id="394" r:id="rId14"/>
    <p:sldId id="381" r:id="rId15"/>
    <p:sldId id="423" r:id="rId16"/>
    <p:sldId id="380" r:id="rId17"/>
    <p:sldId id="395" r:id="rId18"/>
    <p:sldId id="382" r:id="rId19"/>
    <p:sldId id="385" r:id="rId20"/>
    <p:sldId id="370" r:id="rId21"/>
    <p:sldId id="404" r:id="rId22"/>
    <p:sldId id="399" r:id="rId23"/>
    <p:sldId id="403" r:id="rId24"/>
    <p:sldId id="371" r:id="rId25"/>
    <p:sldId id="383" r:id="rId26"/>
    <p:sldId id="400" r:id="rId27"/>
    <p:sldId id="401" r:id="rId28"/>
    <p:sldId id="374" r:id="rId29"/>
    <p:sldId id="361" r:id="rId30"/>
    <p:sldId id="363" r:id="rId31"/>
    <p:sldId id="405" r:id="rId32"/>
    <p:sldId id="409" r:id="rId33"/>
    <p:sldId id="388" r:id="rId34"/>
    <p:sldId id="415" r:id="rId35"/>
    <p:sldId id="406" r:id="rId36"/>
    <p:sldId id="408" r:id="rId37"/>
    <p:sldId id="416" r:id="rId38"/>
    <p:sldId id="417" r:id="rId39"/>
    <p:sldId id="410" r:id="rId40"/>
    <p:sldId id="418" r:id="rId41"/>
    <p:sldId id="420" r:id="rId42"/>
    <p:sldId id="411" r:id="rId43"/>
    <p:sldId id="412" r:id="rId44"/>
    <p:sldId id="421" r:id="rId45"/>
    <p:sldId id="413" r:id="rId46"/>
    <p:sldId id="414" r:id="rId47"/>
    <p:sldId id="42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navigator-ege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metodicheskaya-kopilka/metod-rekomendatsii-dlya-slabykh-shko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Уточнения структуры, содержания КИМ и критериев оценивания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ЕГЭ по английскому языку в 2025 году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Булышева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Елена Олеговна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английского языка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МБОУ «БСОШ №3»г. Бокситогорска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Дополнительная схема оценивания задания 37.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486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37 «Электронное личное письмо»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Кратко </a:t>
            </a:r>
            <a:r>
              <a:rPr lang="ru-RU" b="1" dirty="0"/>
              <a:t>обозначим структуру и содержание электронного личного письма</a:t>
            </a:r>
            <a:r>
              <a:rPr lang="ru-RU" dirty="0"/>
              <a:t>: </a:t>
            </a:r>
            <a:r>
              <a:rPr lang="ru-RU" dirty="0" smtClean="0"/>
              <a:t></a:t>
            </a:r>
            <a:r>
              <a:rPr lang="ru-RU" sz="3100" dirty="0" smtClean="0"/>
              <a:t>обращение/приветствие/приветствие </a:t>
            </a:r>
            <a:r>
              <a:rPr lang="ru-RU" sz="3100" dirty="0"/>
              <a:t>с обращением (слева, на отдельной строке); </a:t>
            </a:r>
            <a:endParaRPr lang="ru-RU" sz="3100" dirty="0" smtClean="0"/>
          </a:p>
          <a:p>
            <a:r>
              <a:rPr lang="ru-RU" sz="3100" dirty="0" smtClean="0"/>
              <a:t> </a:t>
            </a:r>
            <a:r>
              <a:rPr lang="ru-RU" sz="3100" dirty="0"/>
              <a:t>благодарность за полученное письмо или/и выражение радости о получении нового письма (начало письма, отдельный абзац); </a:t>
            </a:r>
            <a:endParaRPr lang="ru-RU" sz="3100" dirty="0" smtClean="0"/>
          </a:p>
          <a:p>
            <a:r>
              <a:rPr lang="ru-RU" sz="3100" dirty="0" smtClean="0"/>
              <a:t> </a:t>
            </a:r>
            <a:r>
              <a:rPr lang="ru-RU" sz="3100" dirty="0"/>
              <a:t>сообщение: ответы на вопросы зарубежного друга (отдельный абзац); </a:t>
            </a:r>
            <a:endParaRPr lang="ru-RU" sz="3100" dirty="0" smtClean="0"/>
          </a:p>
          <a:p>
            <a:r>
              <a:rPr lang="ru-RU" sz="3100" dirty="0" smtClean="0"/>
              <a:t> </a:t>
            </a:r>
            <a:r>
              <a:rPr lang="ru-RU" sz="3100" dirty="0"/>
              <a:t>запрос информации: постановка вопросов в соответствии с заданием (отдельный абзац); </a:t>
            </a:r>
            <a:endParaRPr lang="ru-RU" sz="3100" dirty="0" smtClean="0"/>
          </a:p>
        </p:txBody>
      </p:sp>
    </p:spTree>
    <p:extLst>
      <p:ext uri="{BB962C8B-B14F-4D97-AF65-F5344CB8AC3E}">
        <p14:creationId xmlns:p14="http://schemas.microsoft.com/office/powerpoint/2010/main" val="34349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выражение </a:t>
            </a:r>
            <a:r>
              <a:rPr lang="ru-RU" dirty="0"/>
              <a:t>надежды на дальнейшие контакты (перед завершающей фразой); </a:t>
            </a:r>
          </a:p>
          <a:p>
            <a:r>
              <a:rPr lang="ru-RU" dirty="0"/>
              <a:t> завершающая фраза (неофициальный стиль, на отдельной строке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 подпись автора (неофициальный стиль, только имя, на отдельной строке).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 что обратить внимание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2025 году эксперты обращают внимание на социокультурный компонент т.е. умение учащегося представить культуру своей страны</a:t>
            </a:r>
          </a:p>
          <a:p>
            <a:r>
              <a:rPr lang="ru-RU" dirty="0"/>
              <a:t>и на узнаваемость реалий российской культуры.</a:t>
            </a:r>
          </a:p>
          <a:p>
            <a:r>
              <a:rPr lang="ru-RU" dirty="0"/>
              <a:t>например: аспект 1ответ на вопрос о том какие русские писатели популярны у подростков в России.</a:t>
            </a:r>
          </a:p>
          <a:p>
            <a:r>
              <a:rPr lang="ru-RU" dirty="0"/>
              <a:t>аспект 3: какую книгу русской литературы следует прочитать иностранцу в первую очередь.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1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обратить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 аспекту 6 ( стилевое оформление письма)</a:t>
            </a:r>
          </a:p>
          <a:p>
            <a:pPr marL="0" indent="0">
              <a:buNone/>
            </a:pPr>
            <a:r>
              <a:rPr lang="ru-RU" dirty="0"/>
              <a:t>В процессе обучения следует обращать внимание школьников </a:t>
            </a:r>
            <a:r>
              <a:rPr lang="ru-RU" u="sng" dirty="0"/>
              <a:t>на особенности неофициального стиля:</a:t>
            </a:r>
            <a:r>
              <a:rPr lang="ru-RU" dirty="0"/>
              <a:t> использование кратких (стяжённых) глагольных форм, использование разговорной лексики и различного рода сокращений. </a:t>
            </a:r>
            <a:r>
              <a:rPr lang="ru-RU" dirty="0" smtClean="0"/>
              <a:t>Экспертам </a:t>
            </a:r>
            <a:r>
              <a:rPr lang="ru-RU" u="sng" dirty="0"/>
              <a:t>снижать балл </a:t>
            </a:r>
            <a:r>
              <a:rPr lang="ru-RU" dirty="0"/>
              <a:t>за использование полных форм глагола, нейтральной и даже официальной лексики и отсутствие сокращений </a:t>
            </a:r>
            <a:r>
              <a:rPr lang="ru-RU" u="sng" dirty="0"/>
              <a:t>нельзя,</a:t>
            </a:r>
            <a:r>
              <a:rPr lang="ru-RU" dirty="0"/>
              <a:t> учитывая базовый уровень сложности задания.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6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Сайт ФИПИ. «МЕТОДИЧЕСКИЕ РЕКОМЕНДАЦИИ по иностранным языкам»  </a:t>
            </a:r>
            <a:br>
              <a:rPr lang="ru-RU" sz="2400" b="1" dirty="0"/>
            </a:br>
            <a:r>
              <a:rPr lang="ru-RU" sz="2400" b="1" dirty="0"/>
              <a:t>Рекомендации М.В. Вербицкой 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Задание 37: «стиль электронного письма отличается от стиля традиционного «бумажного» письма большей близостью к разговорной речи. Так, использование разговорных грамматических форм в электронном письме не считается ошибкой, например: </a:t>
            </a:r>
            <a:r>
              <a:rPr lang="ru-RU" dirty="0" err="1"/>
              <a:t>gonna</a:t>
            </a:r>
            <a:r>
              <a:rPr lang="ru-RU" dirty="0"/>
              <a:t> – </a:t>
            </a:r>
            <a:r>
              <a:rPr lang="ru-RU" dirty="0" err="1"/>
              <a:t>going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; </a:t>
            </a:r>
            <a:r>
              <a:rPr lang="ru-RU" dirty="0" err="1"/>
              <a:t>wanna</a:t>
            </a:r>
            <a:r>
              <a:rPr lang="ru-RU" dirty="0"/>
              <a:t> – </a:t>
            </a:r>
            <a:r>
              <a:rPr lang="ru-RU" dirty="0" err="1"/>
              <a:t>want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. Вместе с тем обучающихся следует</a:t>
            </a:r>
            <a:br>
              <a:rPr lang="ru-RU" dirty="0"/>
            </a:br>
            <a:r>
              <a:rPr lang="ru-RU" dirty="0"/>
              <a:t>предостеречь от использования </a:t>
            </a:r>
            <a:r>
              <a:rPr lang="ru-RU" dirty="0" err="1"/>
              <a:t>сниженно</a:t>
            </a:r>
            <a:r>
              <a:rPr lang="ru-RU" dirty="0"/>
              <a:t>-разговорного стиля (</a:t>
            </a:r>
            <a:r>
              <a:rPr lang="ru-RU" dirty="0" err="1"/>
              <a:t>highly</a:t>
            </a:r>
            <a:r>
              <a:rPr lang="ru-RU" dirty="0"/>
              <a:t> </a:t>
            </a:r>
            <a:r>
              <a:rPr lang="ru-RU" dirty="0" err="1"/>
              <a:t>colloquial</a:t>
            </a:r>
            <a:r>
              <a:rPr lang="ru-RU" dirty="0"/>
              <a:t>) или сленга (</a:t>
            </a:r>
            <a:r>
              <a:rPr lang="ru-RU" dirty="0" err="1"/>
              <a:t>slang</a:t>
            </a:r>
            <a:r>
              <a:rPr lang="ru-RU" dirty="0"/>
              <a:t>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7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правильно выбирать </a:t>
            </a:r>
            <a:r>
              <a:rPr lang="ru-RU" dirty="0"/>
              <a:t>для личного электронного письма </a:t>
            </a:r>
            <a:r>
              <a:rPr lang="ru-RU" dirty="0" smtClean="0"/>
              <a:t>обращение/приветствие.</a:t>
            </a:r>
          </a:p>
          <a:p>
            <a:r>
              <a:rPr lang="ru-RU" u="sng" dirty="0" smtClean="0"/>
              <a:t>В завершении </a:t>
            </a:r>
            <a:r>
              <a:rPr lang="ru-RU" dirty="0"/>
              <a:t>следует поставить подпись автора – только имя (на отдельной строке слева, под завершающей фразой, без точки): </a:t>
            </a:r>
            <a:r>
              <a:rPr lang="ru-RU" dirty="0" err="1" smtClean="0"/>
              <a:t>Sasha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Если участник экзамена даёт имя и фамилию в подписи, то это является ошибкой и может привести к снижению балла. </a:t>
            </a:r>
          </a:p>
        </p:txBody>
      </p:sp>
    </p:spTree>
    <p:extLst>
      <p:ext uri="{BB962C8B-B14F-4D97-AF65-F5344CB8AC3E}">
        <p14:creationId xmlns:p14="http://schemas.microsoft.com/office/powerpoint/2010/main" val="3767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В 2025 году в задании 37 не </a:t>
            </a:r>
            <a:r>
              <a:rPr lang="ru-RU" u="sng" dirty="0"/>
              <a:t>требуется ссылка на предыдущие контакты</a:t>
            </a:r>
            <a:r>
              <a:rPr lang="ru-RU" dirty="0"/>
              <a:t>. Тем не менее благодарность за полученное письмо или другое выражение положительных эмоций от его получения необходимы, также необходимо выразить надежду на дальнейшие контакты.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критерию «</a:t>
            </a:r>
            <a:r>
              <a:rPr lang="ru-RU" b="1" dirty="0"/>
              <a:t>Организация текста</a:t>
            </a:r>
            <a:r>
              <a:rPr lang="ru-RU" dirty="0"/>
              <a:t>»,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</a:t>
            </a:r>
            <a:r>
              <a:rPr lang="ru-RU" dirty="0"/>
              <a:t>принимать во внимание следующее </a:t>
            </a:r>
            <a:r>
              <a:rPr lang="ru-RU" dirty="0" smtClean="0"/>
              <a:t>: </a:t>
            </a:r>
            <a:r>
              <a:rPr lang="ru-RU" dirty="0"/>
              <a:t> логичность;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деление на абзацы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 </a:t>
            </a:r>
            <a:r>
              <a:rPr lang="ru-RU" dirty="0"/>
              <a:t>средства логической связи;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обращение на отдельной строке;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завершающая фраза на отдельной строке;  подпись на отдельной строке. </a:t>
            </a:r>
          </a:p>
        </p:txBody>
      </p:sp>
    </p:spTree>
    <p:extLst>
      <p:ext uri="{BB962C8B-B14F-4D97-AF65-F5344CB8AC3E}">
        <p14:creationId xmlns:p14="http://schemas.microsoft.com/office/powerpoint/2010/main" val="24185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учесть при подготовке.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Придерживаться </a:t>
            </a:r>
            <a:r>
              <a:rPr lang="ru-RU" u="sng" dirty="0"/>
              <a:t>требуемого объема текста. </a:t>
            </a:r>
            <a:r>
              <a:rPr lang="ru-RU" dirty="0"/>
              <a:t>Допустимо на 10% отклоняться от указанного количества слов: можно написать от 90 до 154 слов в письме </a:t>
            </a:r>
            <a:r>
              <a:rPr lang="ru-RU" dirty="0" smtClean="0"/>
              <a:t>.Если </a:t>
            </a:r>
            <a:r>
              <a:rPr lang="ru-RU" dirty="0"/>
              <a:t>выпускник напишет хотя бы на одно слово меньше (89), он получит ноль баллов за задание. Если лимит будет превышен, экзаменатор отсчитает 140 слов в письме </a:t>
            </a:r>
            <a:r>
              <a:rPr lang="ru-RU" dirty="0" smtClean="0"/>
              <a:t>и </a:t>
            </a:r>
            <a:r>
              <a:rPr lang="ru-RU" dirty="0"/>
              <a:t>будет оценивать его, притом снимет баллы за незавершенную работу, оформление задания и раскрытие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ФИПИ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Методические материалы для председателей и членов предметных комиссий субъектов Российской Федерации по </a:t>
            </a:r>
            <a:r>
              <a:rPr lang="ru-RU" dirty="0" smtClean="0"/>
              <a:t>проверке </a:t>
            </a:r>
            <a:r>
              <a:rPr lang="ru-RU" dirty="0"/>
              <a:t>выполнения заданий с развёрнутым ответом экзаменационных работ ЕГЭ 2024 </a:t>
            </a:r>
            <a:r>
              <a:rPr lang="ru-RU" dirty="0" err="1"/>
              <a:t>годаАНГЛИЙСКИЙ</a:t>
            </a:r>
            <a:r>
              <a:rPr lang="ru-RU" dirty="0"/>
              <a:t> ЯЗЫК (Раздел «Письменная речь</a:t>
            </a:r>
            <a:r>
              <a:rPr lang="ru-RU" dirty="0" smtClean="0"/>
              <a:t>»), (Раздел «Устная речь»)</a:t>
            </a:r>
            <a:endParaRPr lang="ru-RU" dirty="0"/>
          </a:p>
          <a:p>
            <a:r>
              <a:rPr lang="ru-RU" dirty="0"/>
              <a:t>Москва 2024</a:t>
            </a:r>
          </a:p>
          <a:p>
            <a:r>
              <a:rPr lang="ru-RU" dirty="0"/>
              <a:t>Авторы-составители: М.В. Вербицкая, И.А. Басова, К.С. Махмурян, Ю.Б. </a:t>
            </a:r>
            <a:r>
              <a:rPr lang="ru-RU" dirty="0" err="1"/>
              <a:t>Курасовская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РАЗДЕЛ 4 «Письменная </a:t>
            </a:r>
            <a:r>
              <a:rPr lang="ru-RU" b="1" dirty="0" smtClean="0"/>
              <a:t>речь», задание 38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/>
              <a:t>Спецификация</a:t>
            </a:r>
            <a:br>
              <a:rPr lang="ru-RU" sz="1600" b="1" dirty="0"/>
            </a:br>
            <a:r>
              <a:rPr lang="ru-RU" sz="1600" b="1" dirty="0"/>
              <a:t>контрольных измерительных материалов</a:t>
            </a:r>
            <a:br>
              <a:rPr lang="ru-RU" sz="1600" b="1" dirty="0"/>
            </a:br>
            <a:r>
              <a:rPr lang="ru-RU" sz="1600" b="1" dirty="0"/>
              <a:t>для проведения в 2025 году</a:t>
            </a:r>
            <a:br>
              <a:rPr lang="ru-RU" sz="1600" b="1" dirty="0"/>
            </a:br>
            <a:r>
              <a:rPr lang="ru-RU" sz="1600" b="1" dirty="0"/>
              <a:t>единого государственного экзамена</a:t>
            </a:r>
            <a:br>
              <a:rPr lang="ru-RU" sz="1600" b="1" dirty="0"/>
            </a:br>
            <a:r>
              <a:rPr lang="ru-RU" sz="1600" b="1" dirty="0"/>
              <a:t>по ИНОСТРАННЫМ ЯЗЫКАМ на сайте </a:t>
            </a:r>
            <a:r>
              <a:rPr lang="ru-RU" sz="1600" b="1" dirty="0" smtClean="0"/>
              <a:t>ФИПИ</a:t>
            </a:r>
          </a:p>
          <a:p>
            <a:pPr marL="0" indent="0">
              <a:buNone/>
            </a:pPr>
            <a:r>
              <a:rPr lang="ru-RU" sz="3300" dirty="0"/>
              <a:t>Критерии оценивания ответов на задание 38 НЕ ИЗМЕНИЛИСЬ.</a:t>
            </a:r>
          </a:p>
          <a:p>
            <a:pPr marL="0" indent="0">
              <a:buNone/>
            </a:pPr>
            <a:r>
              <a:rPr lang="ru-RU" sz="4000" b="1" dirty="0" smtClean="0"/>
              <a:t>Пункт 10</a:t>
            </a:r>
          </a:p>
          <a:p>
            <a:pPr marL="0" indent="0">
              <a:buNone/>
            </a:pPr>
            <a:r>
              <a:rPr lang="ru-RU" sz="4000" dirty="0" smtClean="0"/>
              <a:t>Уточнена формулировка </a:t>
            </a:r>
            <a:r>
              <a:rPr lang="ru-RU" sz="4000" dirty="0"/>
              <a:t>задания 38 письменной </a:t>
            </a:r>
            <a:r>
              <a:rPr lang="ru-RU" sz="4000" dirty="0" smtClean="0"/>
              <a:t>части.</a:t>
            </a:r>
          </a:p>
          <a:p>
            <a:pPr marL="0" indent="0">
              <a:buNone/>
            </a:pPr>
            <a:r>
              <a:rPr lang="ru-RU" sz="4000" i="1" dirty="0" smtClean="0"/>
              <a:t>(</a:t>
            </a:r>
            <a:r>
              <a:rPr lang="ru-RU" sz="4000" i="1" dirty="0" err="1" smtClean="0"/>
              <a:t>the</a:t>
            </a:r>
            <a:r>
              <a:rPr lang="ru-RU" sz="4000" dirty="0"/>
              <a:t> </a:t>
            </a:r>
            <a:r>
              <a:rPr lang="ru-RU" sz="4000" i="1" dirty="0" err="1"/>
              <a:t>opinion</a:t>
            </a:r>
            <a:r>
              <a:rPr lang="ru-RU" sz="4000" i="1" dirty="0"/>
              <a:t> </a:t>
            </a:r>
            <a:r>
              <a:rPr lang="ru-RU" sz="4000" i="1" dirty="0" err="1"/>
              <a:t>polls</a:t>
            </a:r>
            <a:r>
              <a:rPr lang="ru-RU" sz="4000" i="1" dirty="0"/>
              <a:t> </a:t>
            </a:r>
            <a:r>
              <a:rPr lang="ru-RU" sz="4000" dirty="0"/>
              <a:t>заменили на </a:t>
            </a:r>
            <a:r>
              <a:rPr lang="ru-RU" sz="4000" b="1" i="1" dirty="0"/>
              <a:t>a </a:t>
            </a:r>
            <a:r>
              <a:rPr lang="ru-RU" sz="4000" b="1" i="1" dirty="0" err="1"/>
              <a:t>survey</a:t>
            </a:r>
            <a:r>
              <a:rPr lang="ru-RU" sz="4000" b="1" i="1" dirty="0"/>
              <a:t> </a:t>
            </a:r>
            <a:r>
              <a:rPr lang="ru-RU" sz="4000" b="1" dirty="0"/>
              <a:t>и</a:t>
            </a:r>
            <a:r>
              <a:rPr lang="ru-RU" sz="4000" b="1" i="1" dirty="0"/>
              <a:t> </a:t>
            </a:r>
            <a:r>
              <a:rPr lang="ru-RU" sz="4000" b="1" i="1" dirty="0" err="1"/>
              <a:t>the</a:t>
            </a:r>
            <a:r>
              <a:rPr lang="ru-RU" sz="4000" b="1" i="1" dirty="0"/>
              <a:t> </a:t>
            </a:r>
            <a:r>
              <a:rPr lang="ru-RU" sz="4000" b="1" i="1" dirty="0" err="1"/>
              <a:t>survey</a:t>
            </a:r>
            <a:r>
              <a:rPr lang="ru-RU" sz="4000" b="1" i="1" dirty="0"/>
              <a:t> </a:t>
            </a:r>
            <a:r>
              <a:rPr lang="ru-RU" sz="4000" b="1" i="1" dirty="0" err="1"/>
              <a:t>data</a:t>
            </a:r>
            <a:r>
              <a:rPr lang="ru-RU" sz="4000" dirty="0"/>
              <a:t>, что необходимо отразить </a:t>
            </a:r>
            <a:r>
              <a:rPr lang="ru-RU" sz="4000" dirty="0" smtClean="0"/>
              <a:t> </a:t>
            </a:r>
            <a:r>
              <a:rPr lang="ru-RU" sz="4000" dirty="0"/>
              <a:t>в шаблоне </a:t>
            </a:r>
            <a:r>
              <a:rPr lang="ru-RU" sz="4000" dirty="0" smtClean="0"/>
              <a:t>ответа).</a:t>
            </a:r>
          </a:p>
        </p:txBody>
      </p:sp>
    </p:spTree>
    <p:extLst>
      <p:ext uri="{BB962C8B-B14F-4D97-AF65-F5344CB8AC3E}">
        <p14:creationId xmlns:p14="http://schemas.microsoft.com/office/powerpoint/2010/main" val="38382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38.2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«Задание </a:t>
            </a:r>
            <a:r>
              <a:rPr lang="ru-RU" dirty="0" smtClean="0"/>
              <a:t>38- </a:t>
            </a:r>
            <a:r>
              <a:rPr lang="ru-RU" dirty="0"/>
              <a:t>это задание высокого уровня сложности, предназначенное для обучавшихся по программе углубленного уровня (более 3 часов иностранного языка в неделю) и нацеленное на дифференциацию участников экзамена, получающих от 81 до 100 баллов за выполнение экзаменационной работы».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38 </a:t>
            </a:r>
            <a:r>
              <a:rPr lang="ru-RU" dirty="0"/>
              <a:t>проверяет умение </a:t>
            </a:r>
            <a:r>
              <a:rPr lang="ru-RU" dirty="0" smtClean="0"/>
              <a:t>учащихся строить </a:t>
            </a:r>
            <a:r>
              <a:rPr lang="ru-RU" dirty="0"/>
              <a:t>развернутое высказывание-рассуждение в соответствии с коммуникативной задачей и в заданном объеме. Предлагается следующая коммуникативная ситуация: участник экзамена выполняет проектную работу на указанную тему, он нашел статистические данные по теме и должен их прокомментировать, выразив свое мнение, и </a:t>
            </a:r>
            <a:r>
              <a:rPr lang="ru-RU" dirty="0" smtClean="0"/>
              <a:t>привести </a:t>
            </a:r>
            <a:r>
              <a:rPr lang="ru-RU" dirty="0"/>
              <a:t>свои рассуждения по теме проекта. Задание альтернативное, есть возможность выбрать любую из двух предложенных тем, причем одна тема строится на </a:t>
            </a:r>
            <a:r>
              <a:rPr lang="ru-RU" dirty="0" smtClean="0"/>
              <a:t>таблице(38.1</a:t>
            </a:r>
            <a:r>
              <a:rPr lang="ru-RU" dirty="0"/>
              <a:t>), другая – на диаграмме </a:t>
            </a:r>
            <a:r>
              <a:rPr lang="ru-RU" dirty="0" smtClean="0"/>
              <a:t>(38.2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2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Любое развернутое высказывание-рассуждение начинается со </a:t>
            </a:r>
            <a:r>
              <a:rPr lang="ru-RU" u="sng" dirty="0"/>
              <a:t>вступления</a:t>
            </a:r>
            <a:r>
              <a:rPr lang="ru-RU" dirty="0"/>
              <a:t>. В нашем случае нужен </a:t>
            </a:r>
            <a:r>
              <a:rPr lang="ru-RU" u="sng" dirty="0"/>
              <a:t>вводный тезис </a:t>
            </a:r>
            <a:r>
              <a:rPr lang="ru-RU" dirty="0"/>
              <a:t>общего характера по выбранной теме с обозначением коммуникативной ситуации и целей выполняемого проекта. </a:t>
            </a:r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основной части</a:t>
            </a:r>
            <a:r>
              <a:rPr lang="ru-RU" dirty="0"/>
              <a:t> требуется: описать приведенную статистику, выделив две-три основные черты; провести одно-два сравнения в </a:t>
            </a:r>
            <a:r>
              <a:rPr lang="ru-RU" dirty="0" smtClean="0"/>
              <a:t>рамках темы</a:t>
            </a:r>
            <a:r>
              <a:rPr lang="ru-RU" dirty="0"/>
              <a:t>; обрисовать проблему, которая может возникнуть в исследуемой сфере, и предложить пути ее решения. </a:t>
            </a:r>
            <a:r>
              <a:rPr lang="ru-RU" u="sng" dirty="0"/>
              <a:t>В заключение </a:t>
            </a:r>
            <a:r>
              <a:rPr lang="ru-RU" dirty="0"/>
              <a:t>необходимо выразить свое мнение по теме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503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087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ОБРАТИТЬ ВНИМАНИЕ. МЕТОДИЧЕСКИЕ РЕКОМЕНДАЦИИ</a:t>
            </a:r>
            <a:br>
              <a:rPr lang="ru-RU" sz="2800" b="1" dirty="0"/>
            </a:br>
            <a:r>
              <a:rPr lang="ru-RU" sz="2800" b="1" dirty="0"/>
              <a:t>ФИПИ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плане языковых навыков от участника ЕГЭ требуется владение иностранным языком на уровне В2, включающем лексику и грамматику, необходимую для описания цифровых данных и процессов в их развитии.</a:t>
            </a:r>
          </a:p>
          <a:p>
            <a:r>
              <a:rPr lang="ru-RU" dirty="0"/>
              <a:t>Для того чтобы продемонстрировать высокий уровень владения английским языком, надо использовать синонимы, антонимы, лексику уровня В2, более сложные грамматические конструкции: </a:t>
            </a:r>
            <a:r>
              <a:rPr lang="ru-RU" dirty="0" smtClean="0"/>
              <a:t>пассивный (страдательный) </a:t>
            </a:r>
            <a:r>
              <a:rPr lang="ru-RU" dirty="0"/>
              <a:t>залог, условные предложения, сложное подлежащее 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/>
              <a:t>Subject</a:t>
            </a:r>
            <a:r>
              <a:rPr lang="ru-RU" dirty="0"/>
              <a:t>), сложное дополнение (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/>
              <a:t>Object</a:t>
            </a:r>
            <a:r>
              <a:rPr lang="ru-RU" dirty="0"/>
              <a:t>)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МЕТОДИЧЕСКИЕ РЕКОМЕНДАЦИИ</a:t>
            </a:r>
            <a:br>
              <a:rPr lang="ru-RU" sz="3200" b="1" dirty="0"/>
            </a:br>
            <a:r>
              <a:rPr lang="ru-RU" sz="3200" b="1" dirty="0" smtClean="0"/>
              <a:t>ФИПИ (задание 38.1, 38.2)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использовать в работе соответствующие средства логической связи; лексически, грамматически и орфографически правильно оформлять текст, придерживаясь правильного стиля (в данном случае нейтрального). Это означает, что в развернутом ответе нельзя использовать:</a:t>
            </a:r>
          </a:p>
          <a:p>
            <a:r>
              <a:rPr lang="ru-RU" dirty="0"/>
              <a:t>риторические вопросы;</a:t>
            </a:r>
          </a:p>
          <a:p>
            <a:r>
              <a:rPr lang="ru-RU" dirty="0"/>
              <a:t>разговорные выражения и конструкции типа </a:t>
            </a:r>
            <a:r>
              <a:rPr lang="ru-RU" dirty="0" err="1"/>
              <a:t>Let's</a:t>
            </a:r>
            <a:r>
              <a:rPr lang="ru-RU" dirty="0"/>
              <a:t> … (</a:t>
            </a:r>
            <a:r>
              <a:rPr lang="ru-RU" dirty="0" err="1"/>
              <a:t>Let</a:t>
            </a:r>
            <a:r>
              <a:rPr lang="ru-RU" dirty="0"/>
              <a:t> </a:t>
            </a:r>
            <a:r>
              <a:rPr lang="ru-RU" dirty="0" err="1"/>
              <a:t>us</a:t>
            </a:r>
            <a:r>
              <a:rPr lang="ru-RU" dirty="0"/>
              <a:t> и </a:t>
            </a:r>
            <a:r>
              <a:rPr lang="ru-RU" dirty="0" err="1"/>
              <a:t>Let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 – нейтральный стиль);</a:t>
            </a:r>
          </a:p>
          <a:p>
            <a:r>
              <a:rPr lang="ru-RU" dirty="0"/>
              <a:t>сниженную лексику типа </a:t>
            </a:r>
            <a:r>
              <a:rPr lang="ru-RU" dirty="0" err="1"/>
              <a:t>folks</a:t>
            </a:r>
            <a:r>
              <a:rPr lang="ru-RU" dirty="0"/>
              <a:t> (</a:t>
            </a:r>
            <a:r>
              <a:rPr lang="ru-RU" dirty="0" err="1"/>
              <a:t>people</a:t>
            </a:r>
            <a:r>
              <a:rPr lang="ru-RU" dirty="0"/>
              <a:t>)…</a:t>
            </a:r>
          </a:p>
          <a:p>
            <a:r>
              <a:rPr lang="ru-RU" dirty="0"/>
              <a:t>стяженные (краткие) формы глаголов (</a:t>
            </a:r>
            <a:r>
              <a:rPr lang="ru-RU" dirty="0" err="1"/>
              <a:t>I’m</a:t>
            </a:r>
            <a:r>
              <a:rPr lang="ru-RU" dirty="0"/>
              <a:t>, </a:t>
            </a:r>
            <a:r>
              <a:rPr lang="ru-RU" dirty="0" err="1"/>
              <a:t>he’s</a:t>
            </a:r>
            <a:r>
              <a:rPr lang="ru-RU" dirty="0"/>
              <a:t>, </a:t>
            </a:r>
            <a:r>
              <a:rPr lang="ru-RU" dirty="0" err="1"/>
              <a:t>don’t</a:t>
            </a:r>
            <a:r>
              <a:rPr lang="ru-RU" dirty="0"/>
              <a:t>, </a:t>
            </a:r>
            <a:r>
              <a:rPr lang="ru-RU" dirty="0" err="1"/>
              <a:t>aren’t</a:t>
            </a:r>
            <a:r>
              <a:rPr lang="ru-RU" dirty="0"/>
              <a:t>, </a:t>
            </a:r>
            <a:r>
              <a:rPr lang="ru-RU" dirty="0" err="1"/>
              <a:t>can’t</a:t>
            </a:r>
            <a:r>
              <a:rPr lang="ru-RU" dirty="0"/>
              <a:t>, </a:t>
            </a:r>
            <a:r>
              <a:rPr lang="ru-RU" dirty="0" err="1"/>
              <a:t>didn’t</a:t>
            </a:r>
            <a:r>
              <a:rPr lang="ru-RU" dirty="0"/>
              <a:t>, </a:t>
            </a:r>
            <a:r>
              <a:rPr lang="ru-RU" dirty="0" err="1"/>
              <a:t>I’d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; исключение – </a:t>
            </a:r>
            <a:r>
              <a:rPr lang="ru-RU" dirty="0" err="1"/>
              <a:t>needn’t</a:t>
            </a:r>
            <a:r>
              <a:rPr lang="ru-RU" dirty="0"/>
              <a:t>).</a:t>
            </a:r>
          </a:p>
          <a:p>
            <a:r>
              <a:rPr lang="ru-RU" dirty="0"/>
              <a:t>С точки зрения организации текста надо уделить внимание средствам логической связи текста как внутри предложений, так и между </a:t>
            </a:r>
            <a:r>
              <a:rPr lang="ru-RU" dirty="0" smtClean="0"/>
              <a:t>предложениями («логические мостики»).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Что учесть при подготовке.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Придерживаться требуемого объема текста. Допустимо на 10% отклоняться от </a:t>
            </a:r>
            <a:r>
              <a:rPr lang="ru-RU" dirty="0" smtClean="0"/>
              <a:t>указанного </a:t>
            </a:r>
            <a:r>
              <a:rPr lang="ru-RU" dirty="0"/>
              <a:t>количества </a:t>
            </a:r>
            <a:r>
              <a:rPr lang="ru-RU" dirty="0" smtClean="0"/>
              <a:t>слов.</a:t>
            </a:r>
          </a:p>
          <a:p>
            <a:r>
              <a:rPr lang="ru-RU" b="1" dirty="0" smtClean="0"/>
              <a:t>НОВОЕ.</a:t>
            </a:r>
          </a:p>
          <a:p>
            <a:r>
              <a:rPr lang="ru-RU" dirty="0"/>
              <a:t>В 2025 году эксперты обращают внимание на </a:t>
            </a:r>
            <a:r>
              <a:rPr lang="ru-RU" b="1" u="sng" dirty="0"/>
              <a:t>социокультурный компонент </a:t>
            </a:r>
            <a:r>
              <a:rPr lang="ru-RU" dirty="0"/>
              <a:t>т.е. умение учащегося представить культуру своей страны</a:t>
            </a:r>
          </a:p>
          <a:p>
            <a:r>
              <a:rPr lang="ru-RU" dirty="0"/>
              <a:t>и на узнаваемость реалий российской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5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Устная часть КИМ ЕГЭ по английскому языку включает в себя 4 задания:</a:t>
            </a:r>
          </a:p>
          <a:p>
            <a:pPr marL="0" indent="0"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1 (базовое)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Чтение текста </a:t>
            </a:r>
            <a:r>
              <a:rPr lang="ru-RU" dirty="0" smtClean="0"/>
              <a:t>вслух.  Время на подготовку 1,5 минуты.</a:t>
            </a:r>
            <a:r>
              <a:rPr lang="ru-RU" dirty="0"/>
              <a:t> </a:t>
            </a:r>
            <a:r>
              <a:rPr lang="ru-RU" dirty="0" smtClean="0"/>
              <a:t>Максимальный </a:t>
            </a:r>
            <a:r>
              <a:rPr lang="ru-RU" dirty="0"/>
              <a:t>балл - 1.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Задание 2 </a:t>
            </a:r>
            <a:r>
              <a:rPr lang="ru-RU" dirty="0"/>
              <a:t>(</a:t>
            </a:r>
            <a:r>
              <a:rPr lang="ru-RU" b="1" dirty="0"/>
              <a:t>базовое</a:t>
            </a:r>
            <a:r>
              <a:rPr lang="ru-RU" dirty="0"/>
              <a:t>) - условный диалог-расспрос. </a:t>
            </a:r>
            <a:r>
              <a:rPr lang="ru-RU" dirty="0" smtClean="0"/>
              <a:t>Ознакомиться с рекламным объявлением и задать 4 вопроса на основе </a:t>
            </a:r>
            <a:r>
              <a:rPr lang="ru-RU" dirty="0"/>
              <a:t>рекламного объявления и опорных </a:t>
            </a:r>
            <a:r>
              <a:rPr lang="ru-RU" dirty="0" smtClean="0"/>
              <a:t>слов. </a:t>
            </a:r>
            <a:r>
              <a:rPr lang="ru-RU" dirty="0"/>
              <a:t>Время на подготовку 1,5 минуты. 4 вопроса - 4 </a:t>
            </a:r>
            <a:r>
              <a:rPr lang="ru-RU" dirty="0" smtClean="0"/>
              <a:t>балла.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ЕГЭ по английскому языку. Демонстрационный вариант ЕГЭ 2025 года. Устная  часть.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ЕГЭ по английскому языку в 2025 году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784976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3 (базовое). </a:t>
            </a:r>
            <a:r>
              <a:rPr lang="ru-RU" dirty="0" smtClean="0"/>
              <a:t>- </a:t>
            </a:r>
            <a:r>
              <a:rPr lang="ru-RU" dirty="0"/>
              <a:t>условный диалог-интервью. Вопросы </a:t>
            </a:r>
            <a:r>
              <a:rPr lang="ru-RU" dirty="0" smtClean="0"/>
              <a:t>учащиеся </a:t>
            </a:r>
            <a:r>
              <a:rPr lang="ru-RU" dirty="0"/>
              <a:t>не </a:t>
            </a:r>
            <a:r>
              <a:rPr lang="ru-RU" dirty="0" smtClean="0"/>
              <a:t>видят, </a:t>
            </a:r>
            <a:r>
              <a:rPr lang="ru-RU" dirty="0"/>
              <a:t>а только </a:t>
            </a:r>
            <a:r>
              <a:rPr lang="ru-RU" dirty="0" smtClean="0"/>
              <a:t>слышат. </a:t>
            </a:r>
            <a:r>
              <a:rPr lang="ru-RU" dirty="0"/>
              <a:t>Нужно ответить на пять вопросов интервьюера: двумя-тремя предложениями, не делая элементарных ошибок. 5 вопросов - 5 баллов.</a:t>
            </a:r>
          </a:p>
          <a:p>
            <a:r>
              <a:rPr lang="ru-RU" b="1" dirty="0"/>
              <a:t>Задание 4.</a:t>
            </a:r>
            <a:r>
              <a:rPr lang="ru-RU" dirty="0"/>
              <a:t> предлагается проблемная тема для проектной работы и 2 фотографии, выбор которых в качестве иллюстраций нужно обосновать, и нужно выразить своё мнение по проблеме проектной работы</a:t>
            </a:r>
            <a:r>
              <a:rPr lang="ru-RU" dirty="0" smtClean="0"/>
              <a:t>.</a:t>
            </a:r>
            <a:r>
              <a:rPr lang="ru-RU" dirty="0"/>
              <a:t> Время на подготовку </a:t>
            </a:r>
            <a:r>
              <a:rPr lang="ru-RU" dirty="0" smtClean="0"/>
              <a:t>2,5 минуты</a:t>
            </a:r>
          </a:p>
          <a:p>
            <a:r>
              <a:rPr lang="ru-RU" dirty="0" smtClean="0"/>
              <a:t>Общее время ответа одного экзаменуемого ( включая время на подготовку) 17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Спецификация</a:t>
            </a:r>
            <a:br>
              <a:rPr lang="ru-RU" sz="1800" b="1" dirty="0"/>
            </a:br>
            <a:r>
              <a:rPr lang="ru-RU" sz="1800" b="1" dirty="0"/>
              <a:t>контрольных измерительных материалов</a:t>
            </a:r>
            <a:br>
              <a:rPr lang="ru-RU" sz="1800" b="1" dirty="0"/>
            </a:br>
            <a:r>
              <a:rPr lang="ru-RU" sz="1800" b="1" dirty="0"/>
              <a:t>для проведения в 2025 году</a:t>
            </a:r>
            <a:br>
              <a:rPr lang="ru-RU" sz="1800" b="1" dirty="0"/>
            </a:br>
            <a:r>
              <a:rPr lang="ru-RU" sz="1800" b="1" dirty="0"/>
              <a:t>единого государственного экзамена</a:t>
            </a:r>
            <a:br>
              <a:rPr lang="ru-RU" sz="1800" b="1" dirty="0"/>
            </a:br>
            <a:r>
              <a:rPr lang="ru-RU" sz="1800" b="1" dirty="0"/>
              <a:t>по ИНОСТРАННЫМ ЯЗЫКАМ на сайте ФИПИ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Пункт 10  </a:t>
            </a:r>
            <a:r>
              <a:rPr lang="ru-RU" b="1" dirty="0"/>
              <a:t>Изменения в КИМ ЕГЭ 2025 года в сравнении с КИМ 2024 года. </a:t>
            </a:r>
          </a:p>
          <a:p>
            <a:r>
              <a:rPr lang="ru-RU" sz="3600" dirty="0" smtClean="0"/>
              <a:t>Уточнена формулировка </a:t>
            </a:r>
            <a:r>
              <a:rPr lang="ru-RU" sz="3600" dirty="0"/>
              <a:t>задания 4 устной части, а также критерии оценивания ответов на задание 4 устной части.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2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4 устной части.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Задание 4 </a:t>
            </a:r>
            <a:r>
              <a:rPr lang="ru-RU" dirty="0"/>
              <a:t>раздела «Говорение» является </a:t>
            </a:r>
            <a:r>
              <a:rPr lang="ru-RU" u="sng" dirty="0"/>
              <a:t>заданием высокого уровня сложности. </a:t>
            </a:r>
            <a:r>
              <a:rPr lang="ru-RU" dirty="0"/>
              <a:t>Это тематическое монологическое высказывание с элементами рассуждения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задании 4 предлагается оставить голосовое сообщение другу, вместе с которым выполняется проектная работа. В этом сообщении надо кратко описать две фотографии-иллюстрации к теме проекта, обосновать выбор фотографии-иллюстрации и выразить своё мнение по теме проектной работы. </a:t>
            </a:r>
            <a:endParaRPr lang="ru-RU" dirty="0" smtClean="0"/>
          </a:p>
          <a:p>
            <a:r>
              <a:rPr lang="ru-RU" dirty="0"/>
              <a:t>Нужно ответить в 12–15 предложениях по данному в задании плану.</a:t>
            </a:r>
          </a:p>
          <a:p>
            <a:r>
              <a:rPr lang="ru-RU" dirty="0" smtClean="0"/>
              <a:t>Максимальное </a:t>
            </a:r>
            <a:r>
              <a:rPr lang="ru-RU" dirty="0"/>
              <a:t>количество баллов за выполнение задания 4 – 10 баллов.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4 устной </a:t>
            </a:r>
            <a:r>
              <a:rPr lang="ru-RU" b="1" dirty="0" err="1" smtClean="0"/>
              <a:t>части.Демоверсия</a:t>
            </a:r>
            <a:r>
              <a:rPr lang="ru-RU" b="1" dirty="0" smtClean="0"/>
              <a:t> </a:t>
            </a:r>
            <a:r>
              <a:rPr lang="en-US" b="1" dirty="0" smtClean="0"/>
              <a:t>2025 </a:t>
            </a:r>
            <a:r>
              <a:rPr lang="ru-RU" b="1" dirty="0" smtClean="0"/>
              <a:t>год.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55" y="1600200"/>
            <a:ext cx="57430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Новое в задании 4 в 2025 году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196752"/>
            <a:ext cx="6034617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Что изменилось  в оценивании устной части </a:t>
            </a:r>
            <a:r>
              <a:rPr lang="ru-RU" sz="2800" b="1" dirty="0" smtClean="0"/>
              <a:t>в задании 4? Изменения в 2025 году  </a:t>
            </a:r>
            <a:r>
              <a:rPr lang="ru-RU" sz="2800" b="1" dirty="0"/>
              <a:t>связаны с критерием "Организация высказывания":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5832648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критериях в 2025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изменениям, теперь допускается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ошибка в </a:t>
            </a:r>
            <a:r>
              <a:rPr lang="ru-RU" dirty="0" smtClean="0"/>
              <a:t>ОРГАНИЗАЦИИ ТЕКСТА </a:t>
            </a:r>
            <a:r>
              <a:rPr lang="ru-RU" dirty="0"/>
              <a:t>на максимальный балл.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вот за отсутствие вступительной и заключительной фразы балл по </a:t>
            </a:r>
            <a:r>
              <a:rPr lang="ru-RU" dirty="0" smtClean="0"/>
              <a:t>ОРГАНИЗАЦИИ ТЕКСТА </a:t>
            </a:r>
            <a:r>
              <a:rPr lang="ru-RU" dirty="0"/>
              <a:t>снижается до нуля.</a:t>
            </a:r>
          </a:p>
        </p:txBody>
      </p:sp>
    </p:spTree>
    <p:extLst>
      <p:ext uri="{BB962C8B-B14F-4D97-AF65-F5344CB8AC3E}">
        <p14:creationId xmlns:p14="http://schemas.microsoft.com/office/powerpoint/2010/main" val="29335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критериях задания 4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44644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По критериям - отсутствие </a:t>
            </a:r>
            <a:r>
              <a:rPr lang="ru-RU" sz="2400" b="1" dirty="0"/>
              <a:t>вступительной и заключительной фразы балл по ОРГАНИЗАЦИИ ТЕКСТА снижается до нуля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обратить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важно вдуматься в предложенную тему проектной работы, потому что все высказывание </a:t>
            </a:r>
            <a:r>
              <a:rPr lang="ru-RU" dirty="0" smtClean="0"/>
              <a:t>задания 4 должно </a:t>
            </a:r>
            <a:r>
              <a:rPr lang="ru-RU" dirty="0"/>
              <a:t>быть с ней </a:t>
            </a:r>
            <a:r>
              <a:rPr lang="ru-RU" dirty="0" smtClean="0"/>
              <a:t>связано.</a:t>
            </a:r>
          </a:p>
          <a:p>
            <a:r>
              <a:rPr lang="ru-RU" dirty="0" smtClean="0"/>
              <a:t>Должна прослеживаться связь с темой проекта через всё высказывание.</a:t>
            </a:r>
          </a:p>
          <a:p>
            <a:r>
              <a:rPr lang="ru-RU" dirty="0" smtClean="0"/>
              <a:t>Показать разницу в видах волонтёрской деятельности в проекте( </a:t>
            </a:r>
            <a:r>
              <a:rPr lang="en-US" b="1" u="sng" dirty="0" smtClean="0"/>
              <a:t>noting the difference)</a:t>
            </a:r>
            <a:r>
              <a:rPr lang="ru-RU" b="1" u="sng" dirty="0" smtClean="0"/>
              <a:t>- НОВОЕ в 2025 году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1454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Спецификация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контрольных измерительных материалов</a:t>
            </a:r>
            <a:br>
              <a:rPr lang="ru-RU" sz="2000" b="1" dirty="0"/>
            </a:br>
            <a:r>
              <a:rPr lang="ru-RU" sz="2000" b="1" dirty="0"/>
              <a:t>для проведения в 2025 году</a:t>
            </a:r>
            <a:br>
              <a:rPr lang="ru-RU" sz="2000" b="1" dirty="0"/>
            </a:br>
            <a:r>
              <a:rPr lang="ru-RU" sz="2000" b="1" dirty="0"/>
              <a:t>единого государственного экзамена</a:t>
            </a:r>
            <a:br>
              <a:rPr lang="ru-RU" sz="2000" b="1" dirty="0"/>
            </a:br>
            <a:r>
              <a:rPr lang="ru-RU" sz="2000" b="1" dirty="0"/>
              <a:t>по ИНОСТРАННЫМ </a:t>
            </a:r>
            <a:r>
              <a:rPr lang="ru-RU" sz="2000" b="1" dirty="0" smtClean="0"/>
              <a:t>ЯЗЫКАМ на сайте ФИПИ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Пункт 10  </a:t>
            </a:r>
            <a:r>
              <a:rPr lang="ru-RU" sz="2800" b="1" dirty="0" smtClean="0"/>
              <a:t>Изменения </a:t>
            </a:r>
            <a:r>
              <a:rPr lang="ru-RU" sz="2800" b="1" dirty="0"/>
              <a:t>в КИМ ЕГЭ 2025 года в сравнении с КИМ 2024 </a:t>
            </a:r>
            <a:r>
              <a:rPr lang="ru-RU" sz="2800" b="1" dirty="0" smtClean="0"/>
              <a:t>года. </a:t>
            </a:r>
          </a:p>
          <a:p>
            <a:pPr marL="0" indent="0">
              <a:buNone/>
            </a:pPr>
            <a:r>
              <a:rPr lang="ru-RU" sz="2800" dirty="0" smtClean="0"/>
              <a:t>Изменения </a:t>
            </a:r>
            <a:r>
              <a:rPr lang="ru-RU" sz="2800" dirty="0"/>
              <a:t>структуры и содержания КИМ отсутствуют.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Задания </a:t>
            </a:r>
            <a:r>
              <a:rPr lang="ru-RU" sz="2800" dirty="0"/>
              <a:t>19–24 на контроль грамматических навыков могут быть даны на двух отдельных текстах или на одном цельном тексте.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Уточнены </a:t>
            </a:r>
            <a:r>
              <a:rPr lang="ru-RU" sz="2800" dirty="0"/>
              <a:t>формулировки задания 38 письменной части и задания 4 устной части, а также критерии оценивания ответов на задание 4 устной части. </a:t>
            </a:r>
          </a:p>
        </p:txBody>
      </p:sp>
    </p:spTree>
    <p:extLst>
      <p:ext uri="{BB962C8B-B14F-4D97-AF65-F5344CB8AC3E}">
        <p14:creationId xmlns:p14="http://schemas.microsoft.com/office/powerpoint/2010/main" val="1231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четвертом задании нужно </a:t>
            </a:r>
            <a:r>
              <a:rPr lang="ru-RU" b="1" u="sng" dirty="0"/>
              <a:t>сделать упор на сравнение картинок</a:t>
            </a:r>
            <a:r>
              <a:rPr lang="ru-RU" dirty="0"/>
              <a:t>, а не их описание. Важно использовать речевые клише: </a:t>
            </a:r>
            <a:r>
              <a:rPr lang="en-US" dirty="0"/>
              <a:t>One picture depicts... the other picture depicts... , The main difference is that... , In comparison to the first picture, this one... </a:t>
            </a:r>
            <a:r>
              <a:rPr lang="ru-RU" dirty="0"/>
              <a:t>и т. д. </a:t>
            </a:r>
            <a:endParaRPr lang="ru-RU" dirty="0" smtClean="0"/>
          </a:p>
          <a:p>
            <a:r>
              <a:rPr lang="ru-RU" dirty="0" smtClean="0"/>
              <a:t>Использовать больше </a:t>
            </a:r>
            <a:r>
              <a:rPr lang="ru-RU" dirty="0"/>
              <a:t>вводных </a:t>
            </a:r>
            <a:r>
              <a:rPr lang="ru-RU" dirty="0" smtClean="0"/>
              <a:t>фраз.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6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920879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Методические рекомендации, сайт ФИПИ</a:t>
            </a:r>
            <a:br>
              <a:rPr lang="ru-RU" sz="3100" b="1" dirty="0"/>
            </a:br>
            <a:r>
              <a:rPr lang="ru-RU" sz="3100" b="1" dirty="0"/>
              <a:t>М.В. Вербицкая 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для успешного выполнения задания 4 учащимся :</a:t>
            </a:r>
          </a:p>
          <a:p>
            <a:r>
              <a:rPr lang="ru-RU" dirty="0"/>
              <a:t>важно вдуматься в предложенную тему проектной работы, потому что </a:t>
            </a:r>
            <a:r>
              <a:rPr lang="ru-RU" dirty="0" smtClean="0"/>
              <a:t>всё </a:t>
            </a:r>
            <a:r>
              <a:rPr lang="ru-RU" dirty="0"/>
              <a:t>высказывание должно быть с ней связано. Нужно внимательно рассмотреть две фотографии и определить для себя, почему они могут служить иллюстрациями к предложенной теме проектной работы, что именно и как они иллюстрируют, – это поможет раскрыть все пункты плана, не отходя от темы;</a:t>
            </a:r>
          </a:p>
          <a:p>
            <a:r>
              <a:rPr lang="ru-RU" dirty="0"/>
              <a:t>следует помнить про предложенную коммуникативную ситуацию: это голосовое сообщение другу, вместе с которым выполняется проектная работа. Значит, в начале сообщения надо к другу обратиться, например: </a:t>
            </a:r>
            <a:r>
              <a:rPr lang="ru-RU" dirty="0" err="1"/>
              <a:t>Hello</a:t>
            </a:r>
            <a:r>
              <a:rPr lang="ru-RU" dirty="0"/>
              <a:t>, </a:t>
            </a:r>
            <a:r>
              <a:rPr lang="ru-RU" dirty="0" err="1"/>
              <a:t>Olga</a:t>
            </a:r>
            <a:r>
              <a:rPr lang="ru-RU" dirty="0"/>
              <a:t>/</a:t>
            </a:r>
            <a:r>
              <a:rPr lang="ru-RU" dirty="0" err="1"/>
              <a:t>Oleg</a:t>
            </a:r>
            <a:r>
              <a:rPr lang="ru-RU" dirty="0"/>
              <a:t>, </a:t>
            </a:r>
            <a:r>
              <a:rPr lang="ru-RU" dirty="0" err="1"/>
              <a:t>I‘d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discuss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choice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photos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project</a:t>
            </a:r>
            <a:r>
              <a:rPr lang="ru-RU" dirty="0"/>
              <a:t>. / </a:t>
            </a:r>
            <a:r>
              <a:rPr lang="ru-RU" dirty="0" err="1"/>
              <a:t>Hi,Misha</a:t>
            </a:r>
            <a:r>
              <a:rPr lang="ru-RU" dirty="0"/>
              <a:t>/</a:t>
            </a:r>
            <a:r>
              <a:rPr lang="ru-RU" dirty="0" err="1"/>
              <a:t>Masha</a:t>
            </a:r>
            <a:r>
              <a:rPr lang="ru-RU" dirty="0"/>
              <a:t>, </a:t>
            </a:r>
            <a:r>
              <a:rPr lang="ru-RU" dirty="0" err="1"/>
              <a:t>I’ve</a:t>
            </a:r>
            <a:r>
              <a:rPr lang="ru-RU" dirty="0"/>
              <a:t> </a:t>
            </a:r>
            <a:r>
              <a:rPr lang="ru-RU" dirty="0" err="1"/>
              <a:t>found</a:t>
            </a:r>
            <a:r>
              <a:rPr lang="ru-RU" dirty="0"/>
              <a:t> </a:t>
            </a:r>
            <a:r>
              <a:rPr lang="ru-RU" dirty="0" err="1"/>
              <a:t>two</a:t>
            </a:r>
            <a:r>
              <a:rPr lang="ru-RU" dirty="0"/>
              <a:t> </a:t>
            </a:r>
            <a:r>
              <a:rPr lang="ru-RU" dirty="0" err="1"/>
              <a:t>photos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project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I’d</a:t>
            </a:r>
            <a:r>
              <a:rPr lang="ru-RU" dirty="0"/>
              <a:t> </a:t>
            </a:r>
            <a:r>
              <a:rPr lang="ru-RU" dirty="0" err="1"/>
              <a:t>like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discuss</a:t>
            </a:r>
            <a:r>
              <a:rPr lang="ru-RU" dirty="0"/>
              <a:t> </a:t>
            </a:r>
            <a:r>
              <a:rPr lang="ru-RU" dirty="0" err="1"/>
              <a:t>them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. Это уместные вступительные </a:t>
            </a:r>
            <a:r>
              <a:rPr lang="ru-RU" dirty="0" smtClean="0"/>
              <a:t>фразы.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6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7200" dirty="0"/>
              <a:t>в описании фотографий необходимо дать по две черты/характеристики каждой фотографии, причем они должны быть связаны с темой проекта (2 </a:t>
            </a:r>
            <a:r>
              <a:rPr lang="ru-RU" sz="7200" dirty="0" err="1"/>
              <a:t>features</a:t>
            </a:r>
            <a:r>
              <a:rPr lang="ru-RU" sz="7200" dirty="0"/>
              <a:t> </a:t>
            </a:r>
            <a:r>
              <a:rPr lang="ru-RU" sz="7200" dirty="0" err="1"/>
              <a:t>connected</a:t>
            </a:r>
            <a:r>
              <a:rPr lang="ru-RU" sz="7200" dirty="0"/>
              <a:t> </a:t>
            </a:r>
            <a:r>
              <a:rPr lang="ru-RU" sz="7200" dirty="0" err="1"/>
              <a:t>with</a:t>
            </a:r>
            <a:r>
              <a:rPr lang="ru-RU" sz="7200" dirty="0"/>
              <a:t> </a:t>
            </a:r>
            <a:r>
              <a:rPr lang="ru-RU" sz="7200" dirty="0" err="1"/>
              <a:t>the</a:t>
            </a:r>
            <a:r>
              <a:rPr lang="ru-RU" sz="7200" dirty="0"/>
              <a:t> </a:t>
            </a:r>
            <a:r>
              <a:rPr lang="ru-RU" sz="7200" dirty="0" err="1"/>
              <a:t>subject</a:t>
            </a:r>
            <a:r>
              <a:rPr lang="ru-RU" sz="7200" dirty="0"/>
              <a:t> </a:t>
            </a:r>
            <a:r>
              <a:rPr lang="ru-RU" sz="7200" dirty="0" err="1"/>
              <a:t>of</a:t>
            </a:r>
            <a:r>
              <a:rPr lang="ru-RU" sz="7200" dirty="0"/>
              <a:t> </a:t>
            </a:r>
            <a:r>
              <a:rPr lang="ru-RU" sz="7200" dirty="0" err="1"/>
              <a:t>the</a:t>
            </a:r>
            <a:r>
              <a:rPr lang="ru-RU" sz="7200" dirty="0"/>
              <a:t> </a:t>
            </a:r>
            <a:r>
              <a:rPr lang="ru-RU" sz="7200" dirty="0" err="1"/>
              <a:t>project</a:t>
            </a:r>
            <a:r>
              <a:rPr lang="ru-RU" sz="7200" dirty="0"/>
              <a:t> </a:t>
            </a:r>
            <a:r>
              <a:rPr lang="ru-RU" sz="7200" dirty="0" err="1"/>
              <a:t>in</a:t>
            </a:r>
            <a:r>
              <a:rPr lang="ru-RU" sz="7200" dirty="0"/>
              <a:t> </a:t>
            </a:r>
            <a:r>
              <a:rPr lang="ru-RU" sz="7200" dirty="0" err="1"/>
              <a:t>each</a:t>
            </a:r>
            <a:r>
              <a:rPr lang="ru-RU" sz="7200" dirty="0"/>
              <a:t> </a:t>
            </a:r>
            <a:r>
              <a:rPr lang="ru-RU" sz="7200" dirty="0" err="1"/>
              <a:t>photo</a:t>
            </a:r>
            <a:r>
              <a:rPr lang="ru-RU" sz="7200" dirty="0"/>
              <a:t> </a:t>
            </a:r>
            <a:r>
              <a:rPr lang="ru-RU" sz="7200" dirty="0" err="1"/>
              <a:t>minimum</a:t>
            </a:r>
            <a:r>
              <a:rPr lang="ru-RU" sz="7200" dirty="0"/>
              <a:t>). Можно начать с общего описания того</a:t>
            </a:r>
            <a:r>
              <a:rPr lang="en-US" sz="7200" dirty="0"/>
              <a:t>, </a:t>
            </a:r>
            <a:r>
              <a:rPr lang="ru-RU" sz="7200" dirty="0"/>
              <a:t>что вы видите на фото</a:t>
            </a:r>
            <a:r>
              <a:rPr lang="en-US" sz="7200" dirty="0"/>
              <a:t>, </a:t>
            </a:r>
            <a:r>
              <a:rPr lang="ru-RU" sz="7200" dirty="0"/>
              <a:t>например</a:t>
            </a:r>
            <a:r>
              <a:rPr lang="en-US" sz="7200" dirty="0"/>
              <a:t>: The first photo shows two people in the street. / I can see a group of people in the mountains in the first photo;</a:t>
            </a:r>
            <a:endParaRPr lang="ru-RU" sz="7200" dirty="0"/>
          </a:p>
          <a:p>
            <a:pPr lvl="0"/>
            <a:r>
              <a:rPr lang="ru-RU" sz="7200" dirty="0"/>
              <a:t>далее требуется </a:t>
            </a:r>
            <a:r>
              <a:rPr lang="ru-RU" sz="7200" b="1" dirty="0"/>
              <a:t>сравнить фотографии, </a:t>
            </a:r>
            <a:r>
              <a:rPr lang="ru-RU" sz="7200" b="1" u="sng" dirty="0"/>
              <a:t>выделив два различия с точки зрения темы проекта. </a:t>
            </a:r>
            <a:r>
              <a:rPr lang="ru-RU" sz="7200" b="1" dirty="0"/>
              <a:t>Помните, что различия могут быть в местах действия, видах деятельности, атмосфере картинок, выборе стиля жизни, привычек, хобби/блюда и т.д., но они должны быть связаны с темой проекта;</a:t>
            </a:r>
          </a:p>
          <a:p>
            <a:pPr lvl="0"/>
            <a:r>
              <a:rPr lang="ru-RU" sz="7200" dirty="0"/>
              <a:t>раскрывая пункт 3 плана, надо определить преимущества и недостатки объектов/ситуаций, иллюстрирующих /раскрывающих тему проекта;</a:t>
            </a:r>
          </a:p>
          <a:p>
            <a:pPr lvl="0"/>
            <a:r>
              <a:rPr lang="ru-RU" sz="7200" dirty="0"/>
              <a:t>в пункте 4 нужно объяснить, каким образом предложенные фотографии иллюстрируют тему вашего проекта;</a:t>
            </a:r>
          </a:p>
          <a:p>
            <a:pPr lvl="0"/>
            <a:r>
              <a:rPr lang="ru-RU" sz="7200" dirty="0"/>
              <a:t>в заключение необходимо высказать свое мнение о теме/проблеме проектной работы и обосновать его;</a:t>
            </a:r>
          </a:p>
          <a:p>
            <a:pPr lvl="0"/>
            <a:r>
              <a:rPr lang="ru-RU" sz="7200" dirty="0"/>
              <a:t>в любом монологе нужна не только вступительная фраза, но и заключительная:</a:t>
            </a:r>
          </a:p>
          <a:p>
            <a:r>
              <a:rPr lang="en-US" sz="7200" i="1" dirty="0"/>
              <a:t>That’s all I wanted to discuss with you. / That’s all for now</a:t>
            </a:r>
            <a:r>
              <a:rPr lang="en-US" sz="7200" dirty="0"/>
              <a:t>;</a:t>
            </a:r>
            <a:endParaRPr lang="ru-RU" sz="7200" dirty="0"/>
          </a:p>
          <a:p>
            <a:pPr lvl="0"/>
            <a:r>
              <a:rPr lang="ru-RU" sz="7200" dirty="0"/>
              <a:t>ответ должен содержать 12–15 предложений и звучать не более 3 минут.</a:t>
            </a:r>
          </a:p>
          <a:p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9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Финальный вариант задания 4 может выглядеть так: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М.В. Вербицкая, К.С. Махмурян, И.В. </a:t>
            </a:r>
            <a:r>
              <a:rPr lang="ru-RU" sz="3200" b="1" dirty="0" err="1"/>
              <a:t>Трешина</a:t>
            </a:r>
            <a:r>
              <a:rPr lang="ru-RU" sz="3200" b="1" dirty="0"/>
              <a:t> «Методические рекомендации»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Хотелось бы отметить, что ЕГЭ по иностранным языкам базируется на	современных	подходах	к	обучению	иностранным	языкам.</a:t>
            </a:r>
          </a:p>
          <a:p>
            <a:pPr marL="0" indent="0">
              <a:buNone/>
            </a:pPr>
            <a:r>
              <a:rPr lang="ru-RU" dirty="0"/>
              <a:t>Экзаменационная модель ЕГЭ </a:t>
            </a:r>
            <a:r>
              <a:rPr lang="ru-RU" dirty="0" smtClean="0"/>
              <a:t>2025 </a:t>
            </a:r>
            <a:r>
              <a:rPr lang="ru-RU" dirty="0"/>
              <a:t>г. по иностранным языкам	</a:t>
            </a:r>
            <a:r>
              <a:rPr lang="ru-RU" dirty="0" smtClean="0"/>
              <a:t>обеспечивает возможность</a:t>
            </a:r>
            <a:r>
              <a:rPr lang="ru-RU" dirty="0"/>
              <a:t>	современной	оценки	уровня  </a:t>
            </a:r>
            <a:r>
              <a:rPr lang="ru-RU" dirty="0" err="1"/>
              <a:t>сформированности</a:t>
            </a:r>
            <a:r>
              <a:rPr lang="ru-RU" dirty="0"/>
              <a:t> иноязычной коммуникативной компетенции выпускников. </a:t>
            </a:r>
            <a:r>
              <a:rPr lang="ru-RU" dirty="0" smtClean="0"/>
              <a:t>Задания </a:t>
            </a:r>
            <a:r>
              <a:rPr lang="ru-RU" dirty="0"/>
              <a:t>КИМ ЕГЭ по иностранным языкам строятся на аутентичных текстах и имеют коммуникативно-когнитивный характер.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59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Методическую помощь учителям и обучающимся при подготовке к ЕГЭ могут оказать материалы с сайта ФИПИ (</a:t>
            </a:r>
            <a:r>
              <a:rPr lang="ru-RU" sz="2800" dirty="0">
                <a:hlinkClick r:id="rId2"/>
              </a:rPr>
              <a:t>www.fipi.ru</a:t>
            </a:r>
            <a:r>
              <a:rPr lang="ru-RU" sz="2800" dirty="0"/>
              <a:t>):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документы, определяющие структуру и содержание КИМ ЕГЭ </a:t>
            </a:r>
            <a:r>
              <a:rPr lang="ru-RU" dirty="0" smtClean="0"/>
              <a:t>2025 </a:t>
            </a:r>
            <a:r>
              <a:rPr lang="ru-RU" dirty="0"/>
              <a:t>г.;</a:t>
            </a:r>
          </a:p>
          <a:p>
            <a:pPr lvl="0"/>
            <a:r>
              <a:rPr lang="ru-RU" dirty="0"/>
              <a:t>открытый банк заданий ЕГЭ;</a:t>
            </a:r>
          </a:p>
          <a:p>
            <a:pPr marL="0" lvl="0" indent="0">
              <a:buNone/>
            </a:pPr>
            <a:r>
              <a:rPr lang="ru-RU" dirty="0">
                <a:hlinkClick r:id="rId3"/>
              </a:rPr>
              <a:t> </a:t>
            </a:r>
            <a:r>
              <a:rPr lang="ru-RU" u="sng" dirty="0">
                <a:hlinkClick r:id="rId3"/>
              </a:rPr>
              <a:t>Навигатор самостоятельной подготовки к ЕГЭ (fipi.ru)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</a:t>
            </a:r>
          </a:p>
          <a:p>
            <a:pPr lvl="0"/>
            <a:r>
              <a:rPr lang="ru-RU" dirty="0"/>
              <a:t>Методические рекомендации на основе анализа типичных ошибок участников ЕГЭ прошлых лет </a:t>
            </a:r>
            <a:r>
              <a:rPr lang="ru-RU" dirty="0" smtClean="0"/>
              <a:t>(2020, 2021 </a:t>
            </a:r>
            <a:r>
              <a:rPr lang="ru-RU" dirty="0"/>
              <a:t>гг.);</a:t>
            </a:r>
          </a:p>
          <a:p>
            <a:pPr lvl="0"/>
            <a:r>
              <a:rPr lang="ru-RU" u="sng" dirty="0">
                <a:hlinkClick r:id="rId4"/>
              </a:rPr>
              <a:t>Методические рекомендации для учителей школ с высокой долей обучающихся</a:t>
            </a:r>
            <a:r>
              <a:rPr lang="ru-RU" dirty="0"/>
              <a:t> </a:t>
            </a:r>
            <a:r>
              <a:rPr lang="ru-RU" u="sng" dirty="0">
                <a:hlinkClick r:id="rId4"/>
              </a:rPr>
              <a:t>с рисками учебной </a:t>
            </a:r>
            <a:r>
              <a:rPr lang="ru-RU" u="sng" dirty="0" err="1">
                <a:hlinkClick r:id="rId4"/>
              </a:rPr>
              <a:t>неуспешности</a:t>
            </a:r>
            <a:r>
              <a:rPr lang="ru-RU" u="sng" dirty="0">
                <a:hlinkClick r:id="rId4"/>
              </a:rPr>
              <a:t> (fipi.ru)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журнал «Педагогические измерения»;</a:t>
            </a:r>
          </a:p>
          <a:p>
            <a:pPr lvl="0"/>
            <a:r>
              <a:rPr lang="ru-RU" u="sng" dirty="0"/>
              <a:t>К</a:t>
            </a:r>
            <a:r>
              <a:rPr lang="ru-RU" u="sng" dirty="0" smtClean="0"/>
              <a:t>анал </a:t>
            </a:r>
            <a:r>
              <a:rPr lang="ru-RU" u="sng" dirty="0" err="1"/>
              <a:t>Рособрнадзора</a:t>
            </a:r>
            <a:r>
              <a:rPr lang="ru-RU" dirty="0"/>
              <a:t> (</a:t>
            </a:r>
            <a:r>
              <a:rPr lang="ru-RU" dirty="0" err="1"/>
              <a:t>видеоконсультации</a:t>
            </a:r>
            <a:r>
              <a:rPr lang="ru-RU" dirty="0"/>
              <a:t> по подготовке к </a:t>
            </a:r>
            <a:r>
              <a:rPr lang="ru-RU" dirty="0" smtClean="0"/>
              <a:t>ЕГЭ 2024- 2025 </a:t>
            </a:r>
            <a:r>
              <a:rPr lang="ru-RU" dirty="0"/>
              <a:t>гг.).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3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ЕГЭ по английскому языку. Демонстрационный вариант ЕГЭ 2025 года. Письменная часть.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состоит из 4 разделов: «</a:t>
            </a:r>
            <a:r>
              <a:rPr lang="ru-RU" dirty="0" err="1"/>
              <a:t>Аудирование</a:t>
            </a:r>
            <a:r>
              <a:rPr lang="ru-RU" dirty="0"/>
              <a:t>», «Чтение», «Грамматика и лексика</a:t>
            </a:r>
            <a:r>
              <a:rPr lang="ru-RU" dirty="0" smtClean="0"/>
              <a:t>», «Письменная речь».</a:t>
            </a:r>
          </a:p>
          <a:p>
            <a:r>
              <a:rPr lang="ru-RU" dirty="0" smtClean="0"/>
              <a:t>Раздел 1</a:t>
            </a:r>
            <a:r>
              <a:rPr lang="ru-RU" dirty="0"/>
              <a:t> «</a:t>
            </a:r>
            <a:r>
              <a:rPr lang="ru-RU" dirty="0" err="1"/>
              <a:t>Аудирование</a:t>
            </a:r>
            <a:r>
              <a:rPr lang="ru-RU" dirty="0" smtClean="0"/>
              <a:t>»: 9 заданий. Рекомендуемое время на выполнение заданий раздела 1- 30 минут</a:t>
            </a:r>
          </a:p>
          <a:p>
            <a:r>
              <a:rPr lang="ru-RU" dirty="0"/>
              <a:t>Раздел </a:t>
            </a:r>
            <a:r>
              <a:rPr lang="ru-RU" dirty="0" smtClean="0"/>
              <a:t>2 «Чтение»: </a:t>
            </a:r>
            <a:r>
              <a:rPr lang="ru-RU" dirty="0"/>
              <a:t>9 заданий. Рекомендуемое время на выполнение заданий раздела </a:t>
            </a:r>
            <a:r>
              <a:rPr lang="ru-RU" dirty="0" smtClean="0"/>
              <a:t>2- </a:t>
            </a:r>
            <a:r>
              <a:rPr lang="ru-RU" dirty="0"/>
              <a:t>30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ru-RU" dirty="0" smtClean="0"/>
              <a:t>3 </a:t>
            </a:r>
            <a:r>
              <a:rPr lang="ru-RU" dirty="0"/>
              <a:t>«Грамматика и лексика»</a:t>
            </a:r>
            <a:r>
              <a:rPr lang="ru-RU" dirty="0" smtClean="0"/>
              <a:t>: 18 </a:t>
            </a:r>
            <a:r>
              <a:rPr lang="ru-RU" dirty="0"/>
              <a:t>заданий. Рекомендуемое время на выполнение заданий раздела </a:t>
            </a:r>
            <a:r>
              <a:rPr lang="ru-RU" dirty="0" smtClean="0"/>
              <a:t>3- 40 минут</a:t>
            </a:r>
          </a:p>
          <a:p>
            <a:r>
              <a:rPr lang="ru-RU" dirty="0"/>
              <a:t>Раздел </a:t>
            </a:r>
            <a:r>
              <a:rPr lang="ru-RU" dirty="0" smtClean="0"/>
              <a:t>4 «</a:t>
            </a:r>
            <a:r>
              <a:rPr lang="ru-RU" dirty="0"/>
              <a:t> </a:t>
            </a:r>
            <a:r>
              <a:rPr lang="ru-RU" dirty="0" smtClean="0"/>
              <a:t>Письменная речь»: 2 задания. </a:t>
            </a:r>
            <a:r>
              <a:rPr lang="ru-RU" dirty="0"/>
              <a:t>Рекомендуемое время на выполнение заданий раздела </a:t>
            </a:r>
            <a:r>
              <a:rPr lang="ru-RU" dirty="0" smtClean="0"/>
              <a:t>4- 90 минут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 «Грамматика и лексика»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РАЗДЕЛ 4 «Письменная речь»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500" b="1" dirty="0"/>
              <a:t>Методические материалы для председателей и членов предметных комиссий субъектов Российской Федерации по п</a:t>
            </a:r>
          </a:p>
          <a:p>
            <a:r>
              <a:rPr lang="ru-RU" sz="1500" b="1" dirty="0" err="1"/>
              <a:t>роверке</a:t>
            </a:r>
            <a:r>
              <a:rPr lang="ru-RU" sz="1500" b="1" dirty="0"/>
              <a:t> выполнения заданий с развёрнутым ответом экзаменационных работ ЕГЭ 2024 </a:t>
            </a:r>
            <a:r>
              <a:rPr lang="ru-RU" sz="1500" b="1" dirty="0" smtClean="0"/>
              <a:t>года  АНГЛИЙСКИЙ </a:t>
            </a:r>
            <a:r>
              <a:rPr lang="ru-RU" sz="1500" b="1" dirty="0"/>
              <a:t>ЯЗЫК (Раздел «Письменная речь»)</a:t>
            </a:r>
          </a:p>
          <a:p>
            <a:r>
              <a:rPr lang="ru-RU" sz="1500" b="1" dirty="0"/>
              <a:t>Москва 2024</a:t>
            </a:r>
          </a:p>
          <a:p>
            <a:r>
              <a:rPr lang="ru-RU" sz="1500" b="1" dirty="0"/>
              <a:t>Авторы-составители: М.В. Вербицкая, И.А. Басова, К.С. Махмурян, Ю.Б. </a:t>
            </a:r>
            <a:r>
              <a:rPr lang="ru-RU" sz="1500" b="1" dirty="0" err="1"/>
              <a:t>Курасовская</a:t>
            </a:r>
            <a:endParaRPr lang="ru-RU" sz="1500" b="1" dirty="0"/>
          </a:p>
          <a:p>
            <a:r>
              <a:rPr lang="ru-RU" dirty="0" smtClean="0"/>
              <a:t>Задание 37. Структура , содержание и критерии задания НЕ ИЗМЕНЕНЫ в 2025 году.</a:t>
            </a:r>
          </a:p>
          <a:p>
            <a:r>
              <a:rPr lang="ru-RU" dirty="0"/>
              <a:t>Наиболее важными критериями оценивания выполнения задания </a:t>
            </a:r>
            <a:r>
              <a:rPr lang="ru-RU" dirty="0" smtClean="0"/>
              <a:t>являются </a:t>
            </a:r>
            <a:r>
              <a:rPr lang="ru-RU" dirty="0"/>
              <a:t>«Решение коммуникативной задачи» и «Организация текста», так как именно они показывают, насколько успешно решена учащимися коммуникативная </a:t>
            </a:r>
            <a:r>
              <a:rPr lang="ru-RU" dirty="0" smtClean="0"/>
              <a:t>задача.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Ответы на задание 37 (электронное личное письмо) оцениваются по трём критериям: «Решение коммуникативной задачи» (РКЗ) (0–2 балла), «Организация текста» (0–2 балла), «Языковое оформление текста» (0–2 балла). Максимальное число баллов за успешное выполнение задания 37 – 6 </a:t>
            </a:r>
            <a:r>
              <a:rPr lang="ru-RU" dirty="0" smtClean="0"/>
              <a:t>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2344</Words>
  <Application>Microsoft Office PowerPoint</Application>
  <PresentationFormat>Экран (4:3)</PresentationFormat>
  <Paragraphs>147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Уточнения структуры, содержания КИМ и критериев оценивания в ЕГЭ по английскому языку в 2025 году</vt:lpstr>
      <vt:lpstr>Сайт ФИПИ</vt:lpstr>
      <vt:lpstr>ЕГЭ по английскому языку в 2025 году</vt:lpstr>
      <vt:lpstr>  Спецификация контрольных измерительных материалов для проведения в 2025 году единого государственного экзамена по ИНОСТРАННЫМ ЯЗЫКАМ на сайте ФИПИ </vt:lpstr>
      <vt:lpstr>ЕГЭ по английскому языку. Демонстрационный вариант ЕГЭ 2025 года. Письменная часть.</vt:lpstr>
      <vt:lpstr>Презентация PowerPoint</vt:lpstr>
      <vt:lpstr>Раздел 3 «Грамматика и лексика»</vt:lpstr>
      <vt:lpstr>РАЗДЕЛ 4 «Письменная речь»</vt:lpstr>
      <vt:lpstr>Презентация PowerPoint</vt:lpstr>
      <vt:lpstr>Дополнительная схема оценивания задания 37.</vt:lpstr>
      <vt:lpstr>Задание 37 «Электронное личное письмо»</vt:lpstr>
      <vt:lpstr>Презентация PowerPoint</vt:lpstr>
      <vt:lpstr>На что обратить внимание.</vt:lpstr>
      <vt:lpstr>На что обратить внимание.</vt:lpstr>
      <vt:lpstr>Сайт ФИПИ. «МЕТОДИЧЕСКИЕ РЕКОМЕНДАЦИИ по иностранным языкам»   Рекомендации М.В. Вербицкой :</vt:lpstr>
      <vt:lpstr>Презентация PowerPoint</vt:lpstr>
      <vt:lpstr>Презентация PowerPoint</vt:lpstr>
      <vt:lpstr>по критерию «Организация текста»,</vt:lpstr>
      <vt:lpstr>Что учесть при подготовке.</vt:lpstr>
      <vt:lpstr>РАЗДЕЛ 4 «Письменная речь», задание 38</vt:lpstr>
      <vt:lpstr>Задание 38.2</vt:lpstr>
      <vt:lpstr>Презентация PowerPoint</vt:lpstr>
      <vt:lpstr>Презентация PowerPoint</vt:lpstr>
      <vt:lpstr>Задание 38</vt:lpstr>
      <vt:lpstr>Презентация PowerPoint</vt:lpstr>
      <vt:lpstr>ОБРАТИТЬ ВНИМАНИЕ. МЕТОДИЧЕСКИЕ РЕКОМЕНДАЦИИ ФИПИ</vt:lpstr>
      <vt:lpstr>МЕТОДИЧЕСКИЕ РЕКОМЕНДАЦИИ ФИПИ (задание 38.1, 38.2)</vt:lpstr>
      <vt:lpstr>Что учесть при подготовке.</vt:lpstr>
      <vt:lpstr>ЕГЭ по английскому языку. Демонстрационный вариант ЕГЭ 2025 года. Устная  часть.</vt:lpstr>
      <vt:lpstr>Презентация PowerPoint</vt:lpstr>
      <vt:lpstr>Спецификация контрольных измерительных материалов для проведения в 2025 году единого государственного экзамена по ИНОСТРАННЫМ ЯЗЫКАМ на сайте ФИПИ </vt:lpstr>
      <vt:lpstr>Задание 4 устной части.</vt:lpstr>
      <vt:lpstr>Задание 4 устной части.Демоверсия 2025 год.</vt:lpstr>
      <vt:lpstr>Новое в задании 4 в 2025 году</vt:lpstr>
      <vt:lpstr>Что изменилось  в оценивании устной части в задании 4? Изменения в 2025 году  связаны с критерием "Организация высказывания":</vt:lpstr>
      <vt:lpstr>НОВОЕ в критериях в 2025 году</vt:lpstr>
      <vt:lpstr>Новое в критериях задания 4</vt:lpstr>
      <vt:lpstr>По критериям - отсутствие вступительной и заключительной фразы балл по ОРГАНИЗАЦИИ ТЕКСТА снижается до нуля</vt:lpstr>
      <vt:lpstr>Нужно обратить внимание.</vt:lpstr>
      <vt:lpstr>Презентация PowerPoint</vt:lpstr>
      <vt:lpstr>Презентация PowerPoint</vt:lpstr>
      <vt:lpstr>Методические рекомендации, сайт ФИПИ М.В. Вербицкая  </vt:lpstr>
      <vt:lpstr>Презентация PowerPoint</vt:lpstr>
      <vt:lpstr>Финальный вариант задания 4 может выглядеть так:</vt:lpstr>
      <vt:lpstr>М.В. Вербицкая, К.С. Махмурян, И.В. Трешина «Методические рекомендации»</vt:lpstr>
      <vt:lpstr>Презентация PowerPoint</vt:lpstr>
      <vt:lpstr>Методическую помощь учителям и обучающимся при подготовке к ЕГЭ могут оказать материалы с сайта ФИПИ (www.fipi.ru):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модель ЕГЭ по английскому языку 2022</dc:title>
  <dc:creator>User</dc:creator>
  <cp:lastModifiedBy>User</cp:lastModifiedBy>
  <cp:revision>69</cp:revision>
  <dcterms:created xsi:type="dcterms:W3CDTF">2021-03-21T11:08:09Z</dcterms:created>
  <dcterms:modified xsi:type="dcterms:W3CDTF">2025-05-19T11:45:11Z</dcterms:modified>
</cp:coreProperties>
</file>