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64" r:id="rId4"/>
    <p:sldId id="267" r:id="rId5"/>
    <p:sldId id="268" r:id="rId6"/>
    <p:sldId id="269" r:id="rId7"/>
    <p:sldId id="270" r:id="rId8"/>
    <p:sldId id="271" r:id="rId9"/>
    <p:sldId id="258" r:id="rId10"/>
    <p:sldId id="272" r:id="rId11"/>
    <p:sldId id="262" r:id="rId12"/>
    <p:sldId id="259" r:id="rId13"/>
    <p:sldId id="260" r:id="rId14"/>
    <p:sldId id="26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C51DB-501F-49B0-A404-11208BCAD524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93334-F6C6-4F16-8879-C9FF349E5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3334-F6C6-4F16-8879-C9FF349E558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3334-F6C6-4F16-8879-C9FF349E558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10DC-0166-4361-A2F2-C694A5841B43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44D6-F2E0-48CA-821F-14B92CFE1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10DC-0166-4361-A2F2-C694A5841B43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44D6-F2E0-48CA-821F-14B92CFE1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10DC-0166-4361-A2F2-C694A5841B43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44D6-F2E0-48CA-821F-14B92CFE1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10DC-0166-4361-A2F2-C694A5841B43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44D6-F2E0-48CA-821F-14B92CFE1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10DC-0166-4361-A2F2-C694A5841B43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44D6-F2E0-48CA-821F-14B92CFE1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10DC-0166-4361-A2F2-C694A5841B43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44D6-F2E0-48CA-821F-14B92CFE1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10DC-0166-4361-A2F2-C694A5841B43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44D6-F2E0-48CA-821F-14B92CFE1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10DC-0166-4361-A2F2-C694A5841B43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44D6-F2E0-48CA-821F-14B92CFE1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10DC-0166-4361-A2F2-C694A5841B43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44D6-F2E0-48CA-821F-14B92CFE1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10DC-0166-4361-A2F2-C694A5841B43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44D6-F2E0-48CA-821F-14B92CFE1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10DC-0166-4361-A2F2-C694A5841B43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44D6-F2E0-48CA-821F-14B92CFE1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410DC-0166-4361-A2F2-C694A5841B43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A44D6-F2E0-48CA-821F-14B92CFE19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dia.ru/text/category/videozapism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andia.ru/text/category/detskaya_deyatelmznostm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642942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МБДОУ «ДС № 3 КВ» города Пикалево</a:t>
            </a: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Ранняя 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профориентация дошкольников в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ДОУ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43834" y="5715016"/>
            <a:ext cx="1357322" cy="1000132"/>
          </a:xfrm>
        </p:spPr>
        <p:txBody>
          <a:bodyPr>
            <a:normAutofit/>
          </a:bodyPr>
          <a:lstStyle/>
          <a:p>
            <a:pPr algn="l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Заместитель заведующего Глухова А.Е.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31" name="Picture 7" descr="C:\Users\AV\Searches\Desktop\Профориентация\nXCy1MKpal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7286676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4925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Ранняя профориентация дошкольников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Цель ранней профориентации </a:t>
            </a:r>
            <a:r>
              <a:rPr lang="ru-RU" dirty="0" smtClean="0"/>
              <a:t>– сформировать у ребёнка эмоциональное отношение к профессиональному миру.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Задачи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профориентации </a:t>
            </a:r>
            <a:r>
              <a:rPr lang="ru-RU" dirty="0"/>
              <a:t>детей дошкольного возраста:</a:t>
            </a:r>
            <a:br>
              <a:rPr lang="ru-RU" dirty="0"/>
            </a:br>
            <a:r>
              <a:rPr lang="ru-RU" dirty="0"/>
              <a:t>- привить любовь к трудовым усилиям;</a:t>
            </a:r>
            <a:br>
              <a:rPr lang="ru-RU" dirty="0"/>
            </a:br>
            <a:r>
              <a:rPr lang="ru-RU" dirty="0"/>
              <a:t>- сформировать интерес к труду и элементарные трудовые умения в некоторых областях трудовой деятельности;</a:t>
            </a:r>
            <a:br>
              <a:rPr lang="ru-RU" dirty="0"/>
            </a:br>
            <a:r>
              <a:rPr lang="ru-RU" dirty="0"/>
              <a:t>- ознакомить детей с профессиями, в соответствии с возрастными особенностями.</a:t>
            </a:r>
          </a:p>
        </p:txBody>
      </p:sp>
    </p:spTree>
    <p:extLst>
      <p:ext uri="{BB962C8B-B14F-4D97-AF65-F5344CB8AC3E}">
        <p14:creationId xmlns:p14="http://schemas.microsoft.com/office/powerpoint/2010/main" val="2147907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Ранняя профориентация дошкольников. </a:t>
            </a:r>
            <a:b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i="1" dirty="0" err="1" smtClean="0">
                <a:solidFill>
                  <a:schemeClr val="accent6">
                    <a:lumMod val="75000"/>
                  </a:schemeClr>
                </a:solidFill>
              </a:rPr>
              <a:t>Чек-листы</a:t>
            </a:r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для воспитателей ДОУ</a:t>
            </a:r>
            <a:endParaRPr lang="ru-RU" sz="3200" dirty="0"/>
          </a:p>
        </p:txBody>
      </p:sp>
      <p:pic>
        <p:nvPicPr>
          <p:cNvPr id="2050" name="Picture 2" descr="C:\Users\AV\Searches\Desktop\Профориентация\chek-list_ocenki_servis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643050"/>
            <a:ext cx="2571768" cy="2828931"/>
          </a:xfrm>
          <a:prstGeom prst="rect">
            <a:avLst/>
          </a:prstGeom>
          <a:noFill/>
        </p:spPr>
      </p:pic>
      <p:pic>
        <p:nvPicPr>
          <p:cNvPr id="2053" name="Picture 5" descr="C:\Users\AV\Searches\Desktop\Профориентация\343679f0-c01a-4c5e-97f6-f59299b890a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357694"/>
            <a:ext cx="8072494" cy="2242678"/>
          </a:xfrm>
          <a:prstGeom prst="rect">
            <a:avLst/>
          </a:prstGeom>
          <a:noFill/>
        </p:spPr>
      </p:pic>
      <p:pic>
        <p:nvPicPr>
          <p:cNvPr id="2054" name="Picture 6" descr="C:\Users\AV\Searches\Desktop\Профориентация\p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571612"/>
            <a:ext cx="4429156" cy="2571768"/>
          </a:xfrm>
          <a:prstGeom prst="rect">
            <a:avLst/>
          </a:prstGeom>
          <a:noFill/>
          <a:ln w="34925">
            <a:solidFill>
              <a:schemeClr val="accent2">
                <a:lumMod val="20000"/>
                <a:lumOff val="80000"/>
              </a:schemeClr>
            </a:solidFill>
            <a:prstDash val="sysDot"/>
          </a:ln>
        </p:spPr>
      </p:pic>
      <p:pic>
        <p:nvPicPr>
          <p:cNvPr id="6" name="Picture 5" descr="C:\Users\AV\Searches\Desktop\Профориентация\343679f0-c01a-4c5e-97f6-f59299b890a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151" y="4365104"/>
            <a:ext cx="8072494" cy="2242678"/>
          </a:xfrm>
          <a:prstGeom prst="rect">
            <a:avLst/>
          </a:prstGeom>
          <a:noFill/>
        </p:spPr>
      </p:pic>
      <p:pic>
        <p:nvPicPr>
          <p:cNvPr id="7" name="Picture 5" descr="C:\Users\AV\Searches\Desktop\Профориентация\343679f0-c01a-4c5e-97f6-f59299b890a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454" y="4357694"/>
            <a:ext cx="8072494" cy="2242678"/>
          </a:xfrm>
          <a:prstGeom prst="rect">
            <a:avLst/>
          </a:prstGeom>
          <a:noFill/>
        </p:spPr>
      </p:pic>
      <p:pic>
        <p:nvPicPr>
          <p:cNvPr id="8" name="Picture 5" descr="C:\Users\AV\Searches\Desktop\Профориентация\343679f0-c01a-4c5e-97f6-f59299b890a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357694"/>
            <a:ext cx="8072494" cy="2242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810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cs typeface="Angsana New" pitchFamily="18" charset="-34"/>
              </a:rPr>
              <a:t>Чек-лист для воспитателей младшего дошкольного возраста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cs typeface="Angsana New" pitchFamily="18" charset="-34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cs typeface="Angsana New" pitchFamily="18" charset="-34"/>
              </a:rPr>
              <a:t>(3-4 года)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cs typeface="Angsana New" pitchFamily="18" charset="-34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5786478" cy="4643470"/>
          </a:xfrm>
          <a:ln cmpd="sng">
            <a:solidFill>
              <a:srgbClr val="92D050"/>
            </a:solidFill>
          </a:ln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         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Задачи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работы по формированию у детей представлений о труде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взрослых: 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Формировать </a:t>
            </a:r>
            <a:r>
              <a:rPr lang="ru-RU" dirty="0"/>
              <a:t>первоначальные представления о некоторых видах труда взрослых, простейших трудовых операциях и материалах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Обращать </a:t>
            </a:r>
            <a:r>
              <a:rPr lang="ru-RU" dirty="0"/>
              <a:t>внимание детей на положительных сказочных героев и персонажей литературных произведений, которые трудятся.</a:t>
            </a:r>
            <a:br>
              <a:rPr lang="ru-RU" dirty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3214686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4786322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C:\Users\AV\Searches\Desktop\Профориентация\15301634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571876"/>
            <a:ext cx="2714644" cy="2852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cs typeface="Angsana New" pitchFamily="18" charset="-34"/>
              </a:rPr>
              <a:t>Чек-лист для воспитателей среднего дошкольного возраста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cs typeface="Angsana New" pitchFamily="18" charset="-34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cs typeface="Angsana New" pitchFamily="18" charset="-34"/>
              </a:rPr>
              <a:t>(4-5 лет)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cs typeface="Angsana New" pitchFamily="18" charset="-34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6143668" cy="4643470"/>
          </a:xfrm>
          <a:ln cmpd="sng">
            <a:solidFill>
              <a:srgbClr val="92D050"/>
            </a:solidFill>
          </a:ln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/>
              <a:t>         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Задачи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работы по формированию у детей представлений о труде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взрослых: </a:t>
            </a:r>
            <a:endParaRPr lang="ru-RU" dirty="0" smtClean="0"/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 Ф</a:t>
            </a:r>
            <a:r>
              <a:rPr lang="ru-RU" dirty="0" smtClean="0"/>
              <a:t>ормировать </a:t>
            </a:r>
            <a:r>
              <a:rPr lang="ru-RU" dirty="0"/>
              <a:t>первичные представления о мотивах труда людей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Формировать </a:t>
            </a:r>
            <a:r>
              <a:rPr lang="ru-RU" dirty="0"/>
              <a:t>представления о видах трудовой деятельности, приносящих пользу людям и описанных в художественной литературе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Учить </a:t>
            </a:r>
            <a:r>
              <a:rPr lang="ru-RU" dirty="0"/>
              <a:t>сравнивать профессии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Учить </a:t>
            </a:r>
            <a:r>
              <a:rPr lang="ru-RU" dirty="0"/>
              <a:t>вычленять цели, основное содержание конкретных видов труда, имеющих понятный ребенку результат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Знакомить </a:t>
            </a:r>
            <a:r>
              <a:rPr lang="ru-RU" dirty="0"/>
              <a:t>с наиболее распространенными видами профессиональной деятельности.</a:t>
            </a:r>
            <a:br>
              <a:rPr lang="ru-RU" dirty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2571744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4214818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3286124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3303" y="4732554"/>
            <a:ext cx="357190" cy="344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AV\Searches\Desktop\Профориентация\дети-играя-доктора-и-пациента-1144318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786190"/>
            <a:ext cx="2286016" cy="2928958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343303" y="5661248"/>
            <a:ext cx="357190" cy="3029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cs typeface="Angsana New" pitchFamily="18" charset="-34"/>
              </a:rPr>
              <a:t>Чек-лист для воспитателей старшего дошкольного возраста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cs typeface="Angsana New" pitchFamily="18" charset="-34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cs typeface="Angsana New" pitchFamily="18" charset="-34"/>
              </a:rPr>
              <a:t>(5-7 лет)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cs typeface="Angsana New" pitchFamily="18" charset="-34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12776"/>
            <a:ext cx="6286544" cy="5445224"/>
          </a:xfrm>
          <a:ln cmpd="sng">
            <a:solidFill>
              <a:srgbClr val="92D050"/>
            </a:solidFill>
          </a:ln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4900" dirty="0" smtClean="0"/>
              <a:t>          </a:t>
            </a:r>
            <a:r>
              <a:rPr lang="ru-RU" sz="4900" b="1" i="1" dirty="0" smtClean="0">
                <a:solidFill>
                  <a:schemeClr val="accent3">
                    <a:lumMod val="50000"/>
                  </a:schemeClr>
                </a:solidFill>
              </a:rPr>
              <a:t>Задачи </a:t>
            </a:r>
            <a:r>
              <a:rPr lang="ru-RU" sz="4900" b="1" i="1" dirty="0">
                <a:solidFill>
                  <a:schemeClr val="accent3">
                    <a:lumMod val="50000"/>
                  </a:schemeClr>
                </a:solidFill>
              </a:rPr>
              <a:t>работы по формированию у детей представлений о труде </a:t>
            </a:r>
            <a:r>
              <a:rPr lang="ru-RU" sz="4900" b="1" i="1" dirty="0" smtClean="0">
                <a:solidFill>
                  <a:schemeClr val="accent3">
                    <a:lumMod val="50000"/>
                  </a:schemeClr>
                </a:solidFill>
              </a:rPr>
              <a:t>взрослых: </a:t>
            </a:r>
          </a:p>
          <a:p>
            <a:pPr algn="ctr">
              <a:buNone/>
            </a:pPr>
            <a:endParaRPr lang="ru-RU" sz="4900" dirty="0" smtClean="0"/>
          </a:p>
          <a:p>
            <a:pPr>
              <a:buNone/>
            </a:pPr>
            <a:r>
              <a:rPr lang="ru-RU" sz="4900" dirty="0"/>
              <a:t/>
            </a:r>
            <a:br>
              <a:rPr lang="ru-RU" sz="4900" dirty="0"/>
            </a:br>
            <a:r>
              <a:rPr lang="ru-RU" sz="4900" dirty="0"/>
              <a:t> </a:t>
            </a:r>
            <a:r>
              <a:rPr lang="ru-RU" sz="4900" dirty="0" smtClean="0"/>
              <a:t>  Расширять </a:t>
            </a:r>
            <a:r>
              <a:rPr lang="ru-RU" sz="4900" dirty="0"/>
              <a:t>и систематизировать представления о труде взрослых, материальных и нематериальных результатах труда, его личностной и общественной значимости</a:t>
            </a:r>
            <a:r>
              <a:rPr lang="ru-RU" sz="4900" dirty="0" smtClean="0"/>
              <a:t>;</a:t>
            </a:r>
          </a:p>
          <a:p>
            <a:pPr>
              <a:buNone/>
            </a:pPr>
            <a:r>
              <a:rPr lang="ru-RU" sz="4900" dirty="0"/>
              <a:t/>
            </a:r>
            <a:br>
              <a:rPr lang="ru-RU" sz="4900" dirty="0"/>
            </a:br>
            <a:r>
              <a:rPr lang="ru-RU" sz="4900" dirty="0" smtClean="0"/>
              <a:t>   Расширять </a:t>
            </a:r>
            <a:r>
              <a:rPr lang="ru-RU" sz="4900" dirty="0"/>
              <a:t>и систематизировать представления о разнообразных видах техники, облегчающей выполнение трудовых функций человека</a:t>
            </a:r>
            <a:r>
              <a:rPr lang="ru-RU" sz="4900" dirty="0" smtClean="0"/>
              <a:t>;</a:t>
            </a:r>
          </a:p>
          <a:p>
            <a:pPr>
              <a:buNone/>
            </a:pPr>
            <a:r>
              <a:rPr lang="ru-RU" sz="4900" dirty="0"/>
              <a:t/>
            </a:r>
            <a:br>
              <a:rPr lang="ru-RU" sz="4900" dirty="0"/>
            </a:br>
            <a:r>
              <a:rPr lang="ru-RU" sz="4900" dirty="0" smtClean="0"/>
              <a:t>   Формировать </a:t>
            </a:r>
            <a:r>
              <a:rPr lang="ru-RU" sz="4900" dirty="0"/>
              <a:t>представления о различных сторонах трудовой деятельности детей средствами художественной литературы</a:t>
            </a:r>
            <a:r>
              <a:rPr lang="ru-RU" sz="4900" dirty="0" smtClean="0"/>
              <a:t>;</a:t>
            </a:r>
          </a:p>
          <a:p>
            <a:pPr>
              <a:buNone/>
            </a:pPr>
            <a:r>
              <a:rPr lang="ru-RU" sz="4900" dirty="0"/>
              <a:t/>
            </a:r>
            <a:br>
              <a:rPr lang="ru-RU" sz="4900" dirty="0"/>
            </a:br>
            <a:r>
              <a:rPr lang="ru-RU" sz="4900" dirty="0" smtClean="0"/>
              <a:t>   Систематизировать </a:t>
            </a:r>
            <a:r>
              <a:rPr lang="ru-RU" sz="4900" dirty="0"/>
              <a:t>знания о труде людей в разное время года</a:t>
            </a:r>
            <a:r>
              <a:rPr lang="ru-RU" sz="4900" dirty="0" smtClean="0"/>
              <a:t>;</a:t>
            </a:r>
          </a:p>
          <a:p>
            <a:pPr>
              <a:buNone/>
            </a:pPr>
            <a:endParaRPr lang="ru-RU" sz="4900" dirty="0"/>
          </a:p>
          <a:p>
            <a:pPr>
              <a:buNone/>
            </a:pPr>
            <a:r>
              <a:rPr lang="ru-RU" sz="4900" dirty="0"/>
              <a:t/>
            </a:r>
            <a:br>
              <a:rPr lang="ru-RU" sz="4900" dirty="0"/>
            </a:br>
            <a:r>
              <a:rPr lang="ru-RU" sz="4900" dirty="0" smtClean="0"/>
              <a:t>  Расширять </a:t>
            </a:r>
            <a:r>
              <a:rPr lang="ru-RU" sz="4900" dirty="0"/>
              <a:t>и систематизировать представления о современных профессиях.</a:t>
            </a:r>
            <a:br>
              <a:rPr lang="ru-RU" sz="4900" dirty="0"/>
            </a:br>
            <a:endParaRPr lang="ru-RU" sz="4900" dirty="0"/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8771" y="2173581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3345" y="386715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8771" y="2963753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8771" y="518398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AV\Searches\Desktop\Профориентация\ми-ый-мо-о-ой-октор-355922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786190"/>
            <a:ext cx="2500298" cy="2928958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438771" y="4498486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357322"/>
          </a:xfrm>
          <a:ln w="34925">
            <a:solidFill>
              <a:schemeClr val="accent6"/>
            </a:solidFill>
            <a:prstDash val="sysDash"/>
          </a:ln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КАРТОТЕКА пословиц и поговорок о труде.</a:t>
            </a:r>
            <a:b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Подборка мультипликационных фильмов о важности труда в жизни человека.</a:t>
            </a:r>
            <a:b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rgbClr val="00B0F0"/>
                </a:solidFill>
              </a:rPr>
              <a:t>(для закрепления знаний дошкольников по профориентиционной работе в ДОУ)</a:t>
            </a:r>
            <a:endParaRPr lang="ru-RU" sz="2000" i="1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C:\Users\AV\Searches\Desktop\i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37862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V\Searches\Desktop\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00438"/>
            <a:ext cx="3857652" cy="3143248"/>
          </a:xfrm>
          <a:prstGeom prst="rect">
            <a:avLst/>
          </a:prstGeom>
          <a:noFill/>
        </p:spPr>
      </p:pic>
      <p:pic>
        <p:nvPicPr>
          <p:cNvPr id="1028" name="Picture 4" descr="C:\Users\AV\Searches\Desktop\poslovici-j-trud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785926"/>
            <a:ext cx="5072098" cy="2571772"/>
          </a:xfrm>
          <a:prstGeom prst="rect">
            <a:avLst/>
          </a:prstGeom>
          <a:noFill/>
        </p:spPr>
      </p:pic>
      <p:pic>
        <p:nvPicPr>
          <p:cNvPr id="1029" name="Picture 5" descr="C:\Users\AV\Searches\Desktop\hello_html_68a2f50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000504"/>
            <a:ext cx="3714776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  <a:ln w="47625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Профориентиры дошкольника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Игра</a:t>
            </a:r>
          </a:p>
          <a:p>
            <a:pPr marL="0" indent="0">
              <a:buNone/>
            </a:pPr>
            <a:endParaRPr lang="ru-RU" sz="3600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Исследовательская деятельность</a:t>
            </a:r>
          </a:p>
          <a:p>
            <a:pPr marL="0" indent="0">
              <a:buNone/>
            </a:pPr>
            <a:endParaRPr lang="ru-RU" sz="3600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Принцип </a:t>
            </a:r>
            <a:endParaRPr lang="en-US" sz="36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интеграции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42844" y="1714488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142844" y="3286124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42844" y="4857760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AV\Searches\Desktop\Профориентация\1239933845_sold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43050"/>
            <a:ext cx="4357678" cy="4857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950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Формы и методы: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i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3929089"/>
          </a:xfrm>
          <a:ln w="44450">
            <a:solidFill>
              <a:schemeClr val="accent3">
                <a:alpha val="59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Наглядные (живые образы)</a:t>
            </a:r>
            <a:r>
              <a:rPr lang="ru-RU" b="1" dirty="0"/>
              <a:t>,</a:t>
            </a:r>
            <a:r>
              <a:rPr lang="ru-RU" dirty="0"/>
              <a:t> к которым относятся:</a:t>
            </a:r>
          </a:p>
          <a:p>
            <a:pPr>
              <a:buNone/>
            </a:pPr>
            <a:r>
              <a:rPr lang="ru-RU" dirty="0"/>
              <a:t>- экскурсии</a:t>
            </a:r>
          </a:p>
          <a:p>
            <a:pPr>
              <a:buNone/>
            </a:pPr>
            <a:r>
              <a:rPr lang="ru-RU" dirty="0"/>
              <a:t>- наблюдения</a:t>
            </a:r>
          </a:p>
          <a:p>
            <a:pPr>
              <a:buNone/>
            </a:pPr>
            <a:r>
              <a:rPr lang="ru-RU" dirty="0"/>
              <a:t>- дидактические пособия</a:t>
            </a:r>
          </a:p>
          <a:p>
            <a:pPr>
              <a:buNone/>
            </a:pPr>
            <a:r>
              <a:rPr lang="ru-RU" dirty="0"/>
              <a:t>- рассматривание картин, иллюстраций, фотографий, рисунков.</a:t>
            </a:r>
          </a:p>
          <a:p>
            <a:pPr>
              <a:buNone/>
            </a:pPr>
            <a:r>
              <a:rPr lang="ru-RU" dirty="0"/>
              <a:t>-просмотр </a:t>
            </a:r>
            <a:r>
              <a:rPr lang="ru-RU" u="sng" dirty="0">
                <a:hlinkClick r:id="rId3" tooltip="Видеозапись"/>
              </a:rPr>
              <a:t>видеозаписей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AV\Searches\Desktop\Профориентация\343679f0-c01a-4c5e-97f6-f59299b890a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000636"/>
            <a:ext cx="8286808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6100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Формы и методы: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i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5"/>
            <a:ext cx="7258072" cy="3875891"/>
          </a:xfrm>
          <a:ln w="53975">
            <a:solidFill>
              <a:schemeClr val="accent3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Словесные</a:t>
            </a:r>
            <a:r>
              <a:rPr lang="ru-RU" b="1" dirty="0"/>
              <a:t>,</a:t>
            </a:r>
            <a:r>
              <a:rPr lang="ru-RU" dirty="0"/>
              <a:t> которые включают:</a:t>
            </a:r>
          </a:p>
          <a:p>
            <a:pPr>
              <a:buNone/>
            </a:pPr>
            <a:r>
              <a:rPr lang="ru-RU" dirty="0"/>
              <a:t>- художественное слово</a:t>
            </a:r>
          </a:p>
          <a:p>
            <a:pPr>
              <a:buNone/>
            </a:pPr>
            <a:r>
              <a:rPr lang="ru-RU" dirty="0"/>
              <a:t>- рассказ воспитателя</a:t>
            </a:r>
          </a:p>
          <a:p>
            <a:pPr>
              <a:buNone/>
            </a:pPr>
            <a:r>
              <a:rPr lang="ru-RU" dirty="0"/>
              <a:t>- беседы</a:t>
            </a:r>
          </a:p>
          <a:p>
            <a:pPr>
              <a:buNone/>
            </a:pPr>
            <a:r>
              <a:rPr lang="ru-RU" dirty="0"/>
              <a:t>-малые фольклорные формы</a:t>
            </a:r>
          </a:p>
          <a:p>
            <a:pPr>
              <a:buNone/>
            </a:pPr>
            <a:r>
              <a:rPr lang="ru-RU" dirty="0"/>
              <a:t>- проблемные ситуации</a:t>
            </a:r>
          </a:p>
          <a:p>
            <a:pPr>
              <a:buNone/>
            </a:pPr>
            <a:r>
              <a:rPr lang="ru-RU" dirty="0"/>
              <a:t>-высказывания и сообщения</a:t>
            </a:r>
          </a:p>
          <a:p>
            <a:endParaRPr lang="ru-RU" dirty="0"/>
          </a:p>
        </p:txBody>
      </p:sp>
      <p:pic>
        <p:nvPicPr>
          <p:cNvPr id="3075" name="Picture 3" descr="C:\Users\AV\Searches\Desktop\Профориентация\343679f0-c01a-4c5e-97f6-f59299b890a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286388"/>
            <a:ext cx="8358246" cy="1571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8622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Формы и методы: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i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5"/>
            <a:ext cx="8329642" cy="3804454"/>
          </a:xfrm>
          <a:ln w="41275">
            <a:solidFill>
              <a:schemeClr val="accent3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Практические</a:t>
            </a:r>
            <a:r>
              <a:rPr lang="ru-RU" b="1" dirty="0"/>
              <a:t> </a:t>
            </a:r>
            <a:r>
              <a:rPr lang="ru-RU" dirty="0"/>
              <a:t>– это:</a:t>
            </a:r>
          </a:p>
          <a:p>
            <a:pPr>
              <a:buNone/>
            </a:pPr>
            <a:r>
              <a:rPr lang="ru-RU" dirty="0"/>
              <a:t>- трудовые поручения</a:t>
            </a:r>
          </a:p>
          <a:p>
            <a:pPr>
              <a:buNone/>
            </a:pPr>
            <a:r>
              <a:rPr lang="ru-RU" dirty="0"/>
              <a:t>-обучение отдельным способам выполнения трудовых </a:t>
            </a:r>
            <a:r>
              <a:rPr lang="ru-RU" dirty="0" smtClean="0"/>
              <a:t>операций</a:t>
            </a:r>
            <a:endParaRPr lang="ru-RU" dirty="0"/>
          </a:p>
          <a:p>
            <a:pPr>
              <a:buNone/>
            </a:pPr>
            <a:r>
              <a:rPr lang="ru-RU" dirty="0"/>
              <a:t>- игровые обучающие ситуации</a:t>
            </a:r>
          </a:p>
          <a:p>
            <a:pPr>
              <a:buNone/>
            </a:pPr>
            <a:r>
              <a:rPr lang="ru-RU" dirty="0"/>
              <a:t>- сюжетно-ролевые игры</a:t>
            </a:r>
          </a:p>
          <a:p>
            <a:endParaRPr lang="ru-RU" dirty="0"/>
          </a:p>
        </p:txBody>
      </p:sp>
      <p:pic>
        <p:nvPicPr>
          <p:cNvPr id="4098" name="Picture 2" descr="C:\Users\AV\Searches\Desktop\Профориентация\343679f0-c01a-4c5e-97f6-f59299b890a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72074"/>
            <a:ext cx="8572560" cy="1643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4652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Формы и методы: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i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14356"/>
            <a:ext cx="8329642" cy="4500594"/>
          </a:xfr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Игровые</a:t>
            </a:r>
            <a:r>
              <a:rPr lang="ru-RU" dirty="0"/>
              <a:t>, к которым относятся:</a:t>
            </a:r>
          </a:p>
          <a:p>
            <a:pPr>
              <a:buNone/>
            </a:pPr>
            <a:r>
              <a:rPr lang="ru-RU" dirty="0"/>
              <a:t>- дидактические игры</a:t>
            </a:r>
          </a:p>
          <a:p>
            <a:pPr>
              <a:buNone/>
            </a:pPr>
            <a:r>
              <a:rPr lang="ru-RU" dirty="0"/>
              <a:t>- игровые упражнения</a:t>
            </a:r>
          </a:p>
          <a:p>
            <a:pPr>
              <a:buNone/>
            </a:pPr>
            <a:r>
              <a:rPr lang="ru-RU" dirty="0"/>
              <a:t>- игры с правилами</a:t>
            </a:r>
          </a:p>
          <a:p>
            <a:pPr>
              <a:buNone/>
            </a:pPr>
            <a:r>
              <a:rPr lang="ru-RU" dirty="0"/>
              <a:t>- словесные игры</a:t>
            </a:r>
          </a:p>
          <a:p>
            <a:pPr>
              <a:buNone/>
            </a:pPr>
            <a:r>
              <a:rPr lang="ru-RU" dirty="0"/>
              <a:t>- игры-воображения</a:t>
            </a:r>
          </a:p>
          <a:p>
            <a:pPr>
              <a:buNone/>
            </a:pPr>
            <a:r>
              <a:rPr lang="ru-RU" dirty="0"/>
              <a:t>- игры-шутки</a:t>
            </a:r>
          </a:p>
          <a:p>
            <a:pPr>
              <a:buNone/>
            </a:pPr>
            <a:r>
              <a:rPr lang="ru-RU" dirty="0"/>
              <a:t>- сюжетно-ролевые игры</a:t>
            </a:r>
          </a:p>
          <a:p>
            <a:pPr>
              <a:buNone/>
            </a:pPr>
            <a:r>
              <a:rPr lang="ru-RU" dirty="0"/>
              <a:t>- сюрпризные </a:t>
            </a:r>
            <a:r>
              <a:rPr lang="ru-RU" dirty="0" smtClean="0"/>
              <a:t>моменты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Спортивные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мероприятия:</a:t>
            </a:r>
            <a:r>
              <a:rPr lang="ru-RU" b="1" dirty="0"/>
              <a:t> </a:t>
            </a:r>
            <a:r>
              <a:rPr lang="ru-RU" dirty="0"/>
              <a:t>«К доктору Айболиту», «Осторожно! Пожар!» с помощью этих мероприятий закрепили знаний детей о профессиях, и их значении в жизни людей.</a:t>
            </a:r>
          </a:p>
          <a:p>
            <a:endParaRPr lang="ru-RU" dirty="0"/>
          </a:p>
        </p:txBody>
      </p:sp>
      <p:pic>
        <p:nvPicPr>
          <p:cNvPr id="5122" name="Picture 2" descr="C:\Users\AV\Searches\Desktop\Профориентация\343679f0-c01a-4c5e-97f6-f59299b890a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286388"/>
            <a:ext cx="8358246" cy="1571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0123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Формы и методы: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i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85795"/>
            <a:ext cx="7859216" cy="4357718"/>
          </a:xfrm>
          <a:ln w="539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 Методы, которые способствует </a:t>
            </a:r>
            <a:r>
              <a:rPr lang="ru-RU" dirty="0"/>
              <a:t>продуктивной </a:t>
            </a:r>
            <a:r>
              <a:rPr lang="ru-RU" u="sng" dirty="0">
                <a:solidFill>
                  <a:schemeClr val="accent6">
                    <a:lumMod val="75000"/>
                  </a:schemeClr>
                </a:solidFill>
                <a:hlinkClick r:id="rId2" tooltip="Детская деятельность"/>
              </a:rPr>
              <a:t>детской деятельности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Это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- показ</a:t>
            </a:r>
          </a:p>
          <a:p>
            <a:pPr marL="0" indent="0">
              <a:buNone/>
            </a:pPr>
            <a:r>
              <a:rPr lang="ru-RU" dirty="0"/>
              <a:t>- объяснение</a:t>
            </a:r>
          </a:p>
          <a:p>
            <a:pPr marL="0" indent="0">
              <a:buNone/>
            </a:pPr>
            <a:r>
              <a:rPr lang="ru-RU" dirty="0"/>
              <a:t>- обучение отдельным способам выполнения трудовых операций.</a:t>
            </a:r>
          </a:p>
          <a:p>
            <a:pPr marL="0" indent="0">
              <a:buNone/>
            </a:pPr>
            <a:r>
              <a:rPr lang="ru-RU" dirty="0"/>
              <a:t>- обсуждение труда и его результатов</a:t>
            </a:r>
          </a:p>
          <a:p>
            <a:pPr marL="0" indent="0">
              <a:buNone/>
            </a:pPr>
            <a:r>
              <a:rPr lang="ru-RU" dirty="0"/>
              <a:t>- оценка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6146" name="Picture 2" descr="C:\Users\AV\Searches\Desktop\Профориентация\343679f0-c01a-4c5e-97f6-f59299b890a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14950"/>
            <a:ext cx="8786842" cy="164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3245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Формы и методы: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i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14356"/>
            <a:ext cx="8186766" cy="4357718"/>
          </a:xfr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Работа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 родителями:</a:t>
            </a:r>
            <a:r>
              <a:rPr lang="ru-RU" dirty="0"/>
              <a:t> </a:t>
            </a:r>
            <a:r>
              <a:rPr lang="ru-RU" dirty="0" smtClean="0"/>
              <a:t>Пропаганда </a:t>
            </a:r>
            <a:r>
              <a:rPr lang="ru-RU" dirty="0"/>
              <a:t>среди родителей. </a:t>
            </a:r>
            <a:endParaRPr lang="en-US" dirty="0" smtClean="0"/>
          </a:p>
          <a:p>
            <a:pPr marL="0" indent="0" algn="just">
              <a:buNone/>
            </a:pPr>
            <a:r>
              <a:rPr lang="ru-RU" i="1" u="sng" dirty="0" smtClean="0"/>
              <a:t>Задача:</a:t>
            </a:r>
            <a:r>
              <a:rPr lang="ru-RU" dirty="0" smtClean="0"/>
              <a:t> донести </a:t>
            </a:r>
            <a:r>
              <a:rPr lang="ru-RU" dirty="0"/>
              <a:t>до сознания родителей, что знакомство ребенка с их трудом – это фактор огромного воспитывающего значения; что ребенок, зная, чем заняты отец и мать на производстве, проникается к ним особым уважением; что вместе с этим возвышается и их авторитет в глазах растущего человека. Воспитательный эффект труда повышается, если ребенок проявляет интерес к нему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C:\Users\AV\Searches\Desktop\Профориентация\343679f0-c01a-4c5e-97f6-f59299b890a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143512"/>
            <a:ext cx="8143932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887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  <a:ln w="476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Система работы с дошкольниками по ранней профориентации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3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направления: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/>
              <a:t>- приближение детей к труду взрослых;</a:t>
            </a:r>
          </a:p>
          <a:p>
            <a:pPr>
              <a:buNone/>
            </a:pPr>
            <a:r>
              <a:rPr lang="ru-RU" dirty="0"/>
              <a:t> - приближение труда взрослых к детям;</a:t>
            </a:r>
          </a:p>
          <a:p>
            <a:pPr>
              <a:buNone/>
            </a:pPr>
            <a:r>
              <a:rPr lang="ru-RU" dirty="0"/>
              <a:t>- совместная деятельность детей и взрослых.</a:t>
            </a:r>
          </a:p>
        </p:txBody>
      </p:sp>
      <p:pic>
        <p:nvPicPr>
          <p:cNvPr id="3074" name="Picture 2" descr="C:\Users\AV\Searches\Desktop\Профориентация\main_584744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00174"/>
            <a:ext cx="4143372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199</Words>
  <Application>Microsoft Office PowerPoint</Application>
  <PresentationFormat>Экран (4:3)</PresentationFormat>
  <Paragraphs>85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Angsana New</vt:lpstr>
      <vt:lpstr>Arial</vt:lpstr>
      <vt:lpstr>Calibri</vt:lpstr>
      <vt:lpstr>Ebrima</vt:lpstr>
      <vt:lpstr>Тема Office</vt:lpstr>
      <vt:lpstr>МБДОУ «ДС № 3 КВ» города Пикалево Ранняя профориентация дошкольников в ДОУ</vt:lpstr>
      <vt:lpstr>Профориентиры дошкольника</vt:lpstr>
      <vt:lpstr>Формы и методы: </vt:lpstr>
      <vt:lpstr>Формы и методы: </vt:lpstr>
      <vt:lpstr>Формы и методы: </vt:lpstr>
      <vt:lpstr>Формы и методы: </vt:lpstr>
      <vt:lpstr>Формы и методы: </vt:lpstr>
      <vt:lpstr>Формы и методы: </vt:lpstr>
      <vt:lpstr>Система работы с дошкольниками по ранней профориентации</vt:lpstr>
      <vt:lpstr>Ранняя профориентация дошкольников</vt:lpstr>
      <vt:lpstr>Ранняя профориентация дошкольников.  Чек-листы для воспитателей ДОУ</vt:lpstr>
      <vt:lpstr>Чек-лист для воспитателей младшего дошкольного возраста (3-4 года)</vt:lpstr>
      <vt:lpstr>Чек-лист для воспитателей среднего дошкольного возраста (4-5 лет)</vt:lpstr>
      <vt:lpstr>Чек-лист для воспитателей старшего дошкольного возраста (5-7 лет)</vt:lpstr>
      <vt:lpstr>КАРТОТЕКА пословиц и поговорок о труде. Подборка мультипликационных фильмов о важности труда в жизни человека. (для закрепления знаний дошкольников по профориентиционной работе в ДОУ)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 ДОУ г. Иркутска детский сад № 36 Ранняя профориентация дошкольников в ДОУ</dc:title>
  <dc:creator>AV</dc:creator>
  <cp:lastModifiedBy>Anna</cp:lastModifiedBy>
  <cp:revision>44</cp:revision>
  <dcterms:created xsi:type="dcterms:W3CDTF">2022-04-17T11:13:42Z</dcterms:created>
  <dcterms:modified xsi:type="dcterms:W3CDTF">2025-10-20T09:49:25Z</dcterms:modified>
</cp:coreProperties>
</file>