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90" r:id="rId5"/>
    <p:sldId id="259" r:id="rId6"/>
    <p:sldId id="298" r:id="rId7"/>
    <p:sldId id="299" r:id="rId8"/>
    <p:sldId id="260" r:id="rId9"/>
    <p:sldId id="303" r:id="rId10"/>
    <p:sldId id="273" r:id="rId11"/>
    <p:sldId id="261" r:id="rId12"/>
    <p:sldId id="297" r:id="rId13"/>
    <p:sldId id="300" r:id="rId14"/>
    <p:sldId id="262" r:id="rId15"/>
    <p:sldId id="263" r:id="rId16"/>
    <p:sldId id="274" r:id="rId17"/>
    <p:sldId id="291" r:id="rId18"/>
    <p:sldId id="265" r:id="rId19"/>
    <p:sldId id="266" r:id="rId20"/>
    <p:sldId id="267" r:id="rId21"/>
    <p:sldId id="28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фессии\1611733567_13-p-fon-dlya-prezentatsii-detyam-o-professiyak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8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132856"/>
            <a:ext cx="5256584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2400" i="1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 i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sz="2400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Психологические аспекты ранней профориентации дошкольников»</a:t>
            </a:r>
          </a:p>
          <a:p>
            <a:pPr algn="ctr"/>
            <a:endParaRPr lang="ru-RU" sz="16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6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6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600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Составил: </a:t>
            </a:r>
          </a:p>
          <a:p>
            <a:pPr algn="ctr"/>
            <a:r>
              <a:rPr lang="ru-RU" sz="1600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педагог – психолог И.И. </a:t>
            </a:r>
            <a:r>
              <a:rPr lang="ru-RU" sz="1600" i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Копусова</a:t>
            </a:r>
            <a:endParaRPr lang="ru-RU" sz="16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600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600" i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600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2025г</a:t>
            </a:r>
          </a:p>
          <a:p>
            <a:pPr algn="ctr"/>
            <a:endParaRPr lang="ru-RU" sz="16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13285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МБДОУ «ДС №3 КВ»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 </a:t>
            </a:r>
            <a:r>
              <a:rPr lang="ru-RU" sz="1600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города Пикалево</a:t>
            </a:r>
            <a:endParaRPr lang="ru-RU" sz="1600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9" y="-99392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профессии\slide-0 (1).jpg"/>
          <p:cNvPicPr>
            <a:picLocks noChangeAspect="1" noChangeArrowheads="1"/>
          </p:cNvPicPr>
          <p:nvPr/>
        </p:nvPicPr>
        <p:blipFill>
          <a:blip r:embed="rId3" cstate="print"/>
          <a:srcRect r="74622" b="6056"/>
          <a:stretch>
            <a:fillRect/>
          </a:stretch>
        </p:blipFill>
        <p:spPr bwMode="auto">
          <a:xfrm>
            <a:off x="539552" y="476672"/>
            <a:ext cx="1584176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8926" y="764704"/>
            <a:ext cx="619268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Погружение в мир профессий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132856"/>
            <a:ext cx="6192688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Wingdings" pitchFamily="2" charset="2"/>
              <a:buChar char="Ø"/>
            </a:pPr>
            <a:endParaRPr lang="ru-RU" sz="24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Игра «САМАЯ- САМАЯ профессия»: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Вкусная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Веселая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Опасная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Красивая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Трудная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Быстрая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Интересная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Глубокая</a:t>
            </a: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684076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«Ключевые слова»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Газета, новости, факты, редакция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Земля, плоды, теплица, сорта, уход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Рисунок, проект, план, город, чертеж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Верстак, рубанок, станок, древесина</a:t>
            </a:r>
          </a:p>
        </p:txBody>
      </p:sp>
      <p:pic>
        <p:nvPicPr>
          <p:cNvPr id="4" name="Picture 2" descr="C:\Users\1\Desktop\профессии\slide-0 (1).jpg"/>
          <p:cNvPicPr>
            <a:picLocks noChangeAspect="1" noChangeArrowheads="1"/>
          </p:cNvPicPr>
          <p:nvPr/>
        </p:nvPicPr>
        <p:blipFill>
          <a:blip r:embed="rId3" cstate="print"/>
          <a:srcRect r="74622" b="6056"/>
          <a:stretch>
            <a:fillRect/>
          </a:stretch>
        </p:blipFill>
        <p:spPr bwMode="auto">
          <a:xfrm>
            <a:off x="539552" y="476672"/>
            <a:ext cx="158417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53285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«Группы профессий»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–человек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 природа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 художественный образ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 техника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  <a:p>
            <a:pPr marL="514350" indent="-514350" algn="ctr">
              <a:buAutoNum type="arabicPeriod"/>
            </a:pPr>
            <a:endParaRPr lang="ru-RU" sz="28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liom10.ru/wp-content/uploads/2016/07/%D1%80%D0%B0%D0%B7%D0%B2%D0%B8%D1%82%D0%B8%D0%B5-%D0%B8%D0%BD%D1%82%D0%B5%D0%BB%D0%BB%D0%B5%D0%BA%D1%82%D0%B0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86088" y="3356992"/>
            <a:ext cx="2746352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04665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такое ИНТЕЛЛЕКТ-КАРТА?</a:t>
            </a:r>
            <a:endParaRPr lang="ru-RU" dirty="0"/>
          </a:p>
          <a:p>
            <a:pPr lvl="0" algn="just"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Интеллект-карта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(или </a:t>
            </a:r>
            <a:r>
              <a:rPr lang="ru-RU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«карта ума»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представляет собой информацию, изображаемую в графическом виде на большом листе ватмана. Она отражает связи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смысловые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причинно-следственные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ассоциативные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между понятиями, частями и составляющими рассматриваемой области.</a:t>
            </a:r>
            <a:endParaRPr lang="ru-RU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Карты ума позволяют на одном листе собрать всю необходимую информацию, относящуюся к решению проблемы, и окинуть ее одним взглядом.</a:t>
            </a:r>
            <a:endParaRPr lang="ru-RU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7465" y="3217412"/>
            <a:ext cx="4356783" cy="309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rightselection.com/blog/wp-content/uploads/2013/09/tonybuzan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5576" y="2348880"/>
            <a:ext cx="3385245" cy="39466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476673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МЕТОД «ИНТЕЛЛЕКТ-КАРТ»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был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создан Тони </a:t>
            </a:r>
            <a:r>
              <a:rPr lang="ru-RU" sz="2000" b="1" i="1" dirty="0" err="1">
                <a:solidFill>
                  <a:srgbClr val="7030A0"/>
                </a:solidFill>
                <a:latin typeface="Times New Roman"/>
                <a:cs typeface="Times New Roman"/>
              </a:rPr>
              <a:t>Бьюзеном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известным писателем, лектором и консультантом по вопросам интеллекта, психологии обучения и проблем мышления </a:t>
            </a:r>
            <a:endParaRPr lang="ru-RU" sz="2000" b="1" i="1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endParaRPr lang="ru-RU" sz="2000" b="1" i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    По-английски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он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называется</a:t>
            </a:r>
          </a:p>
          <a:p>
            <a:pPr lvl="0" algn="just"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                 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"</a:t>
            </a:r>
            <a:r>
              <a:rPr lang="ru-RU" sz="2000" b="1" i="1" dirty="0" err="1">
                <a:solidFill>
                  <a:srgbClr val="7030A0"/>
                </a:solidFill>
                <a:latin typeface="Times New Roman"/>
                <a:cs typeface="Times New Roman"/>
              </a:rPr>
              <a:t>mind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/>
                <a:cs typeface="Times New Roman"/>
              </a:rPr>
              <a:t>maps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". </a:t>
            </a:r>
            <a:endParaRPr lang="ru-RU" sz="2000" b="1" i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Буквально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слово "</a:t>
            </a:r>
            <a:r>
              <a:rPr lang="ru-RU" sz="2000" b="1" i="1" dirty="0" err="1">
                <a:solidFill>
                  <a:srgbClr val="7030A0"/>
                </a:solidFill>
                <a:latin typeface="Times New Roman"/>
                <a:cs typeface="Times New Roman"/>
              </a:rPr>
              <a:t>mind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" означает "ум", а слово "</a:t>
            </a:r>
            <a:r>
              <a:rPr lang="ru-RU" sz="2000" b="1" i="1" dirty="0" err="1">
                <a:solidFill>
                  <a:srgbClr val="7030A0"/>
                </a:solidFill>
                <a:latin typeface="Times New Roman"/>
                <a:cs typeface="Times New Roman"/>
              </a:rPr>
              <a:t>maps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cs typeface="Times New Roman"/>
              </a:rPr>
              <a:t>" — "карты". В итоге получаются "карты ума". Но чаще всего в переводах используется термин "интеллект-карты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hello_html_567ca249.gif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51620" y="949995"/>
            <a:ext cx="6840760" cy="495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66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Алгоритм построения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интеллект-карт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71599" y="1340768"/>
            <a:ext cx="7200801" cy="489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96" y="44624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374">
            <a:off x="5774945" y="673771"/>
            <a:ext cx="2425261" cy="311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41">
            <a:off x="1001402" y="841142"/>
            <a:ext cx="3948996" cy="2576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4392488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2" y="587058"/>
            <a:ext cx="3405212" cy="2553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2" y="3602289"/>
            <a:ext cx="3528392" cy="2580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48877"/>
            <a:ext cx="3414277" cy="24302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85046"/>
            <a:ext cx="3486285" cy="26147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949370"/>
            <a:ext cx="7848872" cy="5328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36933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Интеллект-карта «Пожарный»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1124744"/>
            <a:ext cx="604867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 конечно, нам нужны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Врач, психолог и учитель, 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Программист, геодезист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юрист экономист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Продолжать сейчас не буду,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  скажу вам точно я: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профессии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Каждому – своя!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6922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1728192" cy="2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5621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32656"/>
            <a:ext cx="15509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1196752"/>
            <a:ext cx="216024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2581"/>
            <a:ext cx="7655535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4766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Интеллект-карта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Повар»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908720"/>
            <a:ext cx="8208912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</a:t>
            </a:r>
            <a:endParaRPr lang="ru-RU" dirty="0" smtClean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Значительно расширен кругозор детей по теме.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Дети свободно дают описание многих профессий о труде взрослых.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Добросовестно относятся к поручениям, обязанностям, принятым в группе.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Владеют обобщающим понятием «профессии»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Называют предметы, необходимые для работы.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Умеют имитировать работу людей в ходе сюжетно-ролевых игр</a:t>
            </a:r>
            <a:endParaRPr lang="ru-RU" sz="24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  <p:pic>
        <p:nvPicPr>
          <p:cNvPr id="5" name="Picture 3" descr="C:\Users\1\Desktop\профессии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-171400"/>
            <a:ext cx="4248472" cy="4035996"/>
          </a:xfrm>
          <a:prstGeom prst="rect">
            <a:avLst/>
          </a:prstGeom>
          <a:noFill/>
        </p:spPr>
      </p:pic>
      <p:sp>
        <p:nvSpPr>
          <p:cNvPr id="8" name="Арка 7"/>
          <p:cNvSpPr/>
          <p:nvPr/>
        </p:nvSpPr>
        <p:spPr>
          <a:xfrm rot="20090396">
            <a:off x="1585592" y="4210609"/>
            <a:ext cx="6520791" cy="2817704"/>
          </a:xfrm>
          <a:prstGeom prst="blockArc">
            <a:avLst>
              <a:gd name="adj1" fmla="val 12383070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7488832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ППП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Процесс ранней профориентации в детском саду заключается в развитии  социализации дошкольников в процессе различных видов деятельности по профессиям</a:t>
            </a:r>
            <a:endParaRPr lang="ru-RU" sz="3200" b="1" i="1" dirty="0">
              <a:ln>
                <a:solidFill>
                  <a:srgbClr val="FFC000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1584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1587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16176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0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573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Актуальность ранней профориентации в ДОО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 сложном процессе становления человека немало зависит от того, как ребенок адаптируется в мире людей, сможет ли он найти свое место в жизни и реализовать собственный потенциал.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Родители и мы – педагоги, как никогда раньше, обеспокоены  тем, чтобы ребенок, входящий во взрослый  мир, стал уверенным, счастливым, умным, добрым и успешным</a:t>
            </a: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13176"/>
            <a:ext cx="1368152" cy="15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1714500" cy="14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36912"/>
            <a:ext cx="79928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FF"/>
              </a:solidFill>
            </a:endParaRPr>
          </a:p>
          <a:p>
            <a:pPr algn="ctr"/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Задачное поле</a:t>
            </a:r>
            <a:r>
              <a:rPr lang="ru-RU" sz="4000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dirty="0" smtClean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Развитие социальной адаптивности дошкольников;</a:t>
            </a:r>
          </a:p>
          <a:p>
            <a:pPr algn="ctr"/>
            <a:endParaRPr lang="ru-RU" sz="2400" i="1" dirty="0" smtClean="0">
              <a:ln>
                <a:solidFill>
                  <a:srgbClr val="FFC000"/>
                </a:solidFill>
              </a:ln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</a:t>
            </a:r>
            <a:r>
              <a:rPr lang="ru-RU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оспитание эмоционально окрашенного отношения к труду  взрослых;</a:t>
            </a:r>
          </a:p>
          <a:p>
            <a:pPr algn="ctr"/>
            <a:endParaRPr lang="ru-RU" sz="24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Формирование профессиональных представлений  детей;</a:t>
            </a:r>
          </a:p>
          <a:p>
            <a:pPr algn="ctr"/>
            <a:endParaRPr lang="ru-RU" sz="2400" i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</a:t>
            </a:r>
            <a:r>
              <a:rPr lang="ru-RU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оздание условий для накопления практического опыта в мире профессий.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2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7632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ln>
                <a:solidFill>
                  <a:srgbClr val="FFC000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ранней профориентации =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модель календарно – тематического построения образовательного процесса в детском саду:</a:t>
            </a:r>
          </a:p>
          <a:p>
            <a:pPr algn="ctr"/>
            <a:endParaRPr lang="ru-RU" sz="3200" b="1" i="1" dirty="0" smtClean="0">
              <a:ln>
                <a:solidFill>
                  <a:srgbClr val="FFC000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800" b="1" i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деятельность - социальная </a:t>
            </a:r>
            <a:r>
              <a:rPr lang="ru-RU" sz="2800" b="1" i="1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проба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Познавательно –исследовательская деятельность</a:t>
            </a:r>
            <a:r>
              <a:rPr lang="ru-RU" sz="2800" b="1" i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n>
                <a:solidFill>
                  <a:srgbClr val="FFC000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Культурные практики: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Технология проектной деятельности</a:t>
            </a:r>
            <a:endParaRPr lang="ru-RU" b="1" i="1" dirty="0" smtClean="0">
              <a:ln>
                <a:solidFill>
                  <a:srgbClr val="9900CC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Экспериментирование, коллекционирование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Организация сюжетно –ролевых игр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Информационно –коммуникационные технологии</a:t>
            </a:r>
            <a:endParaRPr lang="ru-RU" sz="2800" b="1" i="1" dirty="0">
              <a:ln>
                <a:solidFill>
                  <a:srgbClr val="FFC000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92" y="3558441"/>
            <a:ext cx="2520280" cy="2489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4" y="3429000"/>
            <a:ext cx="2310320" cy="2748335"/>
          </a:xfrm>
          <a:prstGeom prst="rect">
            <a:avLst/>
          </a:prstGeom>
        </p:spPr>
      </p:pic>
      <p:pic>
        <p:nvPicPr>
          <p:cNvPr id="12" name="Picture 3" descr="C:\Users\1\Desktop\фртр проф\IMG_20220120_09442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271" y="3801216"/>
            <a:ext cx="2541873" cy="240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419872" y="2348880"/>
            <a:ext cx="2376264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07904" y="620688"/>
            <a:ext cx="2232248" cy="129614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4725144"/>
            <a:ext cx="2376264" cy="15841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1628800"/>
            <a:ext cx="2304256" cy="1368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861048"/>
            <a:ext cx="2304256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628800"/>
            <a:ext cx="2304256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72480" y="3824621"/>
            <a:ext cx="2448272" cy="1440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4"/>
          </p:cNvCxnSpPr>
          <p:nvPr/>
        </p:nvCxnSpPr>
        <p:spPr>
          <a:xfrm flipH="1">
            <a:off x="4788024" y="1916832"/>
            <a:ext cx="360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652120" y="2780928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15816" y="2564904"/>
            <a:ext cx="57606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843808" y="3789040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80112" y="3645024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" idx="4"/>
          </p:cNvCxnSpPr>
          <p:nvPr/>
        </p:nvCxnSpPr>
        <p:spPr>
          <a:xfrm flipH="1" flipV="1">
            <a:off x="4608004" y="3933056"/>
            <a:ext cx="3600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фессии\1611733581_46-p-fon-dlya-prezentatsii-detyam-o-professiyak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9" y="-99392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профессии\slide-0 (1).jpg"/>
          <p:cNvPicPr>
            <a:picLocks noChangeAspect="1" noChangeArrowheads="1"/>
          </p:cNvPicPr>
          <p:nvPr/>
        </p:nvPicPr>
        <p:blipFill>
          <a:blip r:embed="rId3" cstate="print"/>
          <a:srcRect r="74622" b="6056"/>
          <a:stretch>
            <a:fillRect/>
          </a:stretch>
        </p:blipFill>
        <p:spPr bwMode="auto">
          <a:xfrm>
            <a:off x="539552" y="476672"/>
            <a:ext cx="1584176" cy="5976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8926" y="764704"/>
            <a:ext cx="619268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Погружение в мир профессий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132856"/>
            <a:ext cx="6192688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Игра «Цепочка слов»</a:t>
            </a: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425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114</cp:revision>
  <dcterms:created xsi:type="dcterms:W3CDTF">2022-02-06T13:27:56Z</dcterms:created>
  <dcterms:modified xsi:type="dcterms:W3CDTF">2025-11-07T13:14:50Z</dcterms:modified>
</cp:coreProperties>
</file>