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8" r:id="rId17"/>
    <p:sldId id="277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4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49A5A-B6FA-4DC4-B2B0-B2D328C11AB3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509D7-72AF-44F0-9B15-88F3364D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2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8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5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13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7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00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57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9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3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7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2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6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4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0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7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779186A-9482-4CC8-8A10-E4E68EB6861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BAA6661-2DA0-43CD-B1F2-A324840FA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F706FA-140B-BCF2-5E80-36FDD6035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18" y="1755156"/>
            <a:ext cx="10561764" cy="2677648"/>
          </a:xfrm>
        </p:spPr>
        <p:txBody>
          <a:bodyPr/>
          <a:lstStyle/>
          <a:p>
            <a:r>
              <a:rPr lang="ru-RU" dirty="0"/>
              <a:t>Современный урок иностранного </a:t>
            </a:r>
            <a:r>
              <a:rPr lang="ru-RU" dirty="0" smtClean="0"/>
              <a:t>языка: </a:t>
            </a:r>
            <a:r>
              <a:rPr lang="ru-RU" dirty="0"/>
              <a:t>стратегические вызовы и системные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3076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361A056-7076-851E-1C75-E56698CD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576F88-7D34-0CFA-C47C-36DB0B1D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55" y="749299"/>
            <a:ext cx="4489176" cy="17356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SmallTalk2Me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</a:rPr>
              <a:t>Основные функции: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4F0567-17AE-B422-38EC-80548F639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870" y="1617133"/>
            <a:ext cx="5275830" cy="1371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Тренировка собеседований с типичными вопросами.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Тест уровня английского с оценкой (точность 95%).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Расширение словарного запаса через интерактивные упражнения.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Мгновенная обратная связь по произношению и грамматике.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Распознавание речи с анализом ошибок.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Персонализированные рекомендации по обучению.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Запись и воспроизведение собственных ответов.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Подробные отчеты о прогрессе.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Автоматизированная оценка уровня языка</a:t>
            </a: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C0CA57-4EED-0482-2D68-3750662E2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376" y="1937288"/>
            <a:ext cx="6116624" cy="38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9120099-6D26-4970-5D91-FBFB01B63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C6326-67EC-B9C1-C216-B744EE81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55" y="1143000"/>
            <a:ext cx="4489176" cy="1735667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Нейросеть Алиса от Яндекс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</a:rPr>
              <a:t>Основные функции: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5C4BF7D-9CC2-56A1-C3E2-8F86A9BEC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771" y="2311400"/>
            <a:ext cx="5275830" cy="1371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Создание учебных материалов.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Проверка работ.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Объяснение правил.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Практика разговорной речи.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Подбор материалов.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Автоматизация рутинных задач.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90D86C-005E-04A3-274B-B838663E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602" y="2291592"/>
            <a:ext cx="5185243" cy="22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EEC86D-3496-468C-06A1-7F4F7695F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155" y="-119624"/>
            <a:ext cx="6287246" cy="2677648"/>
          </a:xfrm>
        </p:spPr>
        <p:txBody>
          <a:bodyPr/>
          <a:lstStyle/>
          <a:p>
            <a:r>
              <a:rPr lang="ru-RU" sz="4000" dirty="0"/>
              <a:t>Генератор идей для динамических пауз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CFEEE4A-D3F1-AA29-4629-CE3D728D2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5" y="2127314"/>
            <a:ext cx="10845800" cy="861420"/>
          </a:xfrm>
        </p:spPr>
        <p:txBody>
          <a:bodyPr>
            <a:normAutofit fontScale="25000" lnSpcReduction="20000"/>
          </a:bodyPr>
          <a:lstStyle/>
          <a:p>
            <a:r>
              <a:rPr lang="ru-RU" sz="9600" cap="none" dirty="0">
                <a:solidFill>
                  <a:schemeClr val="bg1"/>
                </a:solidFill>
              </a:rPr>
              <a:t>Сгенерируй  5 коротких разминок на английском языке для детей [указать класс].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1)название разминки.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2) описание действий (2–3 предложения).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3) время выполнения (1–3 минуты).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4) навык, который тренируется (лексика, внимание, произношение и т. д.)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Требования: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- Разминки должны быть весёлыми и активными.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- Подходить для занятия с группой в классе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- Не требовать дополнительной подготовки </a:t>
            </a:r>
          </a:p>
          <a:p>
            <a:pPr marL="1371600" indent="-1371600">
              <a:buAutoNum type="arabicParenR"/>
            </a:pPr>
            <a:endParaRPr lang="ru-RU" sz="9600" cap="none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2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0B649E9-0347-1A4D-FCA2-F1FC0EBA7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0F49B2-8B49-EF87-6453-F54512869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155" y="-119624"/>
            <a:ext cx="6287246" cy="2677648"/>
          </a:xfrm>
        </p:spPr>
        <p:txBody>
          <a:bodyPr/>
          <a:lstStyle/>
          <a:p>
            <a:r>
              <a:rPr lang="ru-RU" sz="4000" dirty="0"/>
              <a:t>Тексты для чтения с вопросами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70EA43E-8E32-E469-4B00-C03CC7823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5" y="2127314"/>
            <a:ext cx="10845800" cy="861420"/>
          </a:xfrm>
        </p:spPr>
        <p:txBody>
          <a:bodyPr>
            <a:normAutofit fontScale="25000" lnSpcReduction="20000"/>
          </a:bodyPr>
          <a:lstStyle/>
          <a:p>
            <a:r>
              <a:rPr lang="ru-RU" sz="9600" cap="none" dirty="0">
                <a:solidFill>
                  <a:schemeClr val="bg1"/>
                </a:solidFill>
              </a:rPr>
              <a:t>Сгенерируй короткий текст на английском языке по теме [указать тему] для детей [указать класс].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Требования к тексту: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- Объём 50–70 слов.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- Простые предложения, понятные детям.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- Используй лексику [указать список слов].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- Добавь элемент сюжета (короткая история с началом и концом).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После текста предложи 5 вопросов для проверки понимания: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1) 2 вопроса типа Yes/No.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2) 2 вопроса </a:t>
            </a:r>
            <a:r>
              <a:rPr lang="ru-RU" sz="9600" cap="none" dirty="0" err="1">
                <a:solidFill>
                  <a:schemeClr val="bg1"/>
                </a:solidFill>
              </a:rPr>
              <a:t>multiple</a:t>
            </a:r>
            <a:r>
              <a:rPr lang="ru-RU" sz="9600" cap="none" dirty="0">
                <a:solidFill>
                  <a:schemeClr val="bg1"/>
                </a:solidFill>
              </a:rPr>
              <a:t> </a:t>
            </a:r>
            <a:r>
              <a:rPr lang="ru-RU" sz="9600" cap="none" dirty="0" err="1">
                <a:solidFill>
                  <a:schemeClr val="bg1"/>
                </a:solidFill>
              </a:rPr>
              <a:t>choice</a:t>
            </a:r>
            <a:r>
              <a:rPr lang="ru-RU" sz="9600" cap="none" dirty="0">
                <a:solidFill>
                  <a:schemeClr val="bg1"/>
                </a:solidFill>
              </a:rPr>
              <a:t> (с вариантами ответа).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3) 1 вопрос </a:t>
            </a:r>
            <a:r>
              <a:rPr lang="ru-RU" sz="9600" cap="none" dirty="0" err="1">
                <a:solidFill>
                  <a:schemeClr val="bg1"/>
                </a:solidFill>
              </a:rPr>
              <a:t>open-ended</a:t>
            </a:r>
            <a:r>
              <a:rPr lang="ru-RU" sz="9600" cap="none" dirty="0">
                <a:solidFill>
                  <a:schemeClr val="bg1"/>
                </a:solidFill>
              </a:rPr>
              <a:t> (открытый).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Формат ответа: сначала текст, затем блок «Вопросы».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F63A8E-49F7-523D-B3CE-F8B1B4E8F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FBA32A-7F29-C5E9-1065-BE53AC02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155" y="-119624"/>
            <a:ext cx="6287246" cy="2677648"/>
          </a:xfrm>
        </p:spPr>
        <p:txBody>
          <a:bodyPr/>
          <a:lstStyle/>
          <a:p>
            <a:r>
              <a:rPr lang="ru-RU" sz="4000" dirty="0"/>
              <a:t>Сценарий мини-игры для урока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9E8A00-716A-343B-385F-4A9E141F4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5" y="2076514"/>
            <a:ext cx="10845800" cy="861420"/>
          </a:xfrm>
        </p:spPr>
        <p:txBody>
          <a:bodyPr>
            <a:normAutofit fontScale="25000" lnSpcReduction="20000"/>
          </a:bodyPr>
          <a:lstStyle/>
          <a:p>
            <a:r>
              <a:rPr lang="ru-RU" sz="9600" cap="none" dirty="0">
                <a:solidFill>
                  <a:schemeClr val="bg1"/>
                </a:solidFill>
              </a:rPr>
              <a:t>Сгенерируй простую игру для урока по теме [указать тему] для детей [указать класс].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Формат ответа: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1) Название игры.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2) Цель (что закрепляем: перечислить лексику и грамматику).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3) Правила игры — пошагово, простым языком.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4) Как провести игру с группой детей в классе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5) Какие материалы нужны для подготовки игры, если нужны (например, картинки, карточки, слайды).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6) Время проведения (5–7 минут).</a:t>
            </a:r>
            <a:br>
              <a:rPr lang="ru-RU" sz="9600" cap="none" dirty="0">
                <a:solidFill>
                  <a:schemeClr val="bg1"/>
                </a:solidFill>
              </a:rPr>
            </a:br>
            <a:r>
              <a:rPr lang="ru-RU" sz="9600" cap="none" dirty="0">
                <a:solidFill>
                  <a:schemeClr val="bg1"/>
                </a:solidFill>
              </a:rPr>
              <a:t>7) Варианты упрощения/усложнения для детей разного уровня.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Игра должна быть динамичной, вовлекающей и легко встраиваться в урок.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3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9120099-6D26-4970-5D91-FBFB01B63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C6326-67EC-B9C1-C216-B744EE81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55" y="1143000"/>
            <a:ext cx="4793976" cy="1735667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Нейросеть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Шедеврум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Яндекс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</a:rPr>
              <a:t>Основные функции: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5C4BF7D-9CC2-56A1-C3E2-8F86A9BEC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771" y="2489200"/>
            <a:ext cx="5275830" cy="1371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Создание визуальных материалов.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Разработка творческих заданий.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Оформление образовательного контента.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EAF35F2-3014-B6E4-2DAA-BC5311C3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4092"/>
            <a:ext cx="5872872" cy="37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9120099-6D26-4970-5D91-FBFB01B63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C6326-67EC-B9C1-C216-B744EE81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66" y="4231182"/>
            <a:ext cx="4793976" cy="173566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Нейросеть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Шедеврум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Яндекс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Пример промптов: 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7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мультяшное </a:t>
            </a:r>
            <a:r>
              <a:rPr lang="ru-RU" sz="2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лицо, детализация, мальчик, радость, улыбка</a:t>
            </a:r>
            <a:br>
              <a:rPr lang="ru-RU" sz="2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7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 мультяшная </a:t>
            </a:r>
            <a:r>
              <a:rPr lang="ru-RU" sz="2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пачка молока с глазами, рисунок, детализация, на кухонном столе, в лучах солнца</a:t>
            </a:r>
            <a:br>
              <a:rPr lang="ru-RU" sz="2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ru-RU" sz="27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29" y="2867259"/>
            <a:ext cx="3502618" cy="350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73" y="403028"/>
            <a:ext cx="3502618" cy="350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3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F63A8E-49F7-523D-B3CE-F8B1B4E8F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78" y="1398487"/>
            <a:ext cx="1005840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F63A8E-49F7-523D-B3CE-F8B1B4E8F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FBA32A-7F29-C5E9-1065-BE53AC02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55" y="-222314"/>
            <a:ext cx="11443445" cy="2677648"/>
          </a:xfrm>
        </p:spPr>
        <p:txBody>
          <a:bodyPr/>
          <a:lstStyle/>
          <a:p>
            <a:r>
              <a:rPr lang="ru-RU" sz="3600" dirty="0"/>
              <a:t>Что стоит учитывать, выбирая применение интерактивных образовательных платформ?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9E8A00-716A-343B-385F-4A9E141F4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45" y="2567580"/>
            <a:ext cx="10845800" cy="861420"/>
          </a:xfrm>
        </p:spPr>
        <p:txBody>
          <a:bodyPr>
            <a:normAutofit fontScale="25000" lnSpcReduction="20000"/>
          </a:bodyPr>
          <a:lstStyle/>
          <a:p>
            <a:r>
              <a:rPr lang="ru-RU" sz="9600" cap="none" dirty="0">
                <a:solidFill>
                  <a:schemeClr val="bg1"/>
                </a:solidFill>
              </a:rPr>
              <a:t>•	Рациональное распределение времени на цифровые активности 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•	Комбинирование с традиционными методами обучения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•	Обязательная предварительная проверка материалов на корректность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•	Учет возрастных особенностей учащихся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•	Системный подход к внедрению цифровых инструментов</a:t>
            </a:r>
          </a:p>
          <a:p>
            <a:r>
              <a:rPr lang="ru-RU" sz="9600" cap="none" dirty="0">
                <a:solidFill>
                  <a:schemeClr val="bg1"/>
                </a:solidFill>
              </a:rPr>
              <a:t>•	Возможность использования ресурса без путей обхода через VPN</a:t>
            </a:r>
          </a:p>
          <a:p>
            <a:endParaRPr lang="ru-RU" sz="9600" cap="none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1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B10BE4-2120-1EE6-5243-D7AE4319D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072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CEC7CA-85FD-932A-B055-B93B3647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847" y="-619932"/>
            <a:ext cx="10174306" cy="2677648"/>
          </a:xfrm>
        </p:spPr>
        <p:txBody>
          <a:bodyPr/>
          <a:lstStyle/>
          <a:p>
            <a:r>
              <a:rPr lang="ru-RU" sz="3200" b="1" dirty="0"/>
              <a:t>Основные современные тенденции и проблемы в образовательной сфере: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6259F7-0267-B2E1-3B4D-AF6A3BF4AF9C}"/>
              </a:ext>
            </a:extLst>
          </p:cNvPr>
          <p:cNvSpPr txBox="1"/>
          <p:nvPr/>
        </p:nvSpPr>
        <p:spPr>
          <a:xfrm>
            <a:off x="1008847" y="2529237"/>
            <a:ext cx="9903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Дефицит времени в соотношении с объемом материала.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Динамичность общества и необходимость постоянного поиска новых «фишек».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Необходимость индивидуального подхода к каждому обучающемуся с целью донесения равных знаний до каждого ребенка.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Осознанность практической направленности изучения иностранного языка.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Нехватка педагогических кадров.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Необходимость непрерывного профессионального развития.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3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4299A-367B-044A-7F36-B048BE68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18" y="2208579"/>
            <a:ext cx="5436991" cy="4021667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Методологические подходы </a:t>
            </a:r>
            <a:br>
              <a:rPr lang="ru-RU" sz="2200" b="1" dirty="0"/>
            </a:br>
            <a:r>
              <a:rPr lang="ru-RU" sz="2200" b="1" dirty="0"/>
              <a:t>к решению поставленных проблем: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>•</a:t>
            </a:r>
            <a:r>
              <a:rPr lang="ru-RU" sz="1800" u="sng" dirty="0"/>
              <a:t>Деятельностный подход: </a:t>
            </a:r>
            <a:r>
              <a:rPr lang="ru-RU" sz="1800" dirty="0"/>
              <a:t>обучение через продуктивную деятельность (аудирование, чтение, письмо, говорение).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u="sng" dirty="0"/>
              <a:t>•Личностно-ориентированный подход</a:t>
            </a:r>
            <a:r>
              <a:rPr lang="ru-RU" sz="1800" dirty="0"/>
              <a:t>: учет индивидуальных особенностей каждого учащегося. Применение дифференцированного обучения.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•</a:t>
            </a:r>
            <a:r>
              <a:rPr lang="ru-RU" sz="1800" u="sng" dirty="0"/>
              <a:t>Коммуникативная направленность</a:t>
            </a:r>
            <a:r>
              <a:rPr lang="ru-RU" sz="1800" dirty="0"/>
              <a:t>: язык как средство реального общения, а не способ выполнить тестовое  упражнение в рамках урока.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u="sng" dirty="0"/>
              <a:t>Внедрение проектного метода и активное  использование игровых технологий на уроках.</a:t>
            </a:r>
            <a:r>
              <a:rPr lang="ru-RU" sz="4000" u="sng" dirty="0"/>
              <a:t/>
            </a:r>
            <a:br>
              <a:rPr lang="ru-RU" sz="4000" u="sng" dirty="0"/>
            </a:br>
            <a:endParaRPr lang="ru-RU" u="sng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24B57B8-2DC3-8EA5-39E8-3D3BA31B08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4705"/>
          <a:stretch>
            <a:fillRect/>
          </a:stretch>
        </p:blipFill>
        <p:spPr>
          <a:xfrm>
            <a:off x="7212144" y="885377"/>
            <a:ext cx="3590885" cy="5087246"/>
          </a:xfrm>
        </p:spPr>
      </p:pic>
    </p:spTree>
    <p:extLst>
      <p:ext uri="{BB962C8B-B14F-4D97-AF65-F5344CB8AC3E}">
        <p14:creationId xmlns:p14="http://schemas.microsoft.com/office/powerpoint/2010/main" val="30003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CBFF078-3A16-DAD6-694A-49E13277A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C851E-623C-DDDE-021C-C8C881FE9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847" y="1767668"/>
            <a:ext cx="10174306" cy="2677648"/>
          </a:xfrm>
        </p:spPr>
        <p:txBody>
          <a:bodyPr/>
          <a:lstStyle/>
          <a:p>
            <a:r>
              <a:rPr lang="ru-RU" sz="3200" b="1" dirty="0"/>
              <a:t>Использование интерактивных платформ, приложений и ИИ на уроках иностранного языка является важнейшим элементом системного решения поставленных выше проблем.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14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1131CBB-38D2-A2A0-2A65-6BFEA1920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1EC4B2-147E-B66D-42F8-782E05EC2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847" y="154768"/>
            <a:ext cx="10174306" cy="2677648"/>
          </a:xfrm>
        </p:spPr>
        <p:txBody>
          <a:bodyPr/>
          <a:lstStyle/>
          <a:p>
            <a:r>
              <a:rPr lang="ru-RU" sz="3200" b="1" dirty="0"/>
              <a:t>Плюсы использования  интерактивных платформ, приложений и ИИ на уроках иностранного языка: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C871D0-F6E1-E69C-43CD-EF301BE259AB}"/>
              </a:ext>
            </a:extLst>
          </p:cNvPr>
          <p:cNvSpPr txBox="1"/>
          <p:nvPr/>
        </p:nvSpPr>
        <p:spPr>
          <a:xfrm>
            <a:off x="1144291" y="3111500"/>
            <a:ext cx="9903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•	Повышение мотивации учащихся.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•	Персонализация обучения.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•	Мгновенная обратная связь.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•	Доступность к актуальным материалам в любое время.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•	Развитие цифровых навыков </a:t>
            </a:r>
          </a:p>
        </p:txBody>
      </p:sp>
    </p:spTree>
    <p:extLst>
      <p:ext uri="{BB962C8B-B14F-4D97-AF65-F5344CB8AC3E}">
        <p14:creationId xmlns:p14="http://schemas.microsoft.com/office/powerpoint/2010/main" val="3936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1AA1B40-935E-7D3E-0ED8-ABBB1AB20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28A3FD-79B7-09EC-3F1F-63238296A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850" y="-133026"/>
            <a:ext cx="10475397" cy="2677648"/>
          </a:xfrm>
        </p:spPr>
        <p:txBody>
          <a:bodyPr/>
          <a:lstStyle/>
          <a:p>
            <a:r>
              <a:rPr lang="ru-RU" sz="3200" b="1" dirty="0"/>
              <a:t>Этапы </a:t>
            </a:r>
            <a:r>
              <a:rPr lang="ru-RU" sz="3200" b="1" dirty="0" smtClean="0"/>
              <a:t>урока, </a:t>
            </a:r>
            <a:r>
              <a:rPr lang="ru-RU" sz="3200" b="1" dirty="0"/>
              <a:t>на которых возможно применение интерактивных платформ, приложений и ИИ: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ECB363-4EE8-1F23-C848-767A4CA2AAF2}"/>
              </a:ext>
            </a:extLst>
          </p:cNvPr>
          <p:cNvSpPr txBox="1"/>
          <p:nvPr/>
        </p:nvSpPr>
        <p:spPr>
          <a:xfrm>
            <a:off x="1144291" y="3111500"/>
            <a:ext cx="9903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	Начало урока.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	Основная часть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 Закрепление и контроль.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+Применение интерактивных платформ в проектной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4047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411385-758B-739F-A03F-12227DD3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55" y="821266"/>
            <a:ext cx="4489176" cy="17356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interum.pro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</a:rPr>
              <a:t>Основные функции</a:t>
            </a:r>
            <a:r>
              <a:rPr lang="ru-RU" sz="3100" dirty="0">
                <a:solidFill>
                  <a:schemeClr val="bg1"/>
                </a:solidFill>
              </a:rPr>
              <a:t>: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786894-6ECB-8907-6EB1-F493D5144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370" y="2197100"/>
            <a:ext cx="5930900" cy="1371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Создание динамичных презентаций с интерактивными элементами.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Проведение опросов и тестов для аудитории.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Анализ статистики и результатов в реальном времени.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Использование шаблонов и инструментов для дизайна.</a:t>
            </a:r>
          </a:p>
          <a:p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3AF4DE6-A5A0-9C77-F8E2-6D3DD940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1277937"/>
            <a:ext cx="60864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1F1E3FB-4B23-A253-ADBB-9481A348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F1D8C4-32DC-5395-3B52-07D9349A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55" y="846666"/>
            <a:ext cx="4489176" cy="17356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Quizlet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</a:rPr>
              <a:t>Основные функции: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C72B98-7C67-0AAE-824D-24BF550AE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370" y="2819400"/>
            <a:ext cx="5930900" cy="1371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Создание карточек для запоминания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Интерактивные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Тестирование</a:t>
            </a:r>
          </a:p>
          <a:p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3DE0708-4B13-28FA-08D6-28AF4678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111197"/>
            <a:ext cx="62865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361A056-7076-851E-1C75-E56698CD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576F88-7D34-0CFA-C47C-36DB0B1D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55" y="770466"/>
            <a:ext cx="4489176" cy="173566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WordWall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schemeClr val="bg1"/>
                </a:solidFill>
              </a:rPr>
              <a:t>Основные функции: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4F0567-17AE-B422-38EC-80548F639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970" y="2057400"/>
            <a:ext cx="5930900" cy="1371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Создание интерактивных упражнений</a:t>
            </a:r>
            <a:endParaRPr lang="en-US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Использование готовых материалов</a:t>
            </a:r>
            <a:endParaRPr lang="en-US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Редактирование существующих заданий</a:t>
            </a:r>
            <a:endParaRPr lang="en-US" sz="18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Отслеживание результатов учеников</a:t>
            </a:r>
            <a:endParaRPr lang="en-US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Работа в классе и дистанционно</a:t>
            </a: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58D451-B6F7-ECB5-0EFE-5A2510F72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650" y="1393918"/>
            <a:ext cx="2796907" cy="40344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1B5F30-E9AD-0B32-A8AA-022584548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646" y="1509424"/>
            <a:ext cx="2730904" cy="38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3284</TotalTime>
  <Words>308</Words>
  <Application>Microsoft Office PowerPoint</Application>
  <PresentationFormat>Широкоэкранный</PresentationFormat>
  <Paragraphs>101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Современный урок иностранного языка: стратегические вызовы и системные решения</vt:lpstr>
      <vt:lpstr>Основные современные тенденции и проблемы в образовательной сфере:</vt:lpstr>
      <vt:lpstr>               Методологические подходы  к решению поставленных проблем:   •Деятельностный подход: обучение через продуктивную деятельность (аудирование, чтение, письмо, говорение).  •Личностно-ориентированный подход: учет индивидуальных особенностей каждого учащегося. Применение дифференцированного обучения.  •Коммуникативная направленность: язык как средство реального общения, а не способ выполнить тестовое  упражнение в рамках урока.  • Внедрение проектного метода и активное  использование игровых технологий на уроках. </vt:lpstr>
      <vt:lpstr>Использование интерактивных платформ, приложений и ИИ на уроках иностранного языка является важнейшим элементом системного решения поставленных выше проблем.</vt:lpstr>
      <vt:lpstr>Плюсы использования  интерактивных платформ, приложений и ИИ на уроках иностранного языка:</vt:lpstr>
      <vt:lpstr>Этапы урока, на которых возможно применение интерактивных платформ, приложений и ИИ:</vt:lpstr>
      <vt:lpstr>interum.pro Основные функции:  </vt:lpstr>
      <vt:lpstr>Quizlet Основные функции:  </vt:lpstr>
      <vt:lpstr>WordWall Основные функции:  </vt:lpstr>
      <vt:lpstr>SmallTalk2Me Основные функции:  </vt:lpstr>
      <vt:lpstr>Нейросеть Алиса от Яндекс Основные функции:  </vt:lpstr>
      <vt:lpstr>Генератор идей для динамических пауз </vt:lpstr>
      <vt:lpstr>Тексты для чтения с вопросами </vt:lpstr>
      <vt:lpstr>Сценарий мини-игры для урока </vt:lpstr>
      <vt:lpstr>Нейросеть Шедеврум от Яндекс Основные функции:  </vt:lpstr>
      <vt:lpstr>Нейросеть Шедеврум от Яндекс  Пример промптов:  - мультяшное лицо, детализация, мальчик, радость, улыбка - мультяшная пачка молока с глазами, рисунок, детализация, на кухонном столе, в лучах солнца  </vt:lpstr>
      <vt:lpstr>Презентация PowerPoint</vt:lpstr>
      <vt:lpstr>Что стоит учитывать, выбирая применение интерактивных образовательных платформ?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иностранного языка: стратегические вызовы и системные решения</dc:title>
  <dc:creator>Dragon</dc:creator>
  <cp:lastModifiedBy>RePack by Diakov</cp:lastModifiedBy>
  <cp:revision>14</cp:revision>
  <dcterms:created xsi:type="dcterms:W3CDTF">2025-10-10T08:36:45Z</dcterms:created>
  <dcterms:modified xsi:type="dcterms:W3CDTF">2026-04-13T05:34:20Z</dcterms:modified>
</cp:coreProperties>
</file>