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1" r:id="rId2"/>
  </p:sldMasterIdLst>
  <p:notesMasterIdLst>
    <p:notesMasterId r:id="rId11"/>
  </p:notesMasterIdLst>
  <p:sldIdLst>
    <p:sldId id="256" r:id="rId3"/>
    <p:sldId id="257" r:id="rId4"/>
    <p:sldId id="258" r:id="rId5"/>
    <p:sldId id="273" r:id="rId6"/>
    <p:sldId id="272" r:id="rId7"/>
    <p:sldId id="271" r:id="rId8"/>
    <p:sldId id="262" r:id="rId9"/>
    <p:sldId id="269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9" autoAdjust="0"/>
    <p:restoredTop sz="94660" autoAdjust="0"/>
  </p:normalViewPr>
  <p:slideViewPr>
    <p:cSldViewPr>
      <p:cViewPr varScale="1">
        <p:scale>
          <a:sx n="112" d="100"/>
          <a:sy n="112" d="100"/>
        </p:scale>
        <p:origin x="-93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3F021D-C553-4AEA-A963-5659A7BA0E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ru-RU" altLang="ru-RU" sz="24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61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0094E-707C-4A28-BAD4-DDD81C8BD6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9E575-6AC4-4DC2-AEBF-1D368D4875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785DA-1C76-4428-A669-D0D52FF14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E8679-500F-4C40-AFC8-62CE5F162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1AA2B-C18F-463F-BB62-21BB2F98DC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4ABFA-EA6A-4335-BEA3-E05140DDE3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70113-1AB4-4371-AA0E-741E3EC697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CA553-70FE-4F6A-9A61-F8844619E2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0BF52-49DD-45E3-B61C-4FFA00B12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D9D43-A3E8-4883-A8C9-2BD245C0A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4653A-3112-41C9-8181-D6E5468F41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E82F7-C0FA-46E7-A4CB-20CF679B2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573F5-B128-4249-8B03-E50ECD94B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D741D-EA38-4709-9480-E11079985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510C0-514F-45BC-AF09-DAFF5C80ED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advClick="0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FC21A-6D05-45C2-8422-75C3D721F5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A4A11-2A07-43B1-A8EC-B8B9CBFFBE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6C326-0F5D-4E35-9B03-DE7356FB38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4C88-48EB-4AAF-87BE-8553C026AF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10CE2-DF09-4CD5-B787-AF0835AFA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86532-EDF2-4969-8294-0FD2D9A909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14EF3-3354-425E-A7F0-0FBE0B0F92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FA86ED1-4C7D-41DE-B862-370E836C99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>
                <a:latin typeface="Times New Roman" panose="02020603050405020304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13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ransition advClick="0" advTm="2000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10 класс -  I вариант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CE5942C-F608-44E5-A590-A7B9106FAA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ransition advClick="0" advTm="20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0"/>
            <a:ext cx="8964612" cy="549275"/>
          </a:xfrm>
        </p:spPr>
        <p:txBody>
          <a:bodyPr/>
          <a:lstStyle/>
          <a:p>
            <a:pPr eaLnBrk="1" hangingPunct="1"/>
            <a:r>
              <a:rPr lang="ru-RU" altLang="ru-RU" sz="2900">
                <a:solidFill>
                  <a:schemeClr val="tx1"/>
                </a:solidFill>
              </a:rPr>
              <a:t>Всероссийская олимпиада школьников по химии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773238"/>
            <a:ext cx="9144000" cy="2808287"/>
          </a:xfrm>
        </p:spPr>
        <p:txBody>
          <a:bodyPr/>
          <a:lstStyle/>
          <a:p>
            <a:pPr algn="r" eaLnBrk="1" hangingPunct="1">
              <a:lnSpc>
                <a:spcPct val="140000"/>
              </a:lnSpc>
            </a:pPr>
            <a:r>
              <a:rPr lang="ru-RU" altLang="ru-RU">
                <a:solidFill>
                  <a:schemeClr val="bg1"/>
                </a:solidFill>
              </a:rPr>
              <a:t>Отборочный (районный) этап</a:t>
            </a:r>
          </a:p>
          <a:p>
            <a:pPr algn="r" eaLnBrk="1" hangingPunct="1">
              <a:lnSpc>
                <a:spcPct val="140000"/>
              </a:lnSpc>
            </a:pPr>
            <a:r>
              <a:rPr lang="ru-RU" altLang="ru-RU">
                <a:solidFill>
                  <a:schemeClr val="bg1"/>
                </a:solidFill>
              </a:rPr>
              <a:t>Практический тур</a:t>
            </a:r>
          </a:p>
          <a:p>
            <a:pPr algn="r" eaLnBrk="1" hangingPunct="1">
              <a:lnSpc>
                <a:spcPct val="140000"/>
              </a:lnSpc>
            </a:pPr>
            <a:endParaRPr lang="ru-RU" altLang="ru-RU">
              <a:solidFill>
                <a:schemeClr val="bg1"/>
              </a:solidFill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916238" y="4508500"/>
            <a:ext cx="3467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3200" dirty="0"/>
              <a:t>9 класс </a:t>
            </a:r>
            <a:r>
              <a:rPr lang="en-US" altLang="ru-RU" sz="3200" dirty="0"/>
              <a:t>I </a:t>
            </a:r>
            <a:r>
              <a:rPr lang="ru-RU" altLang="ru-RU" sz="3200" dirty="0"/>
              <a:t>вариант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563938" y="5445125"/>
            <a:ext cx="1990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dirty="0"/>
              <a:t>Санкт-Петербург</a:t>
            </a:r>
          </a:p>
          <a:p>
            <a:pPr algn="ctr" eaLnBrk="1" hangingPunct="1"/>
            <a:r>
              <a:rPr lang="ru-RU" altLang="ru-RU" dirty="0"/>
              <a:t>2020 / 2021 гг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0" y="6491288"/>
            <a:ext cx="9148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1600" dirty="0"/>
              <a:t>После запуска слайды демонстрируются в автоматическом режиме. Общее время </a:t>
            </a:r>
            <a:r>
              <a:rPr lang="en-US" altLang="ru-RU" sz="1600" dirty="0" smtClean="0"/>
              <a:t>~</a:t>
            </a:r>
            <a:r>
              <a:rPr lang="ru-RU" altLang="ru-RU" sz="1600" smtClean="0"/>
              <a:t>5</a:t>
            </a:r>
            <a:r>
              <a:rPr lang="en-US" altLang="ru-RU" sz="1600" smtClean="0"/>
              <a:t> </a:t>
            </a:r>
            <a:r>
              <a:rPr lang="ru-RU" altLang="ru-RU" sz="1600" dirty="0"/>
              <a:t>минут</a:t>
            </a:r>
          </a:p>
        </p:txBody>
      </p:sp>
    </p:spTree>
  </p:cSld>
  <p:clrMapOvr>
    <a:masterClrMapping/>
  </p:clrMapOvr>
  <p:transition advTm="1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5662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chemeClr val="accent2"/>
                </a:solidFill>
              </a:rPr>
              <a:t>Дорогие участники!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3238"/>
            <a:ext cx="9144000" cy="38862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altLang="ru-RU" dirty="0"/>
              <a:t>		Пожалуйста, подготовьте бумагу и ручку для записи краткого конспекта демонстрации качественного анализа.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altLang="ru-RU" dirty="0"/>
              <a:t>		Слайды отображаются по </a:t>
            </a:r>
            <a:r>
              <a:rPr lang="ru-RU" b="1" dirty="0" smtClean="0"/>
              <a:t>20-60 сек</a:t>
            </a:r>
            <a:r>
              <a:rPr lang="ru-RU" altLang="ru-RU" dirty="0" smtClean="0"/>
              <a:t>, </a:t>
            </a:r>
            <a:r>
              <a:rPr lang="ru-RU" altLang="ru-RU" dirty="0"/>
              <a:t>общее количество слайдов – </a:t>
            </a:r>
            <a:r>
              <a:rPr lang="en-US" altLang="ru-RU" b="1" dirty="0" smtClean="0"/>
              <a:t>8</a:t>
            </a:r>
            <a:r>
              <a:rPr lang="ru-RU" altLang="ru-RU" b="1" dirty="0" smtClean="0"/>
              <a:t> </a:t>
            </a:r>
            <a:r>
              <a:rPr lang="ru-RU" altLang="ru-RU" b="1" dirty="0"/>
              <a:t>штук</a:t>
            </a:r>
            <a:r>
              <a:rPr lang="ru-RU" altLang="ru-RU" dirty="0"/>
              <a:t>, 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altLang="ru-RU" dirty="0"/>
              <a:t>	каждый вариант демонстрируется </a:t>
            </a:r>
            <a:r>
              <a:rPr lang="ru-RU" altLang="ru-RU" b="1" dirty="0"/>
              <a:t>дважды</a:t>
            </a:r>
            <a:r>
              <a:rPr lang="ru-RU" altLang="ru-RU" dirty="0"/>
              <a:t>.</a:t>
            </a:r>
          </a:p>
        </p:txBody>
      </p:sp>
      <p:sp>
        <p:nvSpPr>
          <p:cNvPr id="512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771A38-76E2-40D6-916F-64F39FDAD102}" type="slidenum">
              <a:rPr lang="ru-RU" altLang="ru-RU" smtClean="0"/>
              <a:pPr/>
              <a:t>2</a:t>
            </a:fld>
            <a:endParaRPr lang="ru-RU" altLang="ru-RU" dirty="0"/>
          </a:p>
        </p:txBody>
      </p:sp>
      <p:sp>
        <p:nvSpPr>
          <p:cNvPr id="5125" name="Прямоугольник 1"/>
          <p:cNvSpPr>
            <a:spLocks noChangeArrowheads="1"/>
          </p:cNvSpPr>
          <p:nvPr/>
        </p:nvSpPr>
        <p:spPr bwMode="auto">
          <a:xfrm>
            <a:off x="357188" y="5532438"/>
            <a:ext cx="875506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ru-RU" altLang="ru-RU" sz="3200" dirty="0"/>
              <a:t>Общая продолжительность тура – </a:t>
            </a:r>
            <a:r>
              <a:rPr lang="ru-RU" altLang="ru-RU" sz="3200" b="1" dirty="0"/>
              <a:t>40 минут</a:t>
            </a:r>
            <a:r>
              <a:rPr lang="ru-RU" altLang="ru-RU" sz="3200" dirty="0"/>
              <a:t>.</a:t>
            </a:r>
          </a:p>
        </p:txBody>
      </p:sp>
    </p:spTree>
  </p:cSld>
  <p:clrMapOvr>
    <a:masterClrMapping/>
  </p:clrMapOvr>
  <p:transition advClick="0" advTm="60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-690563"/>
            <a:ext cx="9144000" cy="2578101"/>
          </a:xfrm>
        </p:spPr>
        <p:txBody>
          <a:bodyPr/>
          <a:lstStyle/>
          <a:p>
            <a:pPr eaLnBrk="1" hangingPunct="1"/>
            <a: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четырех пронумерованных 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пробирках </a:t>
            </a:r>
            <a: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находятся</a:t>
            </a:r>
            <a:b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400" b="1" dirty="0"/>
              <a:t>фторид натрия, хлорид натрия, бромид натрия и иодид натрия.</a:t>
            </a:r>
            <a:endParaRPr lang="ru-RU" altLang="ru-RU" sz="2800" b="1" baseline="-25000" dirty="0"/>
          </a:p>
        </p:txBody>
      </p:sp>
      <p:sp>
        <p:nvSpPr>
          <p:cNvPr id="614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58000" y="6381750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C14D779E-D06B-41E3-A0DF-16CC257C76E3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9" name="TextBox 8"/>
          <p:cNvSpPr txBox="1"/>
          <p:nvPr/>
        </p:nvSpPr>
        <p:spPr>
          <a:xfrm>
            <a:off x="2714625" y="2143125"/>
            <a:ext cx="38576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1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5" y="2143125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2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86313" y="2143125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3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86438" y="2143125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solidFill>
                  <a:schemeClr val="accent3"/>
                </a:solidFill>
              </a:rPr>
              <a:t>4</a:t>
            </a:r>
            <a:endParaRPr lang="ru-RU" sz="2800" dirty="0"/>
          </a:p>
        </p:txBody>
      </p:sp>
      <p:sp>
        <p:nvSpPr>
          <p:cNvPr id="6153" name="Прямоугольник 12"/>
          <p:cNvSpPr>
            <a:spLocks noChangeArrowheads="1"/>
          </p:cNvSpPr>
          <p:nvPr/>
        </p:nvSpPr>
        <p:spPr bwMode="auto">
          <a:xfrm>
            <a:off x="285750" y="5372100"/>
            <a:ext cx="8429625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300" dirty="0"/>
              <a:t>Вам предстоит определить, </a:t>
            </a:r>
            <a:r>
              <a:rPr lang="ru-RU" altLang="ru-RU" sz="2300" dirty="0" smtClean="0"/>
              <a:t>в какой пробирке какая </a:t>
            </a:r>
            <a:r>
              <a:rPr lang="ru-RU" altLang="ru-RU" sz="2300" dirty="0"/>
              <a:t>соль находится. Далее приводится описание экспериментов, </a:t>
            </a:r>
          </a:p>
          <a:p>
            <a:pPr algn="just"/>
            <a:r>
              <a:rPr lang="ru-RU" altLang="ru-RU" sz="2300" dirty="0"/>
              <a:t>с помощью которых проводилось определение.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7D0BB4B-9E86-4744-8EE3-78415848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951" t="13250" r="12988" b="11782"/>
          <a:stretch/>
        </p:blipFill>
        <p:spPr>
          <a:xfrm>
            <a:off x="2782950" y="1190516"/>
            <a:ext cx="4392488" cy="4181584"/>
          </a:xfrm>
          <a:prstGeom prst="rect">
            <a:avLst/>
          </a:prstGeom>
        </p:spPr>
      </p:pic>
    </p:spTree>
  </p:cSld>
  <p:clrMapOvr>
    <a:masterClrMapping/>
  </p:clrMapOvr>
  <p:transition advClick="0" advTm="60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A86DCD8-5B8E-498E-8311-1518FB0CF7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234871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1. Содержимое каждой пробирки </a:t>
            </a:r>
            <a:r>
              <a:rPr lang="ru-RU" dirty="0"/>
              <a:t>разделили на две равные части.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18C6BC35-B8AD-4153-A4CC-FDBEEB533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61AA2B-C18F-463F-BB62-21BB2F98DCD2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523911401"/>
      </p:ext>
    </p:extLst>
  </p:cSld>
  <p:clrMapOvr>
    <a:masterClrMapping/>
  </p:clrMapOvr>
  <p:transition advClick="0" advTm="20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76256" y="6381750"/>
            <a:ext cx="2133600" cy="476250"/>
          </a:xfrm>
        </p:spPr>
        <p:txBody>
          <a:bodyPr/>
          <a:lstStyle/>
          <a:p>
            <a:pPr>
              <a:defRPr/>
            </a:pPr>
            <a:fld id="{5E61AA2B-C18F-463F-BB62-21BB2F98DCD2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8429684" cy="2029421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tx2"/>
                </a:solidFill>
                <a:latin typeface="+mn-lt"/>
                <a:ea typeface="+mj-ea"/>
                <a:cs typeface="+mj-cs"/>
              </a:rPr>
              <a:t>2. </a:t>
            </a:r>
            <a:r>
              <a:rPr lang="ru-RU" sz="2400" dirty="0">
                <a:latin typeface="+mn-lt"/>
              </a:rPr>
              <a:t>К одной части прилили концентрированную серную кислоту</a:t>
            </a:r>
            <a:r>
              <a:rPr lang="ru-RU" sz="2400" dirty="0" smtClean="0">
                <a:latin typeface="+mn-lt"/>
              </a:rPr>
              <a:t>. В </a:t>
            </a:r>
            <a:r>
              <a:rPr lang="ru-RU" sz="2400" dirty="0">
                <a:latin typeface="+mn-lt"/>
              </a:rPr>
              <a:t>пробирке № 1 выпал черно-фиолетовый осадок и выделился газ, в пробирке № 2 выделился газ, содержимое пробирки № 3 окрасилось в оранжевый цвет и выделился газ, в пробирке № 4 выделился газ.</a:t>
            </a:r>
            <a:r>
              <a:rPr lang="ru-RU" sz="1800" dirty="0"/>
              <a:t/>
            </a:r>
            <a:br>
              <a:rPr lang="ru-RU" sz="1800" dirty="0"/>
            </a:br>
            <a:endParaRPr lang="ru-RU" altLang="ru-RU" sz="1800" baseline="-25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EF5B96D-5318-4306-9AB6-B2A5FD92C9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755" t="11422" r="26413" b="21472"/>
          <a:stretch/>
        </p:blipFill>
        <p:spPr>
          <a:xfrm>
            <a:off x="2643174" y="2285992"/>
            <a:ext cx="4000528" cy="4299303"/>
          </a:xfrm>
          <a:prstGeom prst="rect">
            <a:avLst/>
          </a:prstGeom>
        </p:spPr>
      </p:pic>
    </p:spTree>
  </p:cSld>
  <p:clrMapOvr>
    <a:masterClrMapping/>
  </p:clrMapOvr>
  <p:transition advClick="0" advTm="6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C3C57A-0B4E-4918-B400-F6271AD62F8B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214282" y="285728"/>
            <a:ext cx="87496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2800" dirty="0" smtClean="0"/>
              <a:t>3. Вторую </a:t>
            </a:r>
            <a:r>
              <a:rPr lang="ru-RU" sz="2800" dirty="0"/>
              <a:t>часть твердых солей растворили в воде</a:t>
            </a:r>
            <a:r>
              <a:rPr lang="ru-RU" altLang="ru-RU" sz="2800" b="1" dirty="0"/>
              <a:t>.</a:t>
            </a:r>
          </a:p>
          <a:p>
            <a:pPr algn="ctr" eaLnBrk="1" hangingPunct="1"/>
            <a:endParaRPr lang="ru-RU" altLang="ru-RU" sz="2600" b="1" i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02DB627-C5EC-445D-8A8A-A9CA64AFEC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25" t="11151" r="39436" b="16400"/>
          <a:stretch/>
        </p:blipFill>
        <p:spPr>
          <a:xfrm>
            <a:off x="2214546" y="1643050"/>
            <a:ext cx="4203277" cy="4573481"/>
          </a:xfrm>
          <a:prstGeom prst="rect">
            <a:avLst/>
          </a:prstGeom>
        </p:spPr>
      </p:pic>
    </p:spTree>
  </p:cSld>
  <p:clrMapOvr>
    <a:masterClrMapping/>
  </p:clrMapOvr>
  <p:transition advClick="0" advTm="20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424936" cy="1989138"/>
          </a:xfrm>
        </p:spPr>
        <p:txBody>
          <a:bodyPr/>
          <a:lstStyle/>
          <a:p>
            <a:pPr algn="just" eaLnBrk="1" hangingPunct="1"/>
            <a:r>
              <a:rPr lang="ru-RU" altLang="ru-RU" sz="2600" dirty="0" smtClean="0"/>
              <a:t>4. К </a:t>
            </a:r>
            <a:r>
              <a:rPr lang="ru-RU" altLang="ru-RU" sz="2600" dirty="0"/>
              <a:t>полученным растворам добавили раствор хлорида кальция. В пробирке № 4 выпал белый осадок</a:t>
            </a:r>
          </a:p>
        </p:txBody>
      </p:sp>
      <p:sp>
        <p:nvSpPr>
          <p:cNvPr id="819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FE4CCDA-8BFE-4423-A574-D52624B0EFBB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8197" name="AutoShape 12" descr="https://apf.mail.ru/cgi-bin/readmsg/IMG_20181127_185433.jpg?id=15434462270000000990%3B0%3B2&amp;x-email=helmi24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8198" name="AutoShape 14" descr="https://apf.mail.ru/cgi-bin/readmsg/IMG_20181127_185433.jpg?id=15434462270000000990%3B0%3B2&amp;x-email=helmi24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928938" y="2262188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86188" y="2262188"/>
            <a:ext cx="3857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14875" y="2262188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43550" y="2286000"/>
            <a:ext cx="3857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3"/>
                </a:solidFill>
              </a:rPr>
              <a:t>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4E4EDB7-FCC9-49CD-94D2-AE2207644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13" t="10101" r="32579" b="14300"/>
          <a:stretch/>
        </p:blipFill>
        <p:spPr>
          <a:xfrm>
            <a:off x="2260417" y="1700808"/>
            <a:ext cx="4168971" cy="4755256"/>
          </a:xfrm>
          <a:prstGeom prst="rect">
            <a:avLst/>
          </a:prstGeom>
        </p:spPr>
      </p:pic>
    </p:spTree>
  </p:cSld>
  <p:clrMapOvr>
    <a:masterClrMapping/>
  </p:clrMapOvr>
  <p:transition advClick="0" advTm="4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865187"/>
          </a:xfrm>
        </p:spPr>
        <p:txBody>
          <a:bodyPr/>
          <a:lstStyle/>
          <a:p>
            <a:pPr eaLnBrk="1" hangingPunct="1"/>
            <a:r>
              <a:rPr lang="ru-RU" altLang="ru-RU" b="1" dirty="0"/>
              <a:t>Вопросы и задания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8955" y="1387497"/>
            <a:ext cx="8569325" cy="518477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Напишите уравнения всех протекавших в ходе эксперимента реакций.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None/>
            </a:pP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ru-RU" dirty="0" smtClean="0"/>
              <a:t>Соотнесите номера пробирок с находящимися в них солями.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FontTx/>
              <a:buNone/>
              <a:defRPr/>
            </a:pPr>
            <a:endParaRPr lang="ru-RU" dirty="0"/>
          </a:p>
          <a:p>
            <a:pPr marL="609600" indent="-609600" eaLnBrk="1" hangingPunct="1">
              <a:lnSpc>
                <a:spcPct val="120000"/>
              </a:lnSpc>
              <a:buFontTx/>
              <a:buNone/>
              <a:defRPr/>
            </a:pPr>
            <a:endParaRPr lang="ru-RU" dirty="0"/>
          </a:p>
        </p:txBody>
      </p:sp>
      <p:sp>
        <p:nvSpPr>
          <p:cNvPr id="1229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2E920C8-0132-4777-9325-36931A2F565F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</p:cSld>
  <p:clrMapOvr>
    <a:masterClrMapping/>
  </p:clrMapOvr>
  <p:transition advClick="0" advTm="30000"/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564</TotalTime>
  <Words>194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Пиксел</vt:lpstr>
      <vt:lpstr>Оформление по умолчанию</vt:lpstr>
      <vt:lpstr>Всероссийская олимпиада школьников по химии</vt:lpstr>
      <vt:lpstr>Дорогие участники!</vt:lpstr>
      <vt:lpstr>В четырех пронумерованных пробирках находятся фторид натрия, хлорид натрия, бромид натрия и иодид натрия.</vt:lpstr>
      <vt:lpstr>Слайд 4</vt:lpstr>
      <vt:lpstr>2. К одной части прилили концентрированную серную кислоту. В пробирке № 1 выпал черно-фиолетовый осадок и выделился газ, в пробирке № 2 выделился газ, содержимое пробирки № 3 окрасилось в оранжевый цвет и выделился газ, в пробирке № 4 выделился газ. </vt:lpstr>
      <vt:lpstr>Слайд 6</vt:lpstr>
      <vt:lpstr>4. К полученным растворам добавили раствор хлорида кальция. В пробирке № 4 выпал белый осадок</vt:lpstr>
      <vt:lpstr>Вопросы и задания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 по химии</dc:title>
  <dc:creator>baygozin</dc:creator>
  <cp:lastModifiedBy>Ростовский Николай Витальевич</cp:lastModifiedBy>
  <cp:revision>68</cp:revision>
  <dcterms:created xsi:type="dcterms:W3CDTF">2014-12-01T11:30:12Z</dcterms:created>
  <dcterms:modified xsi:type="dcterms:W3CDTF">2020-11-17T08:11:44Z</dcterms:modified>
</cp:coreProperties>
</file>