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56" r:id="rId5"/>
    <p:sldId id="257" r:id="rId6"/>
    <p:sldId id="286" r:id="rId7"/>
    <p:sldId id="288" r:id="rId8"/>
    <p:sldId id="289" r:id="rId9"/>
    <p:sldId id="290" r:id="rId10"/>
    <p:sldId id="295" r:id="rId11"/>
    <p:sldId id="294" r:id="rId12"/>
    <p:sldId id="299" r:id="rId13"/>
    <p:sldId id="300" r:id="rId14"/>
    <p:sldId id="301" r:id="rId15"/>
    <p:sldId id="302" r:id="rId16"/>
    <p:sldId id="304" r:id="rId17"/>
    <p:sldId id="303" r:id="rId18"/>
    <p:sldId id="305" r:id="rId19"/>
    <p:sldId id="306" r:id="rId20"/>
    <p:sldId id="307" r:id="rId21"/>
    <p:sldId id="298" r:id="rId22"/>
    <p:sldId id="296" r:id="rId23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Автор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5646" autoAdjust="0"/>
  </p:normalViewPr>
  <p:slideViewPr>
    <p:cSldViewPr snapToGrid="0">
      <p:cViewPr>
        <p:scale>
          <a:sx n="50" d="100"/>
          <a:sy n="50" d="100"/>
        </p:scale>
        <p:origin x="2268" y="1260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82" d="100"/>
          <a:sy n="82" d="100"/>
        </p:scale>
        <p:origin x="393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ru-RU" sz="1200"/>
            </a:lvl1pPr>
          </a:lstStyle>
          <a:p>
            <a:pPr rtl="0"/>
            <a:fld id="{A866D74C-B42B-421F-991B-DC8138906F81}" type="datetime1">
              <a:rPr lang="ru-RU" smtClean="0"/>
              <a:t>12.12.2025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ru-RU" sz="1200"/>
            </a:lvl1pPr>
          </a:lstStyle>
          <a:p>
            <a:pPr rtl="0"/>
            <a:fld id="{EAFF3A6F-DEFA-45E0-9496-BEE7C2C6F3D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ru-RU" sz="1200"/>
            </a:lvl1pPr>
          </a:lstStyle>
          <a:p>
            <a:fld id="{3D963EC9-D16A-42AB-8B8A-8FDEF0583346}" type="datetime1">
              <a:rPr lang="ru-RU" smtClean="0"/>
              <a:pPr/>
              <a:t>12.12.2025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ru-RU"/>
            </a:defPPr>
          </a:lstStyle>
          <a:p>
            <a:pPr lvl="0" rtl="0"/>
            <a:r>
              <a:rPr lang="ru-RU"/>
              <a:t>Щелкните, чтобы изменить стили текста образца слайда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ru-RU" sz="1200"/>
            </a:lvl1pPr>
          </a:lstStyle>
          <a:p>
            <a:pPr rtl="0"/>
            <a:fld id="{F97DC217-DF71-1A49-B3EA-559F1F43B0F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93858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AB4663-C62D-1DD5-549F-3762C6AB3F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6BC8EB86-D55F-2CDB-6DE3-2AC85BBB54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1A1A80BE-0F10-5FD1-9B47-DAB6F8B162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6631B63-320F-22FF-7E87-7FB0D2A7B0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42963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41FB5-6930-8A97-9734-CD9B6A88F3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1969E1A8-247D-192B-353C-49D34C22A9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04482ECE-43D9-1572-4BBA-1CF7E7BE42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F444C9C-8720-E1B7-CC3A-18D73C3E1B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91248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28739-38A6-69C0-0CB1-9B004F780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5C8FF4B1-9577-9B9F-2056-42DFFB9BB5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20A74096-28E3-A561-05A4-5EF8D845D9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7889B06-AD83-2C2C-34AA-76D3A4C79D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93732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E78CD5-B9B4-E1AB-A6EB-D4DBE47F7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49D47BE-9F46-4B21-6759-74E27E5F81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6AF56CFD-F56A-34FD-E127-C4A49E7EEF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C35A9BE-A44A-2749-9176-419FA11C16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51046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960651-47C1-9F06-4501-6AEA37DA0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89E143F2-B699-BFE5-43A3-50BCEB0531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1C14F156-6A14-6D9A-FE24-40AEC9795A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B27464E-4607-B2D8-7217-9BA8AB6055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40031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725EE-C000-C393-D70A-74F524264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96A1AC7C-13D5-5E7F-6375-CC6858890D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83467994-17A7-7B97-5E94-099AC61ABA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2F91FA1-0618-7523-0C1D-9007793487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1788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9E150D-FC78-74B5-CE4E-3128369F5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ECD04645-14C5-4F76-1C4D-776A55EA80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DCFCF549-38E3-6187-5439-C841C7C56C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BAADAC5-29F7-C026-F861-C509B0410D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54889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1A83A-13B8-B72C-6905-75D65C913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27918C87-4350-0406-BC37-52AB6B5CB0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48A7FD7C-AD28-23EF-DCD7-4D78BC9E61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0E27130-638C-AA85-1923-68ADCA3A13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75204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58453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008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5247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89489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27438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47933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9086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47787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0867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8696DC-AD28-72D3-BA24-92D1B5A68B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1138DF9B-CB87-0FDB-D2E6-0BA5ABCA26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8F26A535-B33A-62C2-966A-99EAA727A6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89AFD4A-5CD6-4583-F2FC-4E1842C616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224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>
              <a:latin typeface="Arial" panose="020B0604020202020204" pitchFamily="34" charset="0"/>
            </a:endParaRPr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Овал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11" name="Полилиния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9" name="Полилиния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grpSp>
          <p:nvGrpSpPr>
            <p:cNvPr id="6" name="Группа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Полилиния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6" name="Полилиния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" name="Полилиния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28" name="Полилиния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rtlCol="0" anchor="b">
            <a:noAutofit/>
          </a:bodyPr>
          <a:lstStyle>
            <a:lvl1pPr algn="l">
              <a:defRPr lang="ru-RU" sz="6000" b="1"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, содержимое и изображение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79F46B00-4AE8-52A2-6926-FC2F5DD1FA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2364" y="0"/>
            <a:ext cx="12194364" cy="6858000"/>
            <a:chOff x="-2364" y="0"/>
            <a:chExt cx="12194364" cy="6858000"/>
          </a:xfrm>
        </p:grpSpPr>
        <p:sp>
          <p:nvSpPr>
            <p:cNvPr id="4" name="Полилиния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rot="5400000">
              <a:off x="8580896" y="0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5" name="Полилиния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>
              <a:off x="-2364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  <a:cs typeface="+mn-cs"/>
              </a:endParaRPr>
            </a:p>
          </p:txBody>
        </p:sp>
        <p:grpSp>
          <p:nvGrpSpPr>
            <p:cNvPr id="9" name="Группа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2587417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Полилиния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8" name="Полилиния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  <a:cs typeface="+mn-cs"/>
                </a:endParaRPr>
              </a:p>
            </p:txBody>
          </p:sp>
        </p:grp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9489" y="457199"/>
            <a:ext cx="5943599" cy="1920240"/>
          </a:xfrm>
        </p:spPr>
        <p:txBody>
          <a:bodyPr rtlCol="0" anchor="b">
            <a:noAutofit/>
          </a:bodyPr>
          <a:lstStyle>
            <a:lvl1pPr>
              <a:defRPr lang="ru-RU" sz="4200" b="1"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  <p:sp>
        <p:nvSpPr>
          <p:cNvPr id="15" name="Объект 2">
            <a:extLst>
              <a:ext uri="{FF2B5EF4-FFF2-40B4-BE49-F238E27FC236}">
                <a16:creationId xmlns:a16="http://schemas.microsoft.com/office/drawing/2014/main" id="{6BBDFA0C-B372-969D-6C8A-F664A4BF8D41}"/>
              </a:ext>
            </a:extLst>
          </p:cNvPr>
          <p:cNvSpPr>
            <a:spLocks noGrp="1" noChangeAspect="1"/>
          </p:cNvSpPr>
          <p:nvPr>
            <p:ph idx="17" hasCustomPrompt="1"/>
          </p:nvPr>
        </p:nvSpPr>
        <p:spPr>
          <a:xfrm>
            <a:off x="823108" y="640080"/>
            <a:ext cx="4297680" cy="4297680"/>
          </a:xfrm>
          <a:prstGeom prst="ellipse">
            <a:avLst/>
          </a:prstGeom>
          <a:solidFill>
            <a:schemeClr val="accent2"/>
          </a:solidFill>
        </p:spPr>
        <p:txBody>
          <a:bodyPr rtlCol="0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ru-RU" sz="2000">
                <a:latin typeface="Arial" panose="020B0604020202020204" pitchFamily="34" charset="0"/>
                <a:cs typeface="+mn-cs"/>
              </a:defRPr>
            </a:lvl1pPr>
            <a:lvl2pPr marL="347663" indent="0" algn="ctr">
              <a:buFont typeface="Arial" panose="020B0604020202020204" pitchFamily="34" charset="0"/>
              <a:buNone/>
              <a:defRPr lang="ru-RU" sz="2000">
                <a:latin typeface="Arial" panose="020B0604020202020204" pitchFamily="34" charset="0"/>
                <a:cs typeface="+mn-cs"/>
              </a:defRPr>
            </a:lvl2pPr>
            <a:lvl3pPr marL="685800" indent="0" algn="ctr">
              <a:buFont typeface="Arial" panose="020B0604020202020204" pitchFamily="34" charset="0"/>
              <a:buNone/>
              <a:defRPr lang="ru-RU" sz="2000">
                <a:latin typeface="Arial" panose="020B0604020202020204" pitchFamily="34" charset="0"/>
                <a:cs typeface="+mn-cs"/>
              </a:defRPr>
            </a:lvl3pPr>
            <a:lvl4pPr marL="914400" indent="0" algn="ctr">
              <a:buFont typeface="Arial" panose="020B0604020202020204" pitchFamily="34" charset="0"/>
              <a:buNone/>
              <a:defRPr lang="ru-RU" sz="2000">
                <a:latin typeface="Arial" panose="020B0604020202020204" pitchFamily="34" charset="0"/>
                <a:cs typeface="+mn-cs"/>
              </a:defRPr>
            </a:lvl4pPr>
            <a:lvl5pPr marL="1143000" indent="0" algn="ctr">
              <a:buFont typeface="Arial" panose="020B0604020202020204" pitchFamily="34" charset="0"/>
              <a:buNone/>
              <a:defRPr lang="ru-RU" sz="2000">
                <a:latin typeface="Arial" panose="020B0604020202020204" pitchFamily="34" charset="0"/>
                <a:cs typeface="+mn-cs"/>
              </a:defRPr>
            </a:lvl5pPr>
          </a:lstStyle>
          <a:p>
            <a:pPr lvl="0" rtl="0"/>
            <a:r>
              <a:rPr lang="ru-RU" dirty="0"/>
              <a:t>Текст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10" name="Дата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6711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ru-RU" sz="1200">
                <a:solidFill>
                  <a:schemeClr val="accent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r>
              <a:rPr lang="ru-RU" dirty="0"/>
              <a:t>08.09.20ГГ</a:t>
            </a:r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fld id="{294A09A9-5501-47C1-A89A-A340965A2BE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A8D2CC-EE75-85FA-1577-88C0BEC7B10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5549490" y="2706369"/>
            <a:ext cx="5943600" cy="3383279"/>
          </a:xfrm>
        </p:spPr>
        <p:txBody>
          <a:bodyPr rtlCol="0">
            <a:normAutofit/>
          </a:bodyPr>
          <a:lstStyle>
            <a:lvl1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tx1"/>
                </a:solidFill>
                <a:latin typeface="Arial" panose="020B0604020202020204" pitchFamily="34" charset="0"/>
                <a:cs typeface="+mn-cs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tx1"/>
                </a:solidFill>
                <a:latin typeface="Arial" panose="020B0604020202020204" pitchFamily="34" charset="0"/>
                <a:cs typeface="+mn-cs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tx1"/>
                </a:solidFill>
                <a:latin typeface="Arial" panose="020B0604020202020204" pitchFamily="34" charset="0"/>
                <a:cs typeface="+mn-cs"/>
              </a:defRPr>
            </a:lvl3pPr>
            <a:lvl4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tx1"/>
                </a:solidFill>
                <a:latin typeface="Arial" panose="020B0604020202020204" pitchFamily="34" charset="0"/>
                <a:cs typeface="+mn-cs"/>
              </a:defRPr>
            </a:lvl4pPr>
            <a:lvl5pPr marL="1463040" indent="-283464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tx1"/>
                </a:solidFill>
                <a:latin typeface="Arial" panose="020B0604020202020204" pitchFamily="34" charset="0"/>
                <a:cs typeface="+mn-cs"/>
              </a:defRPr>
            </a:lvl5pPr>
          </a:lstStyle>
          <a:p>
            <a:pPr lvl="0" rtl="0"/>
            <a:r>
              <a:rPr lang="ru-RU" dirty="0"/>
              <a:t>Текст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525656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Диаграмма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Полилиния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14" name="Полилиния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rtlCol="0" anchor="b">
            <a:noAutofit/>
          </a:bodyPr>
          <a:lstStyle>
            <a:lvl1pPr>
              <a:defRPr lang="ru-RU" sz="4200" b="1"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 rtlCol="0">
            <a:noAutofit/>
          </a:bodyPr>
          <a:lstStyle>
            <a:lvl1pPr marL="0" indent="0">
              <a:buNone/>
              <a:defRPr lang="ru-RU">
                <a:latin typeface="Arial" panose="020B0604020202020204" pitchFamily="34" charset="0"/>
                <a:cs typeface="+mn-cs"/>
              </a:defRPr>
            </a:lvl1pPr>
            <a:lvl2pPr marL="457200" indent="0">
              <a:buNone/>
              <a:defRPr lang="ru-RU">
                <a:latin typeface="Arial" panose="020B0604020202020204" pitchFamily="34" charset="0"/>
                <a:cs typeface="+mn-cs"/>
              </a:defRPr>
            </a:lvl2pPr>
            <a:lvl3pPr marL="914400" indent="0">
              <a:buNone/>
              <a:defRPr lang="ru-RU">
                <a:latin typeface="Arial" panose="020B0604020202020204" pitchFamily="34" charset="0"/>
                <a:cs typeface="+mn-cs"/>
              </a:defRPr>
            </a:lvl3pPr>
            <a:lvl4pPr marL="1371600" indent="0">
              <a:buNone/>
              <a:defRPr lang="ru-RU">
                <a:latin typeface="Arial" panose="020B0604020202020204" pitchFamily="34" charset="0"/>
                <a:cs typeface="+mn-cs"/>
              </a:defRPr>
            </a:lvl4pPr>
            <a:lvl5pPr marL="1828800" indent="0">
              <a:buNone/>
              <a:defRPr lang="ru-RU">
                <a:latin typeface="Arial" panose="020B0604020202020204" pitchFamily="34" charset="0"/>
                <a:cs typeface="+mn-cs"/>
              </a:defRPr>
            </a:lvl5pPr>
          </a:lstStyle>
          <a:p>
            <a:pPr lvl="0" rtl="0"/>
            <a:r>
              <a:rPr lang="ru-RU" dirty="0"/>
              <a:t>Текст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10" name="Дата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r>
              <a:rPr lang="ru-RU" dirty="0"/>
              <a:t>08.09.20ГГ</a:t>
            </a:r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fld id="{294A09A9-5501-47C1-A89A-A340965A2BE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вершающ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grpSp>
          <p:nvGrpSpPr>
            <p:cNvPr id="6" name="Группа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Полилиния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6" name="Полилиния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" name="Полилиния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17" name="Полилиния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rtlCol="0" anchor="b">
            <a:noAutofit/>
          </a:bodyPr>
          <a:lstStyle>
            <a:lvl1pPr algn="l">
              <a:defRPr lang="ru-RU" sz="6000" b="1"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rtlCol="0" anchor="t" anchorCtr="0">
            <a:normAutofit/>
          </a:bodyPr>
          <a:lstStyle>
            <a:lvl1pPr marL="0" indent="0" algn="l">
              <a:buNone/>
              <a:defRPr lang="ru-RU" sz="2800">
                <a:latin typeface="Arial" panose="020B0604020202020204" pitchFamily="34" charset="0"/>
                <a:cs typeface="+mn-cs"/>
              </a:defRPr>
            </a:lvl1pPr>
            <a:lvl2pPr marL="457200" indent="0" algn="ctr">
              <a:buNone/>
              <a:defRPr lang="ru-RU" sz="2000"/>
            </a:lvl2pPr>
            <a:lvl3pPr marL="914400" indent="0" algn="ctr">
              <a:buNone/>
              <a:defRPr lang="ru-RU" sz="1800"/>
            </a:lvl3pPr>
            <a:lvl4pPr marL="1371600" indent="0" algn="ctr">
              <a:buNone/>
              <a:defRPr lang="ru-RU" sz="1600"/>
            </a:lvl4pPr>
            <a:lvl5pPr marL="1828800" indent="0" algn="ctr">
              <a:buNone/>
              <a:defRPr lang="ru-RU" sz="1600"/>
            </a:lvl5pPr>
            <a:lvl6pPr marL="2286000" indent="0" algn="ctr">
              <a:buNone/>
              <a:defRPr lang="ru-RU" sz="1600"/>
            </a:lvl6pPr>
            <a:lvl7pPr marL="2743200" indent="0" algn="ctr">
              <a:buNone/>
              <a:defRPr lang="ru-RU" sz="1600"/>
            </a:lvl7pPr>
            <a:lvl8pPr marL="3200400" indent="0" algn="ctr">
              <a:buNone/>
              <a:defRPr lang="ru-RU" sz="1600"/>
            </a:lvl8pPr>
            <a:lvl9pPr marL="3657600" indent="0" algn="ctr">
              <a:buNone/>
              <a:defRPr lang="ru-RU" sz="1600"/>
            </a:lvl9pPr>
          </a:lstStyle>
          <a:p>
            <a:pPr lvl="0" rtl="0"/>
            <a:r>
              <a:rPr lang="ru-RU" dirty="0"/>
              <a:t>Текст слайда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Полилиния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5" name="Полилиния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6" name="Полилиния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grpSp>
          <p:nvGrpSpPr>
            <p:cNvPr id="9" name="Группа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Полилиния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8" name="Полилиния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  <a:cs typeface="+mn-cs"/>
                </a:endParaRPr>
              </a:p>
            </p:txBody>
          </p:sp>
        </p:grp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rtlCol="0" anchor="b">
            <a:noAutofit/>
          </a:bodyPr>
          <a:lstStyle>
            <a:lvl1pPr>
              <a:defRPr lang="ru-RU" sz="4200" b="1"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 rtlCol="0">
            <a:normAutofit/>
          </a:bodyPr>
          <a:lstStyle>
            <a:lvl1pPr marL="0" indent="0">
              <a:buNone/>
              <a:defRPr lang="ru-RU">
                <a:latin typeface="Arial" panose="020B0604020202020204" pitchFamily="34" charset="0"/>
                <a:cs typeface="+mn-cs"/>
              </a:defRPr>
            </a:lvl1pPr>
            <a:lvl2pPr marL="457200" indent="0">
              <a:buNone/>
              <a:defRPr lang="ru-RU">
                <a:latin typeface="Arial" panose="020B0604020202020204" pitchFamily="34" charset="0"/>
                <a:cs typeface="+mn-cs"/>
              </a:defRPr>
            </a:lvl2pPr>
            <a:lvl3pPr marL="914400" indent="0">
              <a:buNone/>
              <a:defRPr lang="ru-RU">
                <a:latin typeface="Arial" panose="020B0604020202020204" pitchFamily="34" charset="0"/>
                <a:cs typeface="+mn-cs"/>
              </a:defRPr>
            </a:lvl3pPr>
            <a:lvl4pPr marL="1371600" indent="0">
              <a:buNone/>
              <a:defRPr lang="ru-RU">
                <a:latin typeface="Arial" panose="020B0604020202020204" pitchFamily="34" charset="0"/>
                <a:cs typeface="+mn-cs"/>
              </a:defRPr>
            </a:lvl4pPr>
            <a:lvl5pPr marL="1828800" indent="0">
              <a:buNone/>
              <a:defRPr lang="ru-RU">
                <a:latin typeface="Arial" panose="020B0604020202020204" pitchFamily="34" charset="0"/>
                <a:cs typeface="+mn-cs"/>
              </a:defRPr>
            </a:lvl5pPr>
          </a:lstStyle>
          <a:p>
            <a:pPr lvl="0" rtl="0"/>
            <a:r>
              <a:rPr lang="ru-RU" dirty="0"/>
              <a:t>Текст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10" name="Дата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r>
              <a:rPr lang="ru-RU" dirty="0"/>
              <a:t>08.09.20ГГ</a:t>
            </a:r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ru-RU" sz="1200">
                <a:solidFill>
                  <a:schemeClr val="accent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fld id="{294A09A9-5501-47C1-A89A-A340965A2BE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и изображение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1" y="0"/>
            <a:ext cx="12191999" cy="6858000"/>
            <a:chOff x="1" y="0"/>
            <a:chExt cx="12191999" cy="6858000"/>
          </a:xfrm>
        </p:grpSpPr>
        <p:sp>
          <p:nvSpPr>
            <p:cNvPr id="4" name="Полилиния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5" name="Полилиния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6" name="Полилиния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grpSp>
          <p:nvGrpSpPr>
            <p:cNvPr id="9" name="Группа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Полилиния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8" name="Полилиния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  <a:cs typeface="+mn-cs"/>
                </a:endParaRPr>
              </a:p>
            </p:txBody>
          </p:sp>
        </p:grp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71600"/>
            <a:ext cx="5486400" cy="4114800"/>
          </a:xfrm>
        </p:spPr>
        <p:txBody>
          <a:bodyPr rtlCol="0" anchor="ctr" anchorCtr="0">
            <a:noAutofit/>
          </a:bodyPr>
          <a:lstStyle>
            <a:lvl1pPr>
              <a:defRPr lang="ru-RU" sz="6000" b="1"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  <p:sp>
        <p:nvSpPr>
          <p:cNvPr id="15" name="Рисунок 14">
            <a:extLst>
              <a:ext uri="{FF2B5EF4-FFF2-40B4-BE49-F238E27FC236}">
                <a16:creationId xmlns:a16="http://schemas.microsoft.com/office/drawing/2014/main" id="{3124234B-E1C4-2616-9993-A23142AA69B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83438" y="1168400"/>
            <a:ext cx="4500562" cy="4521200"/>
          </a:xfrm>
          <a:prstGeom prst="ellipse">
            <a:avLst/>
          </a:prstGeom>
          <a:solidFill>
            <a:schemeClr val="accent2"/>
          </a:solidFill>
        </p:spPr>
        <p:txBody>
          <a:bodyPr rtlCol="0"/>
          <a:lstStyle>
            <a:lvl1pPr marL="0" indent="0" algn="ctr">
              <a:buNone/>
              <a:defRPr lang="ru-RU" sz="2000"/>
            </a:lvl1pPr>
          </a:lstStyle>
          <a:p>
            <a:pPr rtl="0"/>
            <a:r>
              <a:rPr lang="ru-RU"/>
              <a:t>Вставка рисунка</a:t>
            </a:r>
          </a:p>
        </p:txBody>
      </p:sp>
      <p:sp>
        <p:nvSpPr>
          <p:cNvPr id="10" name="Дата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r>
              <a:rPr lang="ru-RU" dirty="0"/>
              <a:t>08.09.20ГГ</a:t>
            </a:r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ru-RU" sz="1200">
                <a:solidFill>
                  <a:schemeClr val="accent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fld id="{294A09A9-5501-47C1-A89A-A340965A2BE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1266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и изображение сле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Полилиния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5" name="Полилиния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6" name="Полилиния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grpSp>
          <p:nvGrpSpPr>
            <p:cNvPr id="9" name="Группа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Полилиния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8" name="Полилиния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  <a:cs typeface="+mn-cs"/>
                </a:endParaRPr>
              </a:p>
            </p:txBody>
          </p:sp>
        </p:grp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0" y="457200"/>
            <a:ext cx="5120640" cy="3200400"/>
          </a:xfrm>
        </p:spPr>
        <p:txBody>
          <a:bodyPr rtlCol="0" anchor="b" anchorCtr="0">
            <a:noAutofit/>
          </a:bodyPr>
          <a:lstStyle>
            <a:lvl1pPr>
              <a:defRPr lang="ru-RU" sz="6000" b="1"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763DBBF-E63D-81E5-E7CE-32F6F2C2F9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943598" y="3657600"/>
            <a:ext cx="5120640" cy="1828800"/>
          </a:xfrm>
        </p:spPr>
        <p:txBody>
          <a:bodyPr rtlCol="0" anchor="t" anchorCtr="0">
            <a:noAutofit/>
          </a:bodyPr>
          <a:lstStyle>
            <a:lvl1pPr marL="0" indent="0" algn="l">
              <a:buNone/>
              <a:defRPr lang="ru-RU" sz="3200">
                <a:latin typeface="Arial" panose="020B0604020202020204" pitchFamily="34" charset="0"/>
                <a:cs typeface="+mn-cs"/>
              </a:defRPr>
            </a:lvl1pPr>
            <a:lvl2pPr marL="457200" indent="0" algn="ctr">
              <a:buNone/>
              <a:defRPr lang="ru-RU" sz="2000"/>
            </a:lvl2pPr>
            <a:lvl3pPr marL="914400" indent="0" algn="ctr">
              <a:buNone/>
              <a:defRPr lang="ru-RU" sz="1800"/>
            </a:lvl3pPr>
            <a:lvl4pPr marL="1371600" indent="0" algn="ctr">
              <a:buNone/>
              <a:defRPr lang="ru-RU" sz="1600"/>
            </a:lvl4pPr>
            <a:lvl5pPr marL="1828800" indent="0" algn="ctr">
              <a:buNone/>
              <a:defRPr lang="ru-RU" sz="1600"/>
            </a:lvl5pPr>
            <a:lvl6pPr marL="2286000" indent="0" algn="ctr">
              <a:buNone/>
              <a:defRPr lang="ru-RU" sz="1600"/>
            </a:lvl6pPr>
            <a:lvl7pPr marL="2743200" indent="0" algn="ctr">
              <a:buNone/>
              <a:defRPr lang="ru-RU" sz="1600"/>
            </a:lvl7pPr>
            <a:lvl8pPr marL="3200400" indent="0" algn="ctr">
              <a:buNone/>
              <a:defRPr lang="ru-RU" sz="1600"/>
            </a:lvl8pPr>
            <a:lvl9pPr marL="3657600" indent="0" algn="ctr">
              <a:buNone/>
              <a:defRPr lang="ru-RU" sz="1600"/>
            </a:lvl9pPr>
          </a:lstStyle>
          <a:p>
            <a:pPr rtl="0"/>
            <a:r>
              <a:rPr lang="ru-RU" dirty="0"/>
              <a:t>Подзаголовок слайда</a:t>
            </a:r>
          </a:p>
        </p:txBody>
      </p:sp>
      <p:sp>
        <p:nvSpPr>
          <p:cNvPr id="15" name="Рисунок 14">
            <a:extLst>
              <a:ext uri="{FF2B5EF4-FFF2-40B4-BE49-F238E27FC236}">
                <a16:creationId xmlns:a16="http://schemas.microsoft.com/office/drawing/2014/main" id="{64033732-ADA1-C540-7276-3FF5CDEF2C5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04238" y="1157224"/>
            <a:ext cx="4500562" cy="4521200"/>
          </a:xfrm>
          <a:prstGeom prst="ellipse">
            <a:avLst/>
          </a:prstGeom>
          <a:solidFill>
            <a:schemeClr val="accent2"/>
          </a:solidFill>
        </p:spPr>
        <p:txBody>
          <a:bodyPr rtlCol="0"/>
          <a:lstStyle>
            <a:lvl1pPr marL="0" indent="0" algn="ctr">
              <a:buNone/>
              <a:defRPr lang="ru-RU" sz="2000"/>
            </a:lvl1pPr>
          </a:lstStyle>
          <a:p>
            <a:pPr rtl="0"/>
            <a:r>
              <a:rPr lang="ru-RU"/>
              <a:t>Вставка рисунка</a:t>
            </a:r>
          </a:p>
        </p:txBody>
      </p:sp>
      <p:sp>
        <p:nvSpPr>
          <p:cNvPr id="10" name="Дата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r>
              <a:rPr lang="ru-RU" dirty="0"/>
              <a:t>08.09.20ГГ</a:t>
            </a:r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ru-RU" sz="1200">
                <a:solidFill>
                  <a:schemeClr val="accent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fld id="{294A09A9-5501-47C1-A89A-A340965A2BE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3856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12" name="Полилиния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14" name="Полилиния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15" name="Полилиния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</p:grp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rtlCol="0" anchor="b">
            <a:noAutofit/>
          </a:bodyPr>
          <a:lstStyle>
            <a:lvl1pPr>
              <a:defRPr lang="ru-RU" sz="4200" b="1"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 rtlCol="0"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5pPr>
          </a:lstStyle>
          <a:p>
            <a:pPr lvl="0" rtl="0"/>
            <a:r>
              <a:rPr lang="ru-RU" dirty="0"/>
              <a:t>Текст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>
            <a:lvl1pPr>
              <a:defRPr lang="ru-RU">
                <a:solidFill>
                  <a:schemeClr val="accent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r>
              <a:rPr lang="ru-RU" dirty="0"/>
              <a:t>08.09.20ГГ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>
            <a:lvl1pPr>
              <a:defRPr lang="ru-RU">
                <a:solidFill>
                  <a:schemeClr val="accent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 rtlCol="0">
            <a:noAutofit/>
          </a:bodyPr>
          <a:lstStyle>
            <a:lvl1pPr>
              <a:defRPr lang="ru-RU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fld id="{294A09A9-5501-47C1-A89A-A340965A2BE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Полилиния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grpSp>
          <p:nvGrpSpPr>
            <p:cNvPr id="6" name="Группа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Полилиния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6" name="Полилиния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7" name="Полилиния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18" name="Полилиния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rtlCol="0" anchor="b">
            <a:noAutofit/>
          </a:bodyPr>
          <a:lstStyle>
            <a:lvl1pPr algn="l">
              <a:defRPr lang="ru-RU" sz="6000" b="1">
                <a:solidFill>
                  <a:schemeClr val="bg1"/>
                </a:solidFill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rtlCol="0" anchor="ctr" anchorCtr="0">
            <a:noAutofit/>
          </a:bodyPr>
          <a:lstStyle>
            <a:lvl1pPr marL="0" indent="0" algn="l">
              <a:buNone/>
              <a:defRPr lang="ru-RU" sz="32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1pPr>
            <a:lvl2pPr marL="457200" indent="0" algn="ctr">
              <a:buNone/>
              <a:defRPr lang="ru-RU" sz="2000"/>
            </a:lvl2pPr>
            <a:lvl3pPr marL="914400" indent="0" algn="ctr">
              <a:buNone/>
              <a:defRPr lang="ru-RU" sz="1800"/>
            </a:lvl3pPr>
            <a:lvl4pPr marL="1371600" indent="0" algn="ctr">
              <a:buNone/>
              <a:defRPr lang="ru-RU" sz="1600"/>
            </a:lvl4pPr>
            <a:lvl5pPr marL="1828800" indent="0" algn="ctr">
              <a:buNone/>
              <a:defRPr lang="ru-RU" sz="1600"/>
            </a:lvl5pPr>
            <a:lvl6pPr marL="2286000" indent="0" algn="ctr">
              <a:buNone/>
              <a:defRPr lang="ru-RU" sz="1600"/>
            </a:lvl6pPr>
            <a:lvl7pPr marL="2743200" indent="0" algn="ctr">
              <a:buNone/>
              <a:defRPr lang="ru-RU" sz="1600"/>
            </a:lvl7pPr>
            <a:lvl8pPr marL="3200400" indent="0" algn="ctr">
              <a:buNone/>
              <a:defRPr lang="ru-RU" sz="1600"/>
            </a:lvl8pPr>
            <a:lvl9pPr marL="3657600" indent="0" algn="ctr">
              <a:buNone/>
              <a:defRPr lang="ru-RU" sz="1600"/>
            </a:lvl9pPr>
          </a:lstStyle>
          <a:p>
            <a:pPr rtl="0"/>
            <a:r>
              <a:rPr lang="ru-RU" dirty="0"/>
              <a:t>Подзаголовок слайда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2 столбца с содержимы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Полилиния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5" name="Полилиния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6" name="Полилиния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grpSp>
          <p:nvGrpSpPr>
            <p:cNvPr id="9" name="Группа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Полилиния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8" name="Полилиния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  <a:cs typeface="+mn-cs"/>
                </a:endParaRPr>
              </a:p>
            </p:txBody>
          </p:sp>
        </p:grp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rtlCol="0" anchor="b">
            <a:noAutofit/>
          </a:bodyPr>
          <a:lstStyle>
            <a:lvl1pPr>
              <a:defRPr lang="ru-RU" sz="4200" b="1"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ru-RU" sz="2000">
                <a:latin typeface="Arial" panose="020B0604020202020204" pitchFamily="34" charset="0"/>
                <a:cs typeface="+mn-cs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latin typeface="Arial" panose="020B0604020202020204" pitchFamily="34" charset="0"/>
                <a:cs typeface="+mn-cs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latin typeface="Arial" panose="020B0604020202020204" pitchFamily="34" charset="0"/>
                <a:cs typeface="+mn-cs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latin typeface="Arial" panose="020B0604020202020204" pitchFamily="34" charset="0"/>
                <a:cs typeface="+mn-cs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latin typeface="Arial" panose="020B0604020202020204" pitchFamily="34" charset="0"/>
                <a:cs typeface="+mn-cs"/>
              </a:defRPr>
            </a:lvl5pPr>
          </a:lstStyle>
          <a:p>
            <a:pPr lvl="0" rtl="0"/>
            <a:r>
              <a:rPr lang="ru-RU" dirty="0"/>
              <a:t>Текст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ru-RU" sz="2000">
                <a:latin typeface="Arial" panose="020B0604020202020204" pitchFamily="34" charset="0"/>
                <a:cs typeface="+mn-cs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latin typeface="Arial" panose="020B0604020202020204" pitchFamily="34" charset="0"/>
                <a:cs typeface="+mn-cs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latin typeface="Arial" panose="020B0604020202020204" pitchFamily="34" charset="0"/>
                <a:cs typeface="+mn-cs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latin typeface="Arial" panose="020B0604020202020204" pitchFamily="34" charset="0"/>
                <a:cs typeface="+mn-cs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latin typeface="Arial" panose="020B0604020202020204" pitchFamily="34" charset="0"/>
                <a:cs typeface="+mn-cs"/>
              </a:defRPr>
            </a:lvl5pPr>
          </a:lstStyle>
          <a:p>
            <a:pPr lvl="0" rtl="0"/>
            <a:r>
              <a:rPr lang="ru-RU" dirty="0"/>
              <a:t>Текст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10" name="Дата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r>
              <a:rPr lang="ru-RU" dirty="0"/>
              <a:t>08.09.20ГГ</a:t>
            </a:r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ru-RU" sz="1200">
                <a:solidFill>
                  <a:schemeClr val="accent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fld id="{294A09A9-5501-47C1-A89A-A340965A2BE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2 объект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Полилиния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5" name="Полилиния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rtlCol="0" anchor="b">
            <a:noAutofit/>
          </a:bodyPr>
          <a:lstStyle>
            <a:lvl1pPr>
              <a:defRPr lang="ru-RU" sz="4200" b="1">
                <a:solidFill>
                  <a:schemeClr val="bg1"/>
                </a:solidFill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  <p:sp>
        <p:nvSpPr>
          <p:cNvPr id="14" name="Объект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 rtlCol="0"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5pPr>
          </a:lstStyle>
          <a:p>
            <a:pPr lvl="0" rtl="0"/>
            <a:r>
              <a:rPr lang="ru-RU" dirty="0"/>
              <a:t>Текст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5pPr>
          </a:lstStyle>
          <a:p>
            <a:pPr lvl="0" rtl="0"/>
            <a:r>
              <a:rPr lang="ru-RU" dirty="0"/>
              <a:t>Текст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10" name="Дата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r>
              <a:rPr lang="ru-RU" dirty="0"/>
              <a:t>08.09.20ГГ</a:t>
            </a:r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ru-RU" sz="1200">
                <a:solidFill>
                  <a:schemeClr val="accent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ru-RU" sz="1200">
                <a:solidFill>
                  <a:schemeClr val="accent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fld id="{294A09A9-5501-47C1-A89A-A340965A2BE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martAr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Полилиния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14" name="Полилиния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7200"/>
            <a:ext cx="9692640" cy="1371600"/>
          </a:xfrm>
        </p:spPr>
        <p:txBody>
          <a:bodyPr rtlCol="0" anchor="b">
            <a:noAutofit/>
          </a:bodyPr>
          <a:lstStyle>
            <a:lvl1pPr>
              <a:defRPr lang="ru-RU" sz="4200" b="1"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C45E425B-455F-127B-1647-045FD094F15D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1167493" y="2087561"/>
            <a:ext cx="2693306" cy="3890543"/>
          </a:xfrm>
        </p:spPr>
        <p:txBody>
          <a:bodyPr rtlCol="0">
            <a:noAutofit/>
          </a:bodyPr>
          <a:lstStyle>
            <a:lvl1pPr marL="0" indent="0">
              <a:buNone/>
              <a:defRPr lang="ru-RU" sz="2000">
                <a:latin typeface="Arial" panose="020B0604020202020204" pitchFamily="34" charset="0"/>
                <a:cs typeface="+mn-cs"/>
              </a:defRPr>
            </a:lvl1pPr>
            <a:lvl2pPr marL="457200" indent="0">
              <a:buNone/>
              <a:defRPr lang="ru-RU" sz="2000">
                <a:latin typeface="Arial" panose="020B0604020202020204" pitchFamily="34" charset="0"/>
                <a:cs typeface="+mn-cs"/>
              </a:defRPr>
            </a:lvl2pPr>
            <a:lvl3pPr marL="914400" indent="0">
              <a:buNone/>
              <a:defRPr lang="ru-RU" sz="2000">
                <a:latin typeface="Arial" panose="020B0604020202020204" pitchFamily="34" charset="0"/>
                <a:cs typeface="+mn-cs"/>
              </a:defRPr>
            </a:lvl3pPr>
            <a:lvl4pPr marL="1371600" indent="0">
              <a:buNone/>
              <a:defRPr lang="ru-RU" sz="2000">
                <a:latin typeface="Arial" panose="020B0604020202020204" pitchFamily="34" charset="0"/>
                <a:cs typeface="+mn-cs"/>
              </a:defRPr>
            </a:lvl4pPr>
            <a:lvl5pPr marL="1828800" indent="0">
              <a:buNone/>
              <a:defRPr lang="ru-RU" sz="2000">
                <a:latin typeface="Arial" panose="020B0604020202020204" pitchFamily="34" charset="0"/>
                <a:cs typeface="+mn-cs"/>
              </a:defRPr>
            </a:lvl5pPr>
          </a:lstStyle>
          <a:p>
            <a:pPr lvl="0" rtl="0"/>
            <a:r>
              <a:rPr lang="ru-RU" dirty="0"/>
              <a:t>Текст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16400" y="2087563"/>
            <a:ext cx="6730274" cy="3890543"/>
          </a:xfrm>
        </p:spPr>
        <p:txBody>
          <a:bodyPr rtlCol="0">
            <a:noAutofit/>
          </a:bodyPr>
          <a:lstStyle>
            <a:lvl1pPr marL="0" indent="0">
              <a:buNone/>
              <a:defRPr lang="ru-RU">
                <a:latin typeface="Arial" panose="020B0604020202020204" pitchFamily="34" charset="0"/>
                <a:cs typeface="+mn-cs"/>
              </a:defRPr>
            </a:lvl1pPr>
            <a:lvl2pPr marL="457200" indent="0">
              <a:buNone/>
              <a:defRPr lang="ru-RU">
                <a:latin typeface="Arial" panose="020B0604020202020204" pitchFamily="34" charset="0"/>
                <a:cs typeface="+mn-cs"/>
              </a:defRPr>
            </a:lvl2pPr>
            <a:lvl3pPr marL="914400" indent="0">
              <a:buNone/>
              <a:defRPr lang="ru-RU">
                <a:latin typeface="Arial" panose="020B0604020202020204" pitchFamily="34" charset="0"/>
                <a:cs typeface="+mn-cs"/>
              </a:defRPr>
            </a:lvl3pPr>
            <a:lvl4pPr marL="1371600" indent="0">
              <a:buNone/>
              <a:defRPr lang="ru-RU">
                <a:latin typeface="Arial" panose="020B0604020202020204" pitchFamily="34" charset="0"/>
                <a:cs typeface="+mn-cs"/>
              </a:defRPr>
            </a:lvl4pPr>
            <a:lvl5pPr marL="1828800" indent="0">
              <a:buNone/>
              <a:defRPr lang="ru-RU">
                <a:latin typeface="Arial" panose="020B0604020202020204" pitchFamily="34" charset="0"/>
                <a:cs typeface="+mn-cs"/>
              </a:defRPr>
            </a:lvl5pPr>
          </a:lstStyle>
          <a:p>
            <a:pPr lvl="0" rtl="0"/>
            <a:r>
              <a:rPr lang="ru-RU" dirty="0"/>
              <a:t>Щелкните, чтобы добавить содержимое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10" name="Дата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r>
              <a:rPr lang="ru-RU" dirty="0"/>
              <a:t>08.09.20ГГ</a:t>
            </a:r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fld id="{294A09A9-5501-47C1-A89A-A340965A2BE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7098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</a:lstStyle>
          <a:p>
            <a:pPr rtl="0"/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ru-RU"/>
            </a:defPPr>
          </a:lstStyle>
          <a:p>
            <a:pPr lvl="0" rtl="0"/>
            <a:r>
              <a:rPr lang="ru-RU" dirty="0"/>
              <a:t>Щелкните, чтобы изменить стили текста образца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ru-RU" sz="1200">
                <a:solidFill>
                  <a:schemeClr val="tx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r>
              <a:rPr lang="ru-RU" dirty="0"/>
              <a:t>08.09.20ГГ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ru-RU" sz="1200">
                <a:solidFill>
                  <a:schemeClr val="tx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ru-RU" sz="1200">
                <a:solidFill>
                  <a:schemeClr val="tx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fld id="{294A09A9-5501-47C1-A89A-A340965A2BE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74" r:id="rId4"/>
    <p:sldLayoutId id="2147483671" r:id="rId5"/>
    <p:sldLayoutId id="2147483659" r:id="rId6"/>
    <p:sldLayoutId id="2147483668" r:id="rId7"/>
    <p:sldLayoutId id="2147483669" r:id="rId8"/>
    <p:sldLayoutId id="2147483677" r:id="rId9"/>
    <p:sldLayoutId id="2147483676" r:id="rId10"/>
    <p:sldLayoutId id="2147483661" r:id="rId11"/>
    <p:sldLayoutId id="2147483666" r:id="rId12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ru-RU"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ru-RU"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837" y="214746"/>
            <a:ext cx="8671661" cy="4024194"/>
          </a:xfrm>
        </p:spPr>
        <p:txBody>
          <a:bodyPr rtlCol="0"/>
          <a:lstStyle>
            <a:defPPr>
              <a:defRPr lang="ru-RU"/>
            </a:defPPr>
          </a:lstStyle>
          <a:p>
            <a:br>
              <a:rPr lang="ru-RU" sz="4800" dirty="0"/>
            </a:br>
            <a:r>
              <a:rPr lang="ru-RU" sz="4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ониторинг  качества  образования  обучающихся       в форме 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в  4  классе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740D4-FDCE-6792-8BC2-84135CA13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66281D-AD07-42D5-0B6F-3FCD6B170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8401" y="457199"/>
            <a:ext cx="10324688" cy="850901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ВПР по математике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4450AFB-7563-4F6B-C23C-55A77EF3ED63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558800" y="1538288"/>
            <a:ext cx="11188700" cy="4125912"/>
          </a:xfrm>
        </p:spPr>
        <p:txBody>
          <a:bodyPr rtlCol="0">
            <a:normAutofit/>
          </a:bodyPr>
          <a:lstStyle>
            <a:defPPr>
              <a:defRPr lang="ru-RU"/>
            </a:defPPr>
          </a:lstStyle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Проверочная работа содержит 11 заданий. В заданиях 1, 2, 4, 5 (пункт 1), 6 (пункты 1 и 2), 7 и 9 (пункты 1 и 2) следует записать только ответ. Полное решение не является объектом проверки. </a:t>
            </a: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заданиях 5 (пункт 2) и 10 нужно сделать чертеж или рисунок. В заданиях 3, 8 и 11 объектом проверки является полное решение, то есть последовательность действий и рассуждений обучающегося.</a:t>
            </a:r>
          </a:p>
        </p:txBody>
      </p:sp>
    </p:spTree>
    <p:extLst>
      <p:ext uri="{BB962C8B-B14F-4D97-AF65-F5344CB8AC3E}">
        <p14:creationId xmlns:p14="http://schemas.microsoft.com/office/powerpoint/2010/main" val="3561967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EB43B9-3626-B314-B032-B838008EC1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574187-55B1-5A17-A779-481885A6F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800" y="381001"/>
            <a:ext cx="11074400" cy="1449388"/>
          </a:xfrm>
        </p:spPr>
        <p:txBody>
          <a:bodyPr rtlCol="0"/>
          <a:lstStyle>
            <a:defPPr>
              <a:defRPr lang="ru-RU"/>
            </a:defPPr>
          </a:lstStyle>
          <a:p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оценивания выполнения отдельных заданий и проверочной работы в целом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57B0DB8-96F4-EE96-7793-BD7F5756FE6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558800" y="1830388"/>
            <a:ext cx="11303000" cy="2982912"/>
          </a:xfrm>
        </p:spPr>
        <p:txBody>
          <a:bodyPr rtlCol="0">
            <a:normAutofit fontScale="92500" lnSpcReduction="20000"/>
          </a:bodyPr>
          <a:lstStyle>
            <a:defPPr>
              <a:defRPr lang="ru-RU"/>
            </a:defPPr>
          </a:lstStyle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Верное выполнение каждого из заданий 1, 2, 4, 5 (пункты 1 и 2), 6 (пункты 1 и 2), 7, 9 (пункты 1 и 2) оценивается 1 баллом. Задание считается выполненным верно, если обучающийся дал верный ответ.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каждого из заданий 3, 8, 10, 11 оценивается от 0 до 2 баллов.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3, 8, 11 считаются выполненными верно, если обучающийся привел решение и дал верный ответ.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10 считается выполненным верно, если обучающийся изобразил правильный рисунок. Максимальный первичный балл за выполнение работы — 18.</a:t>
            </a:r>
          </a:p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переводу первичных баллов в отметки по пятибалльной шкале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459681BF-B0DB-0C16-C2BD-DF53B1032E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594188"/>
              </p:ext>
            </p:extLst>
          </p:nvPr>
        </p:nvGraphicFramePr>
        <p:xfrm>
          <a:off x="1168400" y="4813300"/>
          <a:ext cx="10312400" cy="13910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2480">
                  <a:extLst>
                    <a:ext uri="{9D8B030D-6E8A-4147-A177-3AD203B41FA5}">
                      <a16:colId xmlns:a16="http://schemas.microsoft.com/office/drawing/2014/main" val="403690999"/>
                    </a:ext>
                  </a:extLst>
                </a:gridCol>
                <a:gridCol w="2062480">
                  <a:extLst>
                    <a:ext uri="{9D8B030D-6E8A-4147-A177-3AD203B41FA5}">
                      <a16:colId xmlns:a16="http://schemas.microsoft.com/office/drawing/2014/main" val="1579273598"/>
                    </a:ext>
                  </a:extLst>
                </a:gridCol>
                <a:gridCol w="2062480">
                  <a:extLst>
                    <a:ext uri="{9D8B030D-6E8A-4147-A177-3AD203B41FA5}">
                      <a16:colId xmlns:a16="http://schemas.microsoft.com/office/drawing/2014/main" val="2059436466"/>
                    </a:ext>
                  </a:extLst>
                </a:gridCol>
                <a:gridCol w="2062480">
                  <a:extLst>
                    <a:ext uri="{9D8B030D-6E8A-4147-A177-3AD203B41FA5}">
                      <a16:colId xmlns:a16="http://schemas.microsoft.com/office/drawing/2014/main" val="267216571"/>
                    </a:ext>
                  </a:extLst>
                </a:gridCol>
                <a:gridCol w="2062480">
                  <a:extLst>
                    <a:ext uri="{9D8B030D-6E8A-4147-A177-3AD203B41FA5}">
                      <a16:colId xmlns:a16="http://schemas.microsoft.com/office/drawing/2014/main" val="2660119437"/>
                    </a:ext>
                  </a:extLst>
                </a:gridCol>
              </a:tblGrid>
              <a:tr h="69003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«2»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1603719"/>
                  </a:ext>
                </a:extLst>
              </a:tr>
              <a:tr h="54186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Первичные баллы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9-13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14-18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614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0621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BE11E-E189-D50A-DF01-C23BBFD10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5E75F2-770C-0D85-D4AA-434E2C5DA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700" y="457199"/>
            <a:ext cx="11099389" cy="850901"/>
          </a:xfrm>
        </p:spPr>
        <p:txBody>
          <a:bodyPr rtlCol="0"/>
          <a:lstStyle>
            <a:defPPr>
              <a:defRPr lang="ru-RU"/>
            </a:defPPr>
          </a:lstStyle>
          <a:p>
            <a:pPr algn="ctr" rtl="0"/>
            <a:r>
              <a:rPr lang="ru-RU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ВПР по окружающему миру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1521960-3C83-F687-4B90-6591B71D7946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558800" y="1538288"/>
            <a:ext cx="11226800" cy="4125912"/>
          </a:xfrm>
        </p:spPr>
        <p:txBody>
          <a:bodyPr rtlCol="0">
            <a:normAutofit/>
          </a:bodyPr>
          <a:lstStyle>
            <a:defPPr>
              <a:defRPr lang="ru-RU"/>
            </a:defPPr>
          </a:lstStyle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Проверочная работа содержит 10 заданий, которые различаются по содержанию. </a:t>
            </a: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1 и 4 предполагают выделение и подпись определенных элементов на приведенных изображениях. </a:t>
            </a: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2, 3, 5 и 6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6.1 и 6.2) предполагают краткий ответ в виде набора цифр, слова или сочетания слов. </a:t>
            </a: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6 (п. 6.3), 7, 8, 9 и 10 предполагают развёрнутый ответ.</a:t>
            </a:r>
          </a:p>
        </p:txBody>
      </p:sp>
    </p:spTree>
    <p:extLst>
      <p:ext uri="{BB962C8B-B14F-4D97-AF65-F5344CB8AC3E}">
        <p14:creationId xmlns:p14="http://schemas.microsoft.com/office/powerpoint/2010/main" val="629295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78173B-1229-DEC1-9A7E-6CF400235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9D856-1BF7-9709-59F1-0A2913CA1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800" y="321733"/>
            <a:ext cx="11277600" cy="1062567"/>
          </a:xfrm>
        </p:spPr>
        <p:txBody>
          <a:bodyPr rtlCol="0"/>
          <a:lstStyle>
            <a:defPPr>
              <a:defRPr lang="ru-RU"/>
            </a:defPPr>
          </a:lstStyle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оценивания выполнения отдельных заданий и проверочной работы в целом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B53B083-D5DB-E5E7-8790-D5417523570D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558800" y="1524000"/>
            <a:ext cx="11277600" cy="2921000"/>
          </a:xfrm>
        </p:spPr>
        <p:txBody>
          <a:bodyPr rtlCol="0">
            <a:normAutofit fontScale="92500" lnSpcReduction="10000"/>
          </a:bodyPr>
          <a:lstStyle>
            <a:defPPr>
              <a:defRPr lang="ru-RU"/>
            </a:defPPr>
          </a:lstStyle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Правильный ответ на каждое из заданий 3.1, 5, 6.1 и 6.2 оценивается 1 баллом. Полный правильный ответ на каждое из заданий 2, 3.2 оценивается 2 баллами. Если в ответе допущена одна ошибка (в том числе написана лишняя цифра / не написана одна необходимая цифра, или не указано название объекта, изображенного на одной из представленных фотографий), выставляется 1 балл; если допущено две или более ошибки – 0 баллов.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Полный правильный ответ на задание 3.3 оценивается 3 баллами. Если в ответе допущена одна ошибка (в том числе написана лишняя цифра или не написана одна необходимая цифра), выставляется 2 балла; если допущено две ошибки – 1 балл, более двух ошибок – 0 баллов. Ответы на задания 1, 4, 6.3–10 оцениваются по критериям. Полный правильный ответ на каждое из заданий 1, 4, 6.3 оценивается 2 баллами; на задания 7–9 – 3 баллами; на задание 10 – 6 баллами. Максимальный первичный балл за выполнение работы – 32</a:t>
            </a:r>
          </a:p>
          <a:p>
            <a:pPr marL="0" indent="0" algn="ctr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переводу первичных баллов в отметки по пятибалльной шкале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DE58ADA5-4331-0278-B319-41B451BDA5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715294"/>
              </p:ext>
            </p:extLst>
          </p:nvPr>
        </p:nvGraphicFramePr>
        <p:xfrm>
          <a:off x="1092200" y="4580466"/>
          <a:ext cx="10312400" cy="1181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2480">
                  <a:extLst>
                    <a:ext uri="{9D8B030D-6E8A-4147-A177-3AD203B41FA5}">
                      <a16:colId xmlns:a16="http://schemas.microsoft.com/office/drawing/2014/main" val="403690999"/>
                    </a:ext>
                  </a:extLst>
                </a:gridCol>
                <a:gridCol w="2062480">
                  <a:extLst>
                    <a:ext uri="{9D8B030D-6E8A-4147-A177-3AD203B41FA5}">
                      <a16:colId xmlns:a16="http://schemas.microsoft.com/office/drawing/2014/main" val="1579273598"/>
                    </a:ext>
                  </a:extLst>
                </a:gridCol>
                <a:gridCol w="2062480">
                  <a:extLst>
                    <a:ext uri="{9D8B030D-6E8A-4147-A177-3AD203B41FA5}">
                      <a16:colId xmlns:a16="http://schemas.microsoft.com/office/drawing/2014/main" val="2059436466"/>
                    </a:ext>
                  </a:extLst>
                </a:gridCol>
                <a:gridCol w="2062480">
                  <a:extLst>
                    <a:ext uri="{9D8B030D-6E8A-4147-A177-3AD203B41FA5}">
                      <a16:colId xmlns:a16="http://schemas.microsoft.com/office/drawing/2014/main" val="267216571"/>
                    </a:ext>
                  </a:extLst>
                </a:gridCol>
                <a:gridCol w="2062480">
                  <a:extLst>
                    <a:ext uri="{9D8B030D-6E8A-4147-A177-3AD203B41FA5}">
                      <a16:colId xmlns:a16="http://schemas.microsoft.com/office/drawing/2014/main" val="2660119437"/>
                    </a:ext>
                  </a:extLst>
                </a:gridCol>
              </a:tblGrid>
              <a:tr h="541867">
                <a:tc>
                  <a:txBody>
                    <a:bodyPr/>
                    <a:lstStyle/>
                    <a:p>
                      <a:r>
                        <a:rPr lang="ru-RU" dirty="0"/>
                        <a:t>Отметка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«2»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«3»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«4»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«5»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1603719"/>
                  </a:ext>
                </a:extLst>
              </a:tr>
              <a:tr h="541867">
                <a:tc>
                  <a:txBody>
                    <a:bodyPr/>
                    <a:lstStyle/>
                    <a:p>
                      <a:r>
                        <a:rPr lang="ru-RU" dirty="0"/>
                        <a:t>Первичные баллы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0-7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8-17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18-26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27-32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614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61393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4CD82-DFF6-A632-745A-224353377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25335-B4AB-5728-BF36-374324391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800" y="457199"/>
            <a:ext cx="10934289" cy="1081089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ВПР по литературному чтению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CCFB154-91FD-E903-4A2A-5DC45BBA79C1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558800" y="1538288"/>
            <a:ext cx="10693400" cy="4125912"/>
          </a:xfrm>
        </p:spPr>
        <p:txBody>
          <a:bodyPr rtlCol="0">
            <a:normAutofit/>
          </a:bodyPr>
          <a:lstStyle>
            <a:defPPr>
              <a:defRPr lang="ru-RU"/>
            </a:defPPr>
          </a:lstStyle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Проверочная работа содержит 14 заданий. 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1, 2, 6 (п. 6.1), 7, 8 и 12 предполагают выбор одного верного ответа. 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4, 5, 10, 11 и 13 предполагают краткий ответ в виде набора цифр, слова или сочетания слов. 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9 предполагает определение последовательности событий в соответствии с содержанием текста. 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3, 6 (п. 6.2) и 14 предполагают развёрнутый ответ</a:t>
            </a:r>
          </a:p>
        </p:txBody>
      </p:sp>
    </p:spTree>
    <p:extLst>
      <p:ext uri="{BB962C8B-B14F-4D97-AF65-F5344CB8AC3E}">
        <p14:creationId xmlns:p14="http://schemas.microsoft.com/office/powerpoint/2010/main" val="2984139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F2BDA-EAF6-B27C-9B6E-E12FD7481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C9A89-BB4A-96F5-42B6-696968A71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800" y="457199"/>
            <a:ext cx="11277600" cy="1181947"/>
          </a:xfrm>
        </p:spPr>
        <p:txBody>
          <a:bodyPr rtlCol="0"/>
          <a:lstStyle>
            <a:defPPr>
              <a:defRPr lang="ru-RU"/>
            </a:defPPr>
          </a:lstStyle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оценивания выполнения отдельных заданий и проверочной работы в целом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593899B-E36A-4AB1-6D95-82248D6B0444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558800" y="2006600"/>
            <a:ext cx="10693400" cy="2438400"/>
          </a:xfrm>
        </p:spPr>
        <p:txBody>
          <a:bodyPr rtlCol="0">
            <a:normAutofit fontScale="92500"/>
          </a:bodyPr>
          <a:lstStyle>
            <a:defPPr>
              <a:defRPr lang="ru-RU"/>
            </a:defPPr>
          </a:lstStyle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Правильный ответ на каждое из заданий 1, 2, 4, 6.1, 7, 8, 9, 12 оценивается 1 баллом.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Полный правильный ответ на каждое из заданий 3, 5, 6.2, 10, 11, 13, 14 оценивается 2 баллами.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Максимальный первичный балл за выполнение работы – 22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переводу первичных баллов в отметки по пятибалльной шкале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04DB7F6F-605C-F9EF-545C-EFA6E3ACCF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70836"/>
              </p:ext>
            </p:extLst>
          </p:nvPr>
        </p:nvGraphicFramePr>
        <p:xfrm>
          <a:off x="1092200" y="4580466"/>
          <a:ext cx="10312400" cy="12429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2480">
                  <a:extLst>
                    <a:ext uri="{9D8B030D-6E8A-4147-A177-3AD203B41FA5}">
                      <a16:colId xmlns:a16="http://schemas.microsoft.com/office/drawing/2014/main" val="403690999"/>
                    </a:ext>
                  </a:extLst>
                </a:gridCol>
                <a:gridCol w="2062480">
                  <a:extLst>
                    <a:ext uri="{9D8B030D-6E8A-4147-A177-3AD203B41FA5}">
                      <a16:colId xmlns:a16="http://schemas.microsoft.com/office/drawing/2014/main" val="1579273598"/>
                    </a:ext>
                  </a:extLst>
                </a:gridCol>
                <a:gridCol w="2062480">
                  <a:extLst>
                    <a:ext uri="{9D8B030D-6E8A-4147-A177-3AD203B41FA5}">
                      <a16:colId xmlns:a16="http://schemas.microsoft.com/office/drawing/2014/main" val="2059436466"/>
                    </a:ext>
                  </a:extLst>
                </a:gridCol>
                <a:gridCol w="2062480">
                  <a:extLst>
                    <a:ext uri="{9D8B030D-6E8A-4147-A177-3AD203B41FA5}">
                      <a16:colId xmlns:a16="http://schemas.microsoft.com/office/drawing/2014/main" val="267216571"/>
                    </a:ext>
                  </a:extLst>
                </a:gridCol>
                <a:gridCol w="2062480">
                  <a:extLst>
                    <a:ext uri="{9D8B030D-6E8A-4147-A177-3AD203B41FA5}">
                      <a16:colId xmlns:a16="http://schemas.microsoft.com/office/drawing/2014/main" val="2660119437"/>
                    </a:ext>
                  </a:extLst>
                </a:gridCol>
              </a:tblGrid>
              <a:tr h="54186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«2»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1603719"/>
                  </a:ext>
                </a:extLst>
              </a:tr>
              <a:tr h="54186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Первичные баллы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8-13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14-18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19-22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614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63152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A3B70A-35BB-13DC-6E93-10C3D556C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A178D5-2763-03B6-950B-A7CE18B9E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8401" y="457199"/>
            <a:ext cx="10324688" cy="850901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ВПР по английскому языку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C1446F4-E0FB-BBA6-71E9-E67E7EBF8BD5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558800" y="1538288"/>
            <a:ext cx="10693400" cy="4125912"/>
          </a:xfrm>
        </p:spPr>
        <p:txBody>
          <a:bodyPr rtlCol="0">
            <a:normAutofit/>
          </a:bodyPr>
          <a:lstStyle>
            <a:defPPr>
              <a:defRPr lang="ru-RU"/>
            </a:defPPr>
          </a:lstStyle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Проверочная работа содержит 4 задания: 3 задания предполагают краткий ответ в виде комбинации цифр, 1 задание – развернутый ответ. 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в совокупности охватывают различные аспекты содержания базовых социальных ролей (гражданина, потребителя, труженика (работника), члена семьи), а также основы межличностных отношений и особенности поведения человека в современной информационной среде. </a:t>
            </a:r>
          </a:p>
        </p:txBody>
      </p:sp>
    </p:spTree>
    <p:extLst>
      <p:ext uri="{BB962C8B-B14F-4D97-AF65-F5344CB8AC3E}">
        <p14:creationId xmlns:p14="http://schemas.microsoft.com/office/powerpoint/2010/main" val="984654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0CC9D6-47F3-3F1F-525A-9FB32F503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22C72B-5FDA-90F4-AAAB-DEFFADA65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300" y="278553"/>
            <a:ext cx="11277600" cy="1003301"/>
          </a:xfrm>
        </p:spPr>
        <p:txBody>
          <a:bodyPr rtlCol="0"/>
          <a:lstStyle>
            <a:defPPr>
              <a:defRPr lang="ru-RU"/>
            </a:defPPr>
          </a:lstStyle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оценивания выполнения отдельных заданий и проверочной работы в целом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067DE35-AC62-3382-0FBB-2C3CB6103814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558800" y="1371600"/>
            <a:ext cx="10693400" cy="3073400"/>
          </a:xfrm>
        </p:spPr>
        <p:txBody>
          <a:bodyPr rtlCol="0">
            <a:normAutofit fontScale="92500" lnSpcReduction="10000"/>
          </a:bodyPr>
          <a:lstStyle>
            <a:defPPr>
              <a:defRPr lang="ru-RU"/>
            </a:defPPr>
          </a:lstStyle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Каждое из заданий 1–3 считается выполненным верно, если правильно указана последовательность цифр.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заданиях 1–3 участник получает 1 балл за каждое правильно установленное соответствие.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Максимум за успешное выполнение каждого из этих заданий – 5 баллов (по 1 баллу за каждый правильный ответ). Ответ на задание 4 оценивается в соответствии с критериями.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Максимальный первичный балл за выполнение работы – 25. </a:t>
            </a:r>
          </a:p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переводу первичных баллов в отметки по пятибалльной шкале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F57FAA17-CB3B-6935-9BCA-D0D899DB6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2231162"/>
              </p:ext>
            </p:extLst>
          </p:nvPr>
        </p:nvGraphicFramePr>
        <p:xfrm>
          <a:off x="1092200" y="4580466"/>
          <a:ext cx="10312400" cy="12429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2480">
                  <a:extLst>
                    <a:ext uri="{9D8B030D-6E8A-4147-A177-3AD203B41FA5}">
                      <a16:colId xmlns:a16="http://schemas.microsoft.com/office/drawing/2014/main" val="403690999"/>
                    </a:ext>
                  </a:extLst>
                </a:gridCol>
                <a:gridCol w="2062480">
                  <a:extLst>
                    <a:ext uri="{9D8B030D-6E8A-4147-A177-3AD203B41FA5}">
                      <a16:colId xmlns:a16="http://schemas.microsoft.com/office/drawing/2014/main" val="1579273598"/>
                    </a:ext>
                  </a:extLst>
                </a:gridCol>
                <a:gridCol w="2062480">
                  <a:extLst>
                    <a:ext uri="{9D8B030D-6E8A-4147-A177-3AD203B41FA5}">
                      <a16:colId xmlns:a16="http://schemas.microsoft.com/office/drawing/2014/main" val="2059436466"/>
                    </a:ext>
                  </a:extLst>
                </a:gridCol>
                <a:gridCol w="2062480">
                  <a:extLst>
                    <a:ext uri="{9D8B030D-6E8A-4147-A177-3AD203B41FA5}">
                      <a16:colId xmlns:a16="http://schemas.microsoft.com/office/drawing/2014/main" val="267216571"/>
                    </a:ext>
                  </a:extLst>
                </a:gridCol>
                <a:gridCol w="2062480">
                  <a:extLst>
                    <a:ext uri="{9D8B030D-6E8A-4147-A177-3AD203B41FA5}">
                      <a16:colId xmlns:a16="http://schemas.microsoft.com/office/drawing/2014/main" val="2660119437"/>
                    </a:ext>
                  </a:extLst>
                </a:gridCol>
              </a:tblGrid>
              <a:tr h="54186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«2»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1603719"/>
                  </a:ext>
                </a:extLst>
              </a:tr>
              <a:tr h="54186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Первичные баллы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15-21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22-25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614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25997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00786E-306F-FA21-4F87-81A032C68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136526"/>
            <a:ext cx="10514875" cy="2047874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поддержка перед ВПР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E18E0B-B590-42E0-906A-376CA9DBACD0}"/>
              </a:ext>
            </a:extLst>
          </p:cNvPr>
          <p:cNvSpPr txBox="1"/>
          <p:nvPr/>
        </p:nvSpPr>
        <p:spPr>
          <a:xfrm>
            <a:off x="431800" y="2551837"/>
            <a:ext cx="103251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66725" lvl="0" indent="-285750"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3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 сможешь это сделать!</a:t>
            </a:r>
          </a:p>
          <a:p>
            <a:pPr marL="466725" indent="-285750"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Ты уже так многого достиг!</a:t>
            </a:r>
          </a:p>
          <a:p>
            <a:pPr marL="466725" lvl="0" indent="-285750"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Ты знаешь - это очень хорошо!</a:t>
            </a:r>
          </a:p>
          <a:p>
            <a:pPr marL="466725" indent="-285750"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Зная тебя, я уверена, что ты все  сделаешь хорошо!</a:t>
            </a:r>
          </a:p>
          <a:p>
            <a:pPr marL="466725" indent="-285750"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 волнуйся!</a:t>
            </a:r>
          </a:p>
        </p:txBody>
      </p:sp>
    </p:spTree>
    <p:extLst>
      <p:ext uri="{BB962C8B-B14F-4D97-AF65-F5344CB8AC3E}">
        <p14:creationId xmlns:p14="http://schemas.microsoft.com/office/powerpoint/2010/main" val="16781633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81C753FD-96EC-101A-B8A4-5F69A189BE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5894" y="1700349"/>
            <a:ext cx="6220278" cy="3262811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609673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408" y="102021"/>
            <a:ext cx="9779183" cy="1744415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 sz="5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Всероссийские проверочные работы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444" y="1966667"/>
            <a:ext cx="10214147" cy="3938833"/>
          </a:xfrm>
        </p:spPr>
        <p:txBody>
          <a:bodyPr vert="horz" lIns="91440" tIns="45720" rIns="91440" bIns="45720" rtlCol="0" anchor="t">
            <a:normAutofit/>
          </a:bodyPr>
          <a:lstStyle>
            <a:defPPr>
              <a:defRPr lang="ru-RU"/>
            </a:defPPr>
          </a:lstStyle>
          <a:p>
            <a:pPr rtl="0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не экзамены, а итоговые контрольные работы с едиными стандартизированными заданиями, которые проводятся по единым правилам на территории всей страны:</a:t>
            </a:r>
          </a:p>
          <a:p>
            <a:pPr marL="457200" indent="-457200" rtl="0">
              <a:buFont typeface="Wingdings" panose="05000000000000000000" pitchFamily="2" charset="2"/>
              <a:buChar char="Ø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Единое расписание</a:t>
            </a:r>
          </a:p>
          <a:p>
            <a:pPr marL="457200" indent="-457200" rtl="0">
              <a:buFont typeface="Wingdings" panose="05000000000000000000" pitchFamily="2" charset="2"/>
              <a:buChar char="Ø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Единые тексты заданий</a:t>
            </a:r>
          </a:p>
          <a:p>
            <a:pPr marL="457200" indent="-457200" rtl="0">
              <a:buFont typeface="Wingdings" panose="05000000000000000000" pitchFamily="2" charset="2"/>
              <a:buChar char="Ø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Единые критерии оценивания</a:t>
            </a:r>
          </a:p>
        </p:txBody>
      </p:sp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105894B4-B43F-90B7-A429-11046C4D90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-203400"/>
            <a:ext cx="65" cy="40680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42849" rIns="0" bIns="8569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25DB600-1F81-5279-8104-D4D5737F864A}"/>
              </a:ext>
            </a:extLst>
          </p:cNvPr>
          <p:cNvSpPr txBox="1"/>
          <p:nvPr/>
        </p:nvSpPr>
        <p:spPr>
          <a:xfrm>
            <a:off x="571500" y="490190"/>
            <a:ext cx="11049000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4 классе ВПР проводятся по 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обязательным предметам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(русский язык и математика) и одному 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предмету на выбор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школы из списка: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«окружающий мир», «литературное чтение» или «иностранный язык». </a:t>
            </a:r>
            <a:endParaRPr kumimoji="0" lang="ru-RU" alt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</a:t>
            </a: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</a:t>
            </a: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на выбор:</a:t>
            </a: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Окружающий мир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Литературное чтение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Иностранный язык (например, английский) </a:t>
            </a:r>
            <a:endParaRPr lang="ru-RU" altLang="ru-RU" sz="2800" dirty="0">
              <a:solidFill>
                <a:srgbClr val="0A0A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sz="2800" dirty="0">
              <a:solidFill>
                <a:srgbClr val="0A0A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проведения 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ериод 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20 апреля по 20 мая 2026 года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занимают один урок (45 минут)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677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CEE190-899A-46D2-989D-C4BC6A46F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57200"/>
            <a:ext cx="10601962" cy="114300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проведения ВПР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6BC9DE8-A5CC-4BE1-0DE5-CB15D01A79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098" y="1689100"/>
            <a:ext cx="10995664" cy="4533900"/>
          </a:xfrm>
        </p:spPr>
        <p:txBody>
          <a:bodyPr rtlCol="0"/>
          <a:lstStyle>
            <a:defPPr>
              <a:defRPr lang="ru-RU"/>
            </a:defPPr>
          </a:lstStyle>
          <a:p>
            <a:pPr>
              <a:buFont typeface="Wingdings" panose="05000000000000000000" pitchFamily="2" charset="2"/>
              <a:buChar char="Ø"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 реальные  данные     о  качестве  и  результатах  обучения;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совершенствовать  образовательные  программы;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выявить  и  устранить  дефициты знаний  обучающихся.</a:t>
            </a:r>
          </a:p>
        </p:txBody>
      </p:sp>
    </p:spTree>
    <p:extLst>
      <p:ext uri="{BB962C8B-B14F-4D97-AF65-F5344CB8AC3E}">
        <p14:creationId xmlns:p14="http://schemas.microsoft.com/office/powerpoint/2010/main" val="779750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7FF5EE67-DE83-C00F-F31C-58A2B4623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085"/>
            <a:ext cx="9779183" cy="1600835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 sz="6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 проведения ВПР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F7743C-9A64-6DD7-26EC-7870E2484D2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166813" y="2652713"/>
            <a:ext cx="9780587" cy="3436937"/>
          </a:xfrm>
        </p:spPr>
        <p:txBody>
          <a:bodyPr rtlCol="0">
            <a:normAutofit/>
          </a:bodyPr>
          <a:lstStyle>
            <a:defPPr>
              <a:defRPr lang="ru-RU"/>
            </a:defPPr>
          </a:lstStyle>
          <a:p>
            <a:pPr>
              <a:buFont typeface="Wingdings" panose="05000000000000000000" pitchFamily="2" charset="2"/>
              <a:buChar char="Ø"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 своей  школе;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 2  -  3  уроке;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 -  1  урок.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338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одзаголовок 4">
            <a:extLst>
              <a:ext uri="{FF2B5EF4-FFF2-40B4-BE49-F238E27FC236}">
                <a16:creationId xmlns:a16="http://schemas.microsoft.com/office/drawing/2014/main" id="{3AD7715D-BE91-27C3-DE0E-E563C8A259DB}"/>
              </a:ext>
            </a:extLst>
          </p:cNvPr>
          <p:cNvSpPr txBox="1">
            <a:spLocks/>
          </p:cNvSpPr>
          <p:nvPr/>
        </p:nvSpPr>
        <p:spPr>
          <a:xfrm>
            <a:off x="468994" y="698896"/>
            <a:ext cx="10922906" cy="58289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ru-RU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ru-RU"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83464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ru-RU"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566928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ru-RU"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850392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ru-RU"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133856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ru-RU"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работ  проводится: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 день проведения  ВПР;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учителями школы  по  единым критериям.</a:t>
            </a:r>
          </a:p>
          <a:p>
            <a:r>
              <a:rPr lang="ru-RU" sz="3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ВПР: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вводятся  в  единую  информационную  систему ФИС ОКО – федеральную  информационную  систему  оценки качества  образования. 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3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5939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E02FA0-5805-E9D5-E5A1-5B4B485C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7200"/>
            <a:ext cx="9692640" cy="137160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Советы родителям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AE9A705-E123-1C6C-EC93-CEE377B741C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167492" y="2087561"/>
            <a:ext cx="10135507" cy="3890543"/>
          </a:xfrm>
        </p:spPr>
        <p:txBody>
          <a:bodyPr rtlCol="0"/>
          <a:lstStyle>
            <a:defPPr>
              <a:defRPr lang="ru-RU"/>
            </a:defPPr>
          </a:lstStyle>
          <a:p>
            <a:pPr>
              <a:buFont typeface="Wingdings" panose="05000000000000000000" pitchFamily="2" charset="2"/>
              <a:buChar char="Ø"/>
            </a:pPr>
            <a:r>
              <a:rPr lang="ru-RU" sz="4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демоверсий  ВПР прошлых  лет  из  сети  Интернет;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4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на образовательных платформах;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4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сайтов по подготовке к ВПР </a:t>
            </a:r>
          </a:p>
          <a:p>
            <a:pPr rt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7915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DC00FF-6B42-7D84-7831-AACC4E189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1" y="355600"/>
            <a:ext cx="10324688" cy="1523999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 sz="5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ВПР по русскому языку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E5C7B5A-A5C3-15D4-DF71-B692D28942F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571500" y="2071689"/>
            <a:ext cx="11328400" cy="4125912"/>
          </a:xfrm>
        </p:spPr>
        <p:txBody>
          <a:bodyPr rtlCol="0">
            <a:normAutofit/>
          </a:bodyPr>
          <a:lstStyle>
            <a:defPPr>
              <a:defRPr lang="ru-RU"/>
            </a:defPPr>
          </a:lstStyle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Проверочная работа содержит 12 заданий, в том числе 9 заданий к приведенному в варианте проверочной работы тексту для чтения. </a:t>
            </a: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3, 4, 5, 6, 12 предполагают запись развернутого ответа, задания 2, 7, 8, 9–11 – в виде слова (сочетания слов), задание 1 – постановку ударения в приведенных словах. </a:t>
            </a:r>
          </a:p>
          <a:p>
            <a:pPr rt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3261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857C69-76DA-1799-B8D5-6E53F84E4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348F9F-5B08-F52C-B867-A907A3191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800" y="457199"/>
            <a:ext cx="11277600" cy="1549401"/>
          </a:xfrm>
        </p:spPr>
        <p:txBody>
          <a:bodyPr rtlCol="0"/>
          <a:lstStyle>
            <a:defPPr>
              <a:defRPr lang="ru-RU"/>
            </a:defPPr>
          </a:lstStyle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оценивания выполнения отдельных заданий и проверочной работы в целом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4EC1927-CA3F-2600-FDA5-59B6C20A67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558800" y="2006600"/>
            <a:ext cx="11163300" cy="2438400"/>
          </a:xfrm>
        </p:spPr>
        <p:txBody>
          <a:bodyPr rtlCol="0">
            <a:normAutofit fontScale="92500" lnSpcReduction="10000"/>
          </a:bodyPr>
          <a:lstStyle>
            <a:defPPr>
              <a:defRPr lang="ru-RU"/>
            </a:defPPr>
          </a:lstStyle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на каждое из заданий 4, 9, 10, 12 оценивается от 0 до 3 баллов.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на каждое из заданий 1, 3, 5, 8 оценивается от 0 до 2 баллов.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Правильный ответ на каждое из заданий 2, 6, 7, 11 оценивается 1 баллом.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Максимальный первичный балл за выполнение работы – 24.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переводу первичных баллов в отметки по пятибалльной шкале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1700167C-FCFA-50F5-9393-F4417743AF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224149"/>
              </p:ext>
            </p:extLst>
          </p:nvPr>
        </p:nvGraphicFramePr>
        <p:xfrm>
          <a:off x="1092200" y="4580466"/>
          <a:ext cx="10312400" cy="13648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2480">
                  <a:extLst>
                    <a:ext uri="{9D8B030D-6E8A-4147-A177-3AD203B41FA5}">
                      <a16:colId xmlns:a16="http://schemas.microsoft.com/office/drawing/2014/main" val="403690999"/>
                    </a:ext>
                  </a:extLst>
                </a:gridCol>
                <a:gridCol w="2062480">
                  <a:extLst>
                    <a:ext uri="{9D8B030D-6E8A-4147-A177-3AD203B41FA5}">
                      <a16:colId xmlns:a16="http://schemas.microsoft.com/office/drawing/2014/main" val="1579273598"/>
                    </a:ext>
                  </a:extLst>
                </a:gridCol>
                <a:gridCol w="2062480">
                  <a:extLst>
                    <a:ext uri="{9D8B030D-6E8A-4147-A177-3AD203B41FA5}">
                      <a16:colId xmlns:a16="http://schemas.microsoft.com/office/drawing/2014/main" val="2059436466"/>
                    </a:ext>
                  </a:extLst>
                </a:gridCol>
                <a:gridCol w="2062480">
                  <a:extLst>
                    <a:ext uri="{9D8B030D-6E8A-4147-A177-3AD203B41FA5}">
                      <a16:colId xmlns:a16="http://schemas.microsoft.com/office/drawing/2014/main" val="267216571"/>
                    </a:ext>
                  </a:extLst>
                </a:gridCol>
                <a:gridCol w="2062480">
                  <a:extLst>
                    <a:ext uri="{9D8B030D-6E8A-4147-A177-3AD203B41FA5}">
                      <a16:colId xmlns:a16="http://schemas.microsoft.com/office/drawing/2014/main" val="2660119437"/>
                    </a:ext>
                  </a:extLst>
                </a:gridCol>
              </a:tblGrid>
              <a:tr h="54186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«2»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1603719"/>
                  </a:ext>
                </a:extLst>
              </a:tr>
              <a:tr h="54186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Первичные баллы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21-24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614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5901708"/>
      </p:ext>
    </p:extLst>
  </p:cSld>
  <p:clrMapOvr>
    <a:masterClrMapping/>
  </p:clrMapOvr>
</p:sld>
</file>

<file path=ppt/theme/theme1.xml><?xml version="1.0" encoding="utf-8"?>
<a:theme xmlns:a="http://schemas.openxmlformats.org/drawingml/2006/main" name="Пользовательская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Arial"/>
      </a:majorFont>
      <a:minorFont>
        <a:latin typeface="Tenorite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3135419_TF45331398_Win32" id="{1985D359-9A42-449B-9FEF-EE73ED6449AE}" vid="{2CEC5633-45B8-4D07-A961-F20A3F04FFE3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A6A711-2C3F-4EC0-B88B-62D7408511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1E98C35-9ECE-4425-BCBA-00E118C705C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45A8381C-73EB-48EA-B45F-7B7C8C7DF40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{D9B171EB-C87E-4376-9846-9714306E000D}TF0e83fa2d-9a66-4e5e-9e82-acc620be7a49b1e397fc_win32-ad9bd7122186</Template>
  <TotalTime>38</TotalTime>
  <Words>1320</Words>
  <Application>Microsoft Office PowerPoint</Application>
  <PresentationFormat>Широкоэкранный</PresentationFormat>
  <Paragraphs>157</Paragraphs>
  <Slides>19</Slides>
  <Notes>19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Arial Black</vt:lpstr>
      <vt:lpstr>Calibri</vt:lpstr>
      <vt:lpstr>Times New Roman</vt:lpstr>
      <vt:lpstr>Wingdings</vt:lpstr>
      <vt:lpstr>Пользовательская</vt:lpstr>
      <vt:lpstr> Мониторинг  качества  образования  обучающихся       в форме  ВПР  в  4  классе</vt:lpstr>
      <vt:lpstr>Всероссийские проверочные работы</vt:lpstr>
      <vt:lpstr>Презентация PowerPoint</vt:lpstr>
      <vt:lpstr>Цель проведения ВПР</vt:lpstr>
      <vt:lpstr>Место проведения ВПР</vt:lpstr>
      <vt:lpstr>Презентация PowerPoint</vt:lpstr>
      <vt:lpstr>Советы родителям</vt:lpstr>
      <vt:lpstr>Структура ВПР по русскому языку</vt:lpstr>
      <vt:lpstr>Система оценивания выполнения отдельных заданий и проверочной работы в целом</vt:lpstr>
      <vt:lpstr>Структура ВПР по математике</vt:lpstr>
      <vt:lpstr>Система оценивания выполнения отдельных заданий и проверочной работы в целом</vt:lpstr>
      <vt:lpstr>Структура ВПР по окружающему миру</vt:lpstr>
      <vt:lpstr>Система оценивания выполнения отдельных заданий и проверочной работы в целом</vt:lpstr>
      <vt:lpstr>Структура ВПР по литературному чтению</vt:lpstr>
      <vt:lpstr>Система оценивания выполнения отдельных заданий и проверочной работы в целом</vt:lpstr>
      <vt:lpstr>Структура ВПР по английскому языку</vt:lpstr>
      <vt:lpstr>Система оценивания выполнения отдельных заданий и проверочной работы в целом</vt:lpstr>
      <vt:lpstr>Психологическая поддержка перед ВПР</vt:lpstr>
      <vt:lpstr>Благодарю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vp933114@gmail.com</dc:creator>
  <cp:lastModifiedBy>vp933114@gmail.com</cp:lastModifiedBy>
  <cp:revision>1</cp:revision>
  <dcterms:created xsi:type="dcterms:W3CDTF">2025-12-12T14:20:13Z</dcterms:created>
  <dcterms:modified xsi:type="dcterms:W3CDTF">2025-12-12T14:58:24Z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