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79" r:id="rId6"/>
    <p:sldId id="262" r:id="rId7"/>
    <p:sldId id="263" r:id="rId8"/>
    <p:sldId id="264" r:id="rId9"/>
    <p:sldId id="270" r:id="rId10"/>
    <p:sldId id="272" r:id="rId11"/>
    <p:sldId id="273" r:id="rId12"/>
    <p:sldId id="278" r:id="rId13"/>
    <p:sldId id="269" r:id="rId14"/>
    <p:sldId id="268" r:id="rId15"/>
    <p:sldId id="267" r:id="rId16"/>
    <p:sldId id="276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9FE1562-E337-4A45-B83F-89505D279DB8}">
          <p14:sldIdLst>
            <p14:sldId id="256"/>
            <p14:sldId id="258"/>
            <p14:sldId id="259"/>
            <p14:sldId id="260"/>
            <p14:sldId id="279"/>
            <p14:sldId id="262"/>
            <p14:sldId id="263"/>
            <p14:sldId id="264"/>
            <p14:sldId id="270"/>
            <p14:sldId id="272"/>
            <p14:sldId id="273"/>
            <p14:sldId id="278"/>
            <p14:sldId id="269"/>
            <p14:sldId id="268"/>
            <p14:sldId id="267"/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427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36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0374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242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9338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685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829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16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13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84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670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23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67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6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63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92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9BCF3-39EA-48BA-A81F-067682998958}" type="datetimeFigureOut">
              <a:rPr lang="ru-RU" smtClean="0"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8497A36-A1BB-485B-8B2A-25FE4C934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29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49" y="1589348"/>
            <a:ext cx="7344901" cy="2199691"/>
          </a:xfrm>
        </p:spPr>
        <p:txBody>
          <a:bodyPr>
            <a:noAutofit/>
          </a:bodyPr>
          <a:lstStyle/>
          <a:p>
            <a:r>
              <a:rPr lang="ru-RU" sz="2800" b="1" dirty="0"/>
              <a:t>Родительский всеобуч.</a:t>
            </a:r>
            <a:br>
              <a:rPr lang="ru-RU" sz="2800" dirty="0"/>
            </a:br>
            <a:r>
              <a:rPr lang="ru-RU" sz="2800" dirty="0"/>
              <a:t> Тема: «Значение памяти в интеллектуальном развитии школьника. Мотивация к обучению ребёнка.»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302033" cy="1171899"/>
          </a:xfrm>
        </p:spPr>
        <p:txBody>
          <a:bodyPr>
            <a:noAutofit/>
          </a:bodyPr>
          <a:lstStyle/>
          <a:p>
            <a:pPr algn="r"/>
            <a:r>
              <a:rPr lang="ru-RU" sz="1600" b="1" dirty="0"/>
              <a:t>МБОУ Топилинская СОШ</a:t>
            </a:r>
          </a:p>
          <a:p>
            <a:pPr algn="r"/>
            <a:r>
              <a:rPr lang="ru-RU" sz="1600" b="1" dirty="0"/>
              <a:t> </a:t>
            </a:r>
            <a:r>
              <a:rPr lang="ru-RU" sz="1600" b="1" dirty="0" err="1"/>
              <a:t>Пивень</a:t>
            </a:r>
            <a:r>
              <a:rPr lang="ru-RU" sz="1600" b="1" dirty="0"/>
              <a:t> М.В., учитель начальных классов.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3660424-B4CD-1C39-1861-F71BDC2453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0"/>
            <a:ext cx="2555776" cy="276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113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47664" y="260648"/>
            <a:ext cx="7139136" cy="1152128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Упражнения для тренировки памяти обучающихся дома.</a:t>
            </a:r>
            <a:br>
              <a:rPr lang="ru-RU" sz="4000" b="1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r>
              <a:rPr lang="ru-RU" sz="4000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 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15616" y="1628801"/>
            <a:ext cx="7776863" cy="5240251"/>
          </a:xfrm>
        </p:spPr>
        <p:txBody>
          <a:bodyPr>
            <a:normAutofit fontScale="70000" lnSpcReduction="20000"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u="sng" dirty="0">
                <a:solidFill>
                  <a:srgbClr val="002060"/>
                </a:solidFill>
              </a:rPr>
              <a:t> </a:t>
            </a:r>
            <a:r>
              <a:rPr lang="ru-RU" sz="2900" u="sng" dirty="0">
                <a:solidFill>
                  <a:srgbClr val="002060"/>
                </a:solidFill>
              </a:rPr>
              <a:t>Упражнение №3.</a:t>
            </a:r>
          </a:p>
          <a:p>
            <a:r>
              <a:rPr lang="ru-RU" sz="2900" dirty="0">
                <a:solidFill>
                  <a:srgbClr val="002060"/>
                </a:solidFill>
              </a:rPr>
              <a:t>      Нарисуйте на листочке бумаги рисунок, покажите его ребёнку и попросите нарисовать такой же рисунок по памяти.</a:t>
            </a:r>
          </a:p>
          <a:p>
            <a:pPr marL="0" indent="0">
              <a:buNone/>
            </a:pPr>
            <a:r>
              <a:rPr lang="ru-RU" sz="2900" u="sng" dirty="0">
                <a:solidFill>
                  <a:srgbClr val="002060"/>
                </a:solidFill>
              </a:rPr>
              <a:t>     Упражнение №4.</a:t>
            </a:r>
          </a:p>
          <a:p>
            <a:r>
              <a:rPr lang="ru-RU" sz="2900" dirty="0">
                <a:solidFill>
                  <a:srgbClr val="002060"/>
                </a:solidFill>
              </a:rPr>
              <a:t>      Прочитайте текст вслух один раз. Затем прочитайте его, допуская в каждом предложении неточности. Попросите ребёнка вас исправить. Пусть он перескажет весь текст без допущенных вами ошибок.</a:t>
            </a:r>
          </a:p>
          <a:p>
            <a:pPr marL="0" indent="0">
              <a:buNone/>
            </a:pPr>
            <a:r>
              <a:rPr lang="ru-RU" sz="2900" u="sng" dirty="0">
                <a:solidFill>
                  <a:srgbClr val="002060"/>
                </a:solidFill>
              </a:rPr>
              <a:t>    Упражнение №5.</a:t>
            </a:r>
          </a:p>
          <a:p>
            <a:r>
              <a:rPr lang="ru-RU" sz="2900" dirty="0">
                <a:solidFill>
                  <a:srgbClr val="002060"/>
                </a:solidFill>
              </a:rPr>
              <a:t>      Для расширения объёма восприятия предложите ребёнку поиграть в игру. Напишите на листок в столбик слова, состоящие из 4 букв, и закройте их сверху листом бумаги. Быстро открывайте и закрывайте слова, а ребёнок пусть их читает до тех пор, пока не научится их схватывать за одно мгновение.</a:t>
            </a:r>
          </a:p>
        </p:txBody>
      </p:sp>
    </p:spTree>
    <p:extLst>
      <p:ext uri="{BB962C8B-B14F-4D97-AF65-F5344CB8AC3E}">
        <p14:creationId xmlns:p14="http://schemas.microsoft.com/office/powerpoint/2010/main" val="181833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211144" cy="1152128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Упражнения для тренировки памяти обучающихся дома.</a:t>
            </a:r>
            <a:br>
              <a:rPr lang="ru-RU" sz="4000" b="1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r>
              <a:rPr lang="ru-RU" sz="4000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 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628801"/>
            <a:ext cx="7992887" cy="5240251"/>
          </a:xfrm>
        </p:spPr>
        <p:txBody>
          <a:bodyPr>
            <a:normAutofit fontScale="70000" lnSpcReduction="20000"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1400" u="sng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RU" sz="2900" u="sng" dirty="0">
                <a:solidFill>
                  <a:srgbClr val="002060"/>
                </a:solidFill>
                <a:latin typeface="+mj-lt"/>
              </a:rPr>
              <a:t>Упражнение №6.</a:t>
            </a:r>
          </a:p>
          <a:p>
            <a:r>
              <a:rPr lang="ru-RU" sz="2900" dirty="0">
                <a:solidFill>
                  <a:srgbClr val="002060"/>
                </a:solidFill>
                <a:latin typeface="+mj-lt"/>
              </a:rPr>
              <a:t>      Предложите ребёнку ряды слов, между которыми смысловые связи отсутствуют. Вы зачитываете пару слов, а ребёнок должен запомнить второе слово пары, стараясь при этом установить между словами какую-нибудь смысловую связь.</a:t>
            </a:r>
          </a:p>
          <a:p>
            <a:r>
              <a:rPr lang="ru-RU" sz="2900" dirty="0">
                <a:solidFill>
                  <a:srgbClr val="002060"/>
                </a:solidFill>
                <a:latin typeface="+mj-lt"/>
              </a:rPr>
              <a:t>       Через 10 минут после первого прочтения вы читаете слова из первого столбика, а ребёнок называет второе слово этой пары. Чем больше слов воспроизводит ребёнок, тем лучше у него развито умение устанавливать смысловые связи.</a:t>
            </a:r>
          </a:p>
          <a:p>
            <a:pPr marL="0" indent="0">
              <a:buNone/>
            </a:pPr>
            <a:r>
              <a:rPr lang="ru-RU" sz="2900" u="sng" dirty="0">
                <a:solidFill>
                  <a:srgbClr val="002060"/>
                </a:solidFill>
                <a:latin typeface="+mj-lt"/>
              </a:rPr>
              <a:t>Упражнение №7.</a:t>
            </a:r>
          </a:p>
          <a:p>
            <a:r>
              <a:rPr lang="ru-RU" sz="2900" dirty="0">
                <a:solidFill>
                  <a:srgbClr val="002060"/>
                </a:solidFill>
                <a:latin typeface="+mj-lt"/>
              </a:rPr>
              <a:t>     Дайте ребёнку лист бумаги, разделённый на 20 клеток (5 клеток по горизонтали и 4 клетки по вертикали). Он должен запомнить 20 слов и словосочетаний конкретного и абстрактного содержания, которые вы будете произносить с интервалом в 7 – 10 секунд.</a:t>
            </a:r>
          </a:p>
        </p:txBody>
      </p:sp>
    </p:spTree>
    <p:extLst>
      <p:ext uri="{BB962C8B-B14F-4D97-AF65-F5344CB8AC3E}">
        <p14:creationId xmlns:p14="http://schemas.microsoft.com/office/powerpoint/2010/main" val="1952145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03648" y="548680"/>
            <a:ext cx="7283152" cy="864096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Как развивать память?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47664" y="1628801"/>
            <a:ext cx="7344815" cy="4896543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r>
              <a:rPr lang="ru-RU" dirty="0">
                <a:solidFill>
                  <a:srgbClr val="002060"/>
                </a:solidFill>
              </a:rPr>
              <a:t>На память школьника влияет его физическое развитие, поэтому необходимо следить за его здоровьем.</a:t>
            </a:r>
          </a:p>
          <a:p>
            <a:r>
              <a:rPr lang="ru-RU" dirty="0">
                <a:solidFill>
                  <a:srgbClr val="002060"/>
                </a:solidFill>
              </a:rPr>
              <a:t>Чистый и свежий воздух во время умственной работы.</a:t>
            </a:r>
          </a:p>
          <a:p>
            <a:r>
              <a:rPr lang="ru-RU" dirty="0">
                <a:solidFill>
                  <a:srgbClr val="002060"/>
                </a:solidFill>
              </a:rPr>
              <a:t>Гигиена зрения и слуха.</a:t>
            </a:r>
          </a:p>
          <a:p>
            <a:r>
              <a:rPr lang="ru-RU" dirty="0">
                <a:solidFill>
                  <a:srgbClr val="002060"/>
                </a:solidFill>
              </a:rPr>
              <a:t>Профилактика и лечение простудных заболеваний</a:t>
            </a:r>
          </a:p>
          <a:p>
            <a:r>
              <a:rPr lang="ru-RU" dirty="0">
                <a:solidFill>
                  <a:srgbClr val="002060"/>
                </a:solidFill>
              </a:rPr>
              <a:t>Рациональное питание.</a:t>
            </a:r>
          </a:p>
          <a:p>
            <a:r>
              <a:rPr lang="ru-RU" dirty="0">
                <a:solidFill>
                  <a:srgbClr val="002060"/>
                </a:solidFill>
              </a:rPr>
              <a:t>Спокойный и глубокий сон.</a:t>
            </a:r>
          </a:p>
          <a:p>
            <a:r>
              <a:rPr lang="ru-RU" dirty="0">
                <a:solidFill>
                  <a:srgbClr val="002060"/>
                </a:solidFill>
              </a:rPr>
              <a:t>Физические упражнения – </a:t>
            </a:r>
          </a:p>
          <a:p>
            <a:r>
              <a:rPr lang="ru-RU" dirty="0">
                <a:solidFill>
                  <a:srgbClr val="002060"/>
                </a:solidFill>
              </a:rPr>
              <a:t>                        Всё это улучшает работу памяти.</a:t>
            </a:r>
          </a:p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7170" name="Picture 2" descr="C:\Users\Лариса\Desktop\2fbc98c001bf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329" y="4525094"/>
            <a:ext cx="158115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139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47664" y="548680"/>
            <a:ext cx="7067128" cy="936104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Работа над речью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72" y="1628801"/>
            <a:ext cx="8435207" cy="3744415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r>
              <a:rPr lang="ru-RU" dirty="0">
                <a:solidFill>
                  <a:srgbClr val="002060"/>
                </a:solidFill>
              </a:rPr>
              <a:t>Речь младших школьников не всегда красиво звучит. Многие дети говорят сквозь зубы, проглатывают окончания, </a:t>
            </a:r>
          </a:p>
          <a:p>
            <a:r>
              <a:rPr lang="ru-RU" dirty="0">
                <a:solidFill>
                  <a:srgbClr val="002060"/>
                </a:solidFill>
              </a:rPr>
              <a:t>спешат, речевой аппарат работает вяло, </a:t>
            </a:r>
          </a:p>
          <a:p>
            <a:r>
              <a:rPr lang="ru-RU" dirty="0">
                <a:solidFill>
                  <a:srgbClr val="002060"/>
                </a:solidFill>
              </a:rPr>
              <a:t>у многих  детей наблюдается нарушение дикции.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  </a:t>
            </a:r>
            <a:r>
              <a:rPr lang="ru-RU" u="sng" dirty="0" err="1">
                <a:solidFill>
                  <a:srgbClr val="002060"/>
                </a:solidFill>
              </a:rPr>
              <a:t>Чистоговорки</a:t>
            </a:r>
            <a:r>
              <a:rPr lang="ru-RU" u="sng" dirty="0">
                <a:solidFill>
                  <a:srgbClr val="002060"/>
                </a:solidFill>
              </a:rPr>
              <a:t>, скороговорки, загадки  можно использовать для исправления такой речи.</a:t>
            </a:r>
          </a:p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333663"/>
            <a:ext cx="2198894" cy="1791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1328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283152" cy="165618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Чтение воспитывает целые судьбы.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rgbClr val="002060"/>
                </a:solidFill>
              </a:rPr>
              <a:t>                                           </a:t>
            </a:r>
            <a:r>
              <a:rPr lang="ru-RU" sz="3200" b="1" dirty="0" err="1">
                <a:solidFill>
                  <a:srgbClr val="002060"/>
                </a:solidFill>
              </a:rPr>
              <a:t>В.Шукшин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50968" y="1511661"/>
            <a:ext cx="7560839" cy="3816423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Приобщая ребенка к чтению, мы не только открываем путь к одному из важных источников информации, мы делаем более важное дело:</a:t>
            </a:r>
          </a:p>
          <a:p>
            <a:r>
              <a:rPr lang="ru-RU" dirty="0">
                <a:solidFill>
                  <a:srgbClr val="002060"/>
                </a:solidFill>
              </a:rPr>
              <a:t>- защищаем его душу;</a:t>
            </a:r>
          </a:p>
          <a:p>
            <a:r>
              <a:rPr lang="ru-RU" dirty="0">
                <a:solidFill>
                  <a:srgbClr val="002060"/>
                </a:solidFill>
              </a:rPr>
              <a:t>- побуждаем к самосознанию;</a:t>
            </a:r>
          </a:p>
          <a:p>
            <a:r>
              <a:rPr lang="ru-RU" dirty="0">
                <a:solidFill>
                  <a:srgbClr val="002060"/>
                </a:solidFill>
              </a:rPr>
              <a:t>- содействуем творческой самореализации личности и ее жизнестойкости, в каких бы сложных ситуациях она не оказалась.</a:t>
            </a:r>
          </a:p>
          <a:p>
            <a:r>
              <a:rPr lang="ru-RU" dirty="0">
                <a:solidFill>
                  <a:srgbClr val="002060"/>
                </a:solidFill>
              </a:rPr>
              <a:t>- способствуем развитию устной речи, которая является основой умственной деятельности и  средством общения.</a:t>
            </a:r>
          </a:p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913" y="5097785"/>
            <a:ext cx="2198894" cy="1791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7624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283152" cy="165618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Совместное чтение и обсуждение прочитанных книг-развивает речь, память и внимание.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91680" y="2348880"/>
            <a:ext cx="7200799" cy="4176464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r>
              <a:rPr lang="ru-RU" dirty="0">
                <a:solidFill>
                  <a:srgbClr val="002060"/>
                </a:solidFill>
              </a:rPr>
              <a:t> Наблюдения за устной речью младших школьников показывает, что многие из них недостаточно полно могут выразить свою мысль: не могут её логично развернуть, не умеют строить высказывания с использованием средств связи между предложениями, да и просто не умеют общаться друг с другом. </a:t>
            </a:r>
          </a:p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4098" name="Picture 2" descr="C:\Users\Лариса\Desktop\0efb8ae4586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055197"/>
            <a:ext cx="1009650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Лариса\Desktop\6e432c04aab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869160"/>
            <a:ext cx="1800200" cy="104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724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95736" y="260648"/>
            <a:ext cx="6491064" cy="79208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</a:rPr>
              <a:t>Пожелания:</a:t>
            </a:r>
            <a:br>
              <a:rPr lang="ru-RU" sz="4000" b="1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r>
              <a:rPr lang="ru-RU" sz="4000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 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75656" y="1628801"/>
            <a:ext cx="7416823" cy="5240251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r>
              <a:rPr lang="ru-RU" dirty="0">
                <a:solidFill>
                  <a:srgbClr val="002060"/>
                </a:solidFill>
              </a:rPr>
              <a:t>Главное условие  –  сохраняйте дружелюбную эмоциональную атмосферу. </a:t>
            </a:r>
          </a:p>
          <a:p>
            <a:r>
              <a:rPr lang="ru-RU" dirty="0">
                <a:solidFill>
                  <a:srgbClr val="002060"/>
                </a:solidFill>
              </a:rPr>
              <a:t>Все упражнения выполняйте в игровой форме. Если ребёнок хочет, чтобы и ВЫ тоже выполняли эти задания – будьте к этому готовы. </a:t>
            </a:r>
          </a:p>
          <a:p>
            <a:r>
              <a:rPr lang="ru-RU" dirty="0">
                <a:solidFill>
                  <a:srgbClr val="002060"/>
                </a:solidFill>
              </a:rPr>
              <a:t> Хвалите ребёнка за достигнутые результаты. Похвала послужит толчком к его дальнейшим занятиям.</a:t>
            </a:r>
          </a:p>
          <a:p>
            <a:r>
              <a:rPr lang="ru-RU" dirty="0">
                <a:solidFill>
                  <a:srgbClr val="002060"/>
                </a:solidFill>
              </a:rPr>
              <a:t> Помните, что заниматься с ребёнком 2-3 раза недостаточно. Нужно набраться терпения и уделить этим занятиям столько времени, сколько потребуется ребёнку для улучшения его результатов.</a:t>
            </a:r>
          </a:p>
          <a:p>
            <a:r>
              <a:rPr lang="ru-RU" dirty="0">
                <a:solidFill>
                  <a:srgbClr val="002060"/>
                </a:solidFill>
              </a:rPr>
              <a:t> Главным достижением ваших занятий будет формирование у ребёнка интереса к развитию самого себя.</a:t>
            </a:r>
          </a:p>
        </p:txBody>
      </p:sp>
    </p:spTree>
    <p:extLst>
      <p:ext uri="{BB962C8B-B14F-4D97-AF65-F5344CB8AC3E}">
        <p14:creationId xmlns:p14="http://schemas.microsoft.com/office/powerpoint/2010/main" val="2491925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656184"/>
          </a:xfrm>
        </p:spPr>
        <p:txBody>
          <a:bodyPr>
            <a:noAutofit/>
          </a:bodyPr>
          <a:lstStyle/>
          <a:p>
            <a:br>
              <a:rPr lang="ru-RU" sz="4000" b="1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r>
              <a:rPr lang="ru-RU" sz="4000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 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72" y="1628801"/>
            <a:ext cx="8435207" cy="5240251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marL="0" indent="0" algn="ctr">
              <a:buNone/>
            </a:pPr>
            <a:r>
              <a:rPr lang="ru-RU" sz="7200" b="1" dirty="0">
                <a:solidFill>
                  <a:srgbClr val="002060"/>
                </a:solidFill>
                <a:latin typeface="+mj-lt"/>
              </a:rPr>
              <a:t>Успехов Вам, уважаемые родители!</a:t>
            </a:r>
          </a:p>
        </p:txBody>
      </p:sp>
    </p:spTree>
    <p:extLst>
      <p:ext uri="{BB962C8B-B14F-4D97-AF65-F5344CB8AC3E}">
        <p14:creationId xmlns:p14="http://schemas.microsoft.com/office/powerpoint/2010/main" val="1841102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 idx="4294967295"/>
          </p:nvPr>
        </p:nvSpPr>
        <p:spPr>
          <a:xfrm>
            <a:off x="1547664" y="693019"/>
            <a:ext cx="6584950" cy="45878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  <a:t>«Память слабеет, если ее не упражняешь.»  Цицерон </a:t>
            </a:r>
            <a:br>
              <a:rPr lang="ru-RU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b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b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b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r>
              <a:rPr lang="ru-RU" dirty="0">
                <a:solidFill>
                  <a:srgbClr val="002060"/>
                </a:solidFill>
                <a:latin typeface="+mn-lt"/>
              </a:rPr>
              <a:t>«Помнить — это все равно что понимать, а чем больше понимаешь, тем более видишь хорошего.» </a:t>
            </a:r>
            <a:br>
              <a:rPr lang="ru-RU" dirty="0">
                <a:solidFill>
                  <a:srgbClr val="002060"/>
                </a:solidFill>
                <a:latin typeface="+mn-lt"/>
              </a:rPr>
            </a:br>
            <a:r>
              <a:rPr lang="ru-RU" dirty="0">
                <a:solidFill>
                  <a:srgbClr val="002060"/>
                </a:solidFill>
                <a:latin typeface="+mn-lt"/>
              </a:rPr>
              <a:t>Горький М.</a:t>
            </a:r>
          </a:p>
        </p:txBody>
      </p:sp>
      <p:pic>
        <p:nvPicPr>
          <p:cNvPr id="3077" name="Picture 5" descr="C:\Users\Лариса\Desktop\79966779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996" y="1844824"/>
            <a:ext cx="130492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04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59632" y="40466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sz="6700" dirty="0">
                <a:solidFill>
                  <a:srgbClr val="002060"/>
                </a:solidFill>
              </a:rPr>
              <a:t>Повестка дня</a:t>
            </a:r>
            <a:r>
              <a:rPr lang="ru-RU" dirty="0">
                <a:solidFill>
                  <a:srgbClr val="002060"/>
                </a:solidFill>
              </a:rPr>
              <a:t>:</a:t>
            </a:r>
            <a:br>
              <a:rPr lang="ru-RU" dirty="0">
                <a:solidFill>
                  <a:srgbClr val="002060"/>
                </a:solidFill>
              </a:rPr>
            </a:br>
            <a:br>
              <a:rPr lang="ru-RU" dirty="0">
                <a:solidFill>
                  <a:srgbClr val="002060"/>
                </a:solidFill>
              </a:rPr>
            </a:br>
            <a:b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endParaRPr lang="ru-RU" sz="3600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75656" y="1412777"/>
            <a:ext cx="7499103" cy="4104456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marL="0" indent="0">
              <a:buNone/>
            </a:pPr>
            <a:r>
              <a:rPr lang="ru-RU" sz="2800" dirty="0">
                <a:solidFill>
                  <a:srgbClr val="002060"/>
                </a:solidFill>
              </a:rPr>
              <a:t>1. Значение внимания  и памяти для результативности учебной деятельности.</a:t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>2. Методы и приёмы развития памяти  и внимания ребёнка. </a:t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>
                <a:solidFill>
                  <a:srgbClr val="002060"/>
                </a:solidFill>
              </a:rPr>
              <a:t>3. Роль домашнего задания в самообразовании школьников. Оказание помощи при выполнении домашнего задания.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591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355160" cy="1224136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Анкетирование обучающихся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sz="1400" dirty="0">
                <a:solidFill>
                  <a:srgbClr val="002060"/>
                </a:solidFill>
              </a:rPr>
              <a:t>Анкеты с вопросами  раздали  обучающимся начальных классов.</a:t>
            </a:r>
            <a:br>
              <a:rPr lang="ru-RU" sz="1800" dirty="0">
                <a:solidFill>
                  <a:srgbClr val="002060"/>
                </a:solidFill>
              </a:rPr>
            </a:br>
            <a:r>
              <a:rPr lang="ru-RU" sz="2000" dirty="0">
                <a:solidFill>
                  <a:srgbClr val="002060"/>
                </a:solidFill>
              </a:rPr>
              <a:t>Получены ответы от 60 ребят.</a:t>
            </a:r>
            <a:br>
              <a:rPr lang="ru-RU" sz="2000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31640" y="1484784"/>
            <a:ext cx="7560839" cy="5865515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- </a:t>
            </a:r>
            <a:r>
              <a:rPr lang="ru-RU" sz="2000" dirty="0">
                <a:solidFill>
                  <a:srgbClr val="002060"/>
                </a:solidFill>
              </a:rPr>
              <a:t>Легко ли тебе заучивать стихи?(да -21ч.)</a:t>
            </a:r>
          </a:p>
          <a:p>
            <a:r>
              <a:rPr lang="ru-RU" sz="2000" dirty="0">
                <a:solidFill>
                  <a:srgbClr val="002060"/>
                </a:solidFill>
              </a:rPr>
              <a:t>- Испытываешь ли ты трудности при пересказе прочитанного текста? (да -46 ч.)</a:t>
            </a:r>
          </a:p>
          <a:p>
            <a:r>
              <a:rPr lang="ru-RU" sz="2000" dirty="0">
                <a:solidFill>
                  <a:srgbClr val="002060"/>
                </a:solidFill>
              </a:rPr>
              <a:t>- Ты быстро вспоминаешь заученное? (да-23 ч.)</a:t>
            </a:r>
          </a:p>
          <a:p>
            <a:r>
              <a:rPr lang="ru-RU" sz="2000" dirty="0">
                <a:solidFill>
                  <a:srgbClr val="002060"/>
                </a:solidFill>
              </a:rPr>
              <a:t>- Можешь ли ты легко вспомнить учебный материал, который вы учили давно?(да -27 ч.)</a:t>
            </a:r>
          </a:p>
          <a:p>
            <a:r>
              <a:rPr lang="ru-RU" sz="2000" dirty="0">
                <a:solidFill>
                  <a:srgbClr val="002060"/>
                </a:solidFill>
              </a:rPr>
              <a:t>- Помогают ли тебе дома тренировать твою память? (да -10 ч.)</a:t>
            </a:r>
          </a:p>
          <a:p>
            <a:r>
              <a:rPr lang="ru-RU" sz="2000" dirty="0">
                <a:solidFill>
                  <a:srgbClr val="002060"/>
                </a:solidFill>
              </a:rPr>
              <a:t>- Нужна ли тебе помощь в тренировке твоей памяти?(да - 45 ч.)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7546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31640" y="188640"/>
            <a:ext cx="7560839" cy="6840761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r>
              <a:rPr lang="ru-RU" sz="2200" i="1" dirty="0">
                <a:solidFill>
                  <a:srgbClr val="002060"/>
                </a:solidFill>
              </a:rPr>
              <a:t>У одних людей преобладает </a:t>
            </a:r>
            <a:r>
              <a:rPr lang="ru-RU" sz="2200" i="1" u="sng" dirty="0">
                <a:solidFill>
                  <a:srgbClr val="002060"/>
                </a:solidFill>
              </a:rPr>
              <a:t>зрительная память </a:t>
            </a:r>
            <a:r>
              <a:rPr lang="ru-RU" sz="2200" i="1" dirty="0">
                <a:solidFill>
                  <a:srgbClr val="002060"/>
                </a:solidFill>
              </a:rPr>
              <a:t>– они лучше запоминают </a:t>
            </a:r>
          </a:p>
          <a:p>
            <a:pPr marL="0" indent="0">
              <a:buNone/>
            </a:pPr>
            <a:r>
              <a:rPr lang="ru-RU" sz="2200" i="1" dirty="0">
                <a:solidFill>
                  <a:srgbClr val="002060"/>
                </a:solidFill>
              </a:rPr>
              <a:t>                                          </a:t>
            </a:r>
            <a:r>
              <a:rPr lang="ru-RU" sz="2200" i="1" u="sng" dirty="0">
                <a:solidFill>
                  <a:srgbClr val="002060"/>
                </a:solidFill>
              </a:rPr>
              <a:t>зрительные образы.</a:t>
            </a:r>
          </a:p>
          <a:p>
            <a:r>
              <a:rPr lang="ru-RU" sz="2200" i="1" dirty="0">
                <a:solidFill>
                  <a:srgbClr val="002060"/>
                </a:solidFill>
              </a:rPr>
              <a:t>У других людей преобладает </a:t>
            </a:r>
            <a:r>
              <a:rPr lang="ru-RU" sz="2200" i="1" u="sng" dirty="0">
                <a:solidFill>
                  <a:srgbClr val="002060"/>
                </a:solidFill>
              </a:rPr>
              <a:t>слуховая память </a:t>
            </a:r>
            <a:r>
              <a:rPr lang="ru-RU" sz="2200" i="1" dirty="0">
                <a:solidFill>
                  <a:srgbClr val="002060"/>
                </a:solidFill>
              </a:rPr>
              <a:t>– они лучше запоминают </a:t>
            </a:r>
          </a:p>
          <a:p>
            <a:pPr marL="0" indent="0">
              <a:buNone/>
            </a:pPr>
            <a:r>
              <a:rPr lang="ru-RU" sz="2200" i="1" dirty="0">
                <a:solidFill>
                  <a:srgbClr val="002060"/>
                </a:solidFill>
              </a:rPr>
              <a:t>                                     </a:t>
            </a:r>
            <a:r>
              <a:rPr lang="ru-RU" sz="2200" i="1" u="sng" dirty="0">
                <a:solidFill>
                  <a:srgbClr val="002060"/>
                </a:solidFill>
              </a:rPr>
              <a:t>слуховые впечатления</a:t>
            </a:r>
            <a:r>
              <a:rPr lang="ru-RU" sz="2200" i="1" dirty="0">
                <a:solidFill>
                  <a:srgbClr val="002060"/>
                </a:solidFill>
              </a:rPr>
              <a:t>.</a:t>
            </a:r>
          </a:p>
          <a:p>
            <a:r>
              <a:rPr lang="ru-RU" sz="2200" i="1" dirty="0">
                <a:solidFill>
                  <a:srgbClr val="002060"/>
                </a:solidFill>
              </a:rPr>
              <a:t>У третьих развита </a:t>
            </a:r>
            <a:r>
              <a:rPr lang="ru-RU" sz="2200" i="1" u="sng" dirty="0">
                <a:solidFill>
                  <a:srgbClr val="002060"/>
                </a:solidFill>
              </a:rPr>
              <a:t>ассоциативная память </a:t>
            </a:r>
            <a:r>
              <a:rPr lang="ru-RU" sz="2200" i="1" dirty="0">
                <a:solidFill>
                  <a:srgbClr val="002060"/>
                </a:solidFill>
              </a:rPr>
              <a:t>–</a:t>
            </a:r>
          </a:p>
          <a:p>
            <a:pPr marL="0" indent="0">
              <a:buNone/>
            </a:pPr>
            <a:r>
              <a:rPr lang="ru-RU" sz="2200" i="1" dirty="0">
                <a:solidFill>
                  <a:srgbClr val="002060"/>
                </a:solidFill>
              </a:rPr>
              <a:t>  им легче удаётся </a:t>
            </a:r>
            <a:r>
              <a:rPr lang="ru-RU" sz="2200" i="1" u="sng" dirty="0">
                <a:solidFill>
                  <a:srgbClr val="002060"/>
                </a:solidFill>
              </a:rPr>
              <a:t>запомнить на основе ассоциаций</a:t>
            </a:r>
            <a:r>
              <a:rPr lang="ru-RU" sz="2200" i="1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200" u="sng" dirty="0">
                <a:solidFill>
                  <a:srgbClr val="002060"/>
                </a:solidFill>
              </a:rPr>
              <a:t>Ассоциация</a:t>
            </a:r>
            <a:r>
              <a:rPr lang="ru-RU" sz="2200" dirty="0">
                <a:solidFill>
                  <a:srgbClr val="002060"/>
                </a:solidFill>
              </a:rPr>
              <a:t> – это психический процесс, в результате которого одни  представления и понятия  вызывают появление в  уме других.</a:t>
            </a:r>
          </a:p>
          <a:p>
            <a:pPr marL="0" indent="0">
              <a:buNone/>
            </a:pPr>
            <a:r>
              <a:rPr lang="ru-RU" sz="2200" dirty="0">
                <a:solidFill>
                  <a:srgbClr val="002060"/>
                </a:solidFill>
              </a:rPr>
              <a:t>(Например: верблюд – горб, пустыня, кактус,       песок…)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875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59632" y="548680"/>
            <a:ext cx="8229600" cy="936104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Как проверить память у ребёнка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72" y="1628801"/>
            <a:ext cx="8435207" cy="48965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u="sng" dirty="0">
                <a:solidFill>
                  <a:srgbClr val="002060"/>
                </a:solidFill>
              </a:rPr>
              <a:t>Проверка зрительной памяти.</a:t>
            </a:r>
          </a:p>
          <a:p>
            <a:r>
              <a:rPr lang="ru-RU" sz="2000" dirty="0">
                <a:solidFill>
                  <a:srgbClr val="002060"/>
                </a:solidFill>
              </a:rPr>
              <a:t> Предложите ребёнку числовой ряд: 3, 7, 4, 8, 9, 5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</a:rPr>
              <a:t>                                                                  2, 4, 7, 3, 4, 9, 5, 8, 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</a:rPr>
              <a:t>                                                                  8, 9, 6, 5, 1, 7, 5, 5, 7, 8</a:t>
            </a:r>
          </a:p>
          <a:p>
            <a:r>
              <a:rPr lang="ru-RU" sz="2000" dirty="0">
                <a:solidFill>
                  <a:srgbClr val="002060"/>
                </a:solidFill>
              </a:rPr>
              <a:t> После  просмотра   ряды  закройте, предложите  записать  запомнившиеся  числа, сохраняя их последовательность. Задание повторите несколько раз. </a:t>
            </a:r>
          </a:p>
          <a:p>
            <a:r>
              <a:rPr lang="ru-RU" sz="2000" dirty="0">
                <a:solidFill>
                  <a:srgbClr val="002060"/>
                </a:solidFill>
              </a:rPr>
              <a:t>После однократного предъявления обычно правильно воспроизводится ряд из пяти чисел. Это близко к норме.</a:t>
            </a:r>
          </a:p>
          <a:p>
            <a:endParaRPr lang="ru-RU" sz="4000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4000" dirty="0">
              <a:solidFill>
                <a:srgbClr val="FF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4000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55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75584" y="548681"/>
            <a:ext cx="7211144" cy="648072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Как проверить память у ребёнка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1196753"/>
            <a:ext cx="7848871" cy="5328592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marL="0" indent="0" algn="ctr">
              <a:buNone/>
            </a:pPr>
            <a:r>
              <a:rPr lang="ru-RU" sz="7200" u="sng" dirty="0">
                <a:solidFill>
                  <a:srgbClr val="002060"/>
                </a:solidFill>
              </a:rPr>
              <a:t>Проверка слуховой памяти. </a:t>
            </a:r>
            <a:r>
              <a:rPr lang="ru-RU" sz="7200" dirty="0">
                <a:solidFill>
                  <a:srgbClr val="002060"/>
                </a:solidFill>
              </a:rPr>
              <a:t>Зачитываются ряды из 5 однозначных чисел.</a:t>
            </a:r>
          </a:p>
          <a:p>
            <a:r>
              <a:rPr lang="ru-RU" sz="7200" dirty="0">
                <a:solidFill>
                  <a:srgbClr val="002060"/>
                </a:solidFill>
              </a:rPr>
              <a:t>Нужно запомнить эти числа в том порядке, в котором они зачитываются. Затем</a:t>
            </a:r>
          </a:p>
          <a:p>
            <a:r>
              <a:rPr lang="ru-RU" sz="7200" dirty="0">
                <a:solidFill>
                  <a:srgbClr val="002060"/>
                </a:solidFill>
              </a:rPr>
              <a:t>в уме сложить первое число со вторым и записать сумму, третье с четвёртым и записать сумму, четвёртое с пятым и записать сумму.</a:t>
            </a:r>
          </a:p>
          <a:p>
            <a:r>
              <a:rPr lang="ru-RU" sz="7200" dirty="0">
                <a:solidFill>
                  <a:srgbClr val="002060"/>
                </a:solidFill>
              </a:rPr>
              <a:t>            Ряды:     2, 5, 4, 7, 1                 4, 1, 6, 2, 3                5, 9, 7, 3, 8</a:t>
            </a:r>
          </a:p>
          <a:p>
            <a:endParaRPr lang="ru-RU" sz="7200" dirty="0">
              <a:solidFill>
                <a:srgbClr val="002060"/>
              </a:solidFill>
            </a:endParaRPr>
          </a:p>
          <a:p>
            <a:r>
              <a:rPr lang="ru-RU" sz="7200" dirty="0">
                <a:solidFill>
                  <a:srgbClr val="002060"/>
                </a:solidFill>
              </a:rPr>
              <a:t> Оценка результатов – по количеству правильно записанных сумм.</a:t>
            </a:r>
          </a:p>
          <a:p>
            <a:r>
              <a:rPr lang="ru-RU" sz="7200" dirty="0">
                <a:solidFill>
                  <a:srgbClr val="002060"/>
                </a:solidFill>
              </a:rPr>
              <a:t> Время выполнения – 2 мин. </a:t>
            </a:r>
          </a:p>
          <a:p>
            <a:r>
              <a:rPr lang="ru-RU" sz="7200" dirty="0">
                <a:solidFill>
                  <a:srgbClr val="002060"/>
                </a:solidFill>
              </a:rPr>
              <a:t> Если во всех трёх случаях задание выполнено верно, то слуховая память оценивается как отличная. Если  в двух случаях из трёх – как хорошая.</a:t>
            </a:r>
          </a:p>
          <a:p>
            <a:r>
              <a:rPr lang="ru-RU" sz="7200" dirty="0">
                <a:solidFill>
                  <a:srgbClr val="002060"/>
                </a:solidFill>
              </a:rPr>
              <a:t>Если в одном – как удовлетворительная.</a:t>
            </a:r>
          </a:p>
        </p:txBody>
      </p:sp>
    </p:spTree>
    <p:extLst>
      <p:ext uri="{BB962C8B-B14F-4D97-AF65-F5344CB8AC3E}">
        <p14:creationId xmlns:p14="http://schemas.microsoft.com/office/powerpoint/2010/main" val="2390526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03648" y="620688"/>
            <a:ext cx="7416824" cy="72008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Упражнения для развития памяти</a:t>
            </a:r>
            <a:br>
              <a:rPr lang="ru-RU" sz="4400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endParaRPr lang="ru-RU" sz="4400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72" y="1628801"/>
            <a:ext cx="8435207" cy="4896543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r>
              <a:rPr lang="ru-RU" dirty="0">
                <a:solidFill>
                  <a:srgbClr val="002060"/>
                </a:solidFill>
              </a:rPr>
              <a:t>Предложите ребёнку внимательно посмотреть на слова в рамках в течение 10 секунд. Затем он должен самостоятельно начертить рамки и вписать туда слова в соответствии с образцом. 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          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647585"/>
              </p:ext>
            </p:extLst>
          </p:nvPr>
        </p:nvGraphicFramePr>
        <p:xfrm>
          <a:off x="1626875" y="3422129"/>
          <a:ext cx="6096000" cy="2232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4083">
                <a:tc>
                  <a:txBody>
                    <a:bodyPr/>
                    <a:lstStyle/>
                    <a:p>
                      <a:r>
                        <a:rPr lang="ru-RU" dirty="0"/>
                        <a:t>Пень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Лето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Зима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r>
                        <a:rPr lang="ru-RU" dirty="0"/>
                        <a:t>Стол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Поле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Мама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r>
                        <a:rPr lang="ru-RU" dirty="0"/>
                        <a:t>Лес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Грач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Пожар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601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03648" y="476672"/>
            <a:ext cx="7283152" cy="108012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Упражнения для тренировки памяти обучающихся дома.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4000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 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79712" y="1628801"/>
            <a:ext cx="6912767" cy="4896543"/>
          </a:xfrm>
        </p:spPr>
        <p:txBody>
          <a:bodyPr>
            <a:normAutofit/>
          </a:bodyPr>
          <a:lstStyle/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 </a:t>
            </a:r>
            <a:r>
              <a:rPr lang="ru-RU" u="sng" dirty="0">
                <a:solidFill>
                  <a:srgbClr val="002060"/>
                </a:solidFill>
              </a:rPr>
              <a:t>Упражнение №1.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 Предложите ребёнку закрыть глаза и по памяти назвать все предметы, которые стоят в его комнате. Затем пусть он откроет глаза и проверит, верно ли были им названы предметы.</a:t>
            </a:r>
          </a:p>
          <a:p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u="sng" dirty="0">
                <a:solidFill>
                  <a:srgbClr val="002060"/>
                </a:solidFill>
              </a:rPr>
              <a:t>Упражнение №2.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 Напечатайте тексты диктантов для начальной школы и размножьте их. Повесьте текст в комнате и попросите ребёнка переписать его.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  Для этого он должен встать из-за стола, подбежать к листочку с текстом, прочитать предложение или несколько предложений, запомнить их, вернуться на своё рабочее место и записать то, что запомнил. Такое упражнение можно повторять несколько раз в неделю.</a:t>
            </a:r>
          </a:p>
          <a:p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73801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175</TotalTime>
  <Words>1300</Words>
  <Application>Microsoft Office PowerPoint</Application>
  <PresentationFormat>Экран (4:3)</PresentationFormat>
  <Paragraphs>116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Monotype Corsiva</vt:lpstr>
      <vt:lpstr>Wingdings 3</vt:lpstr>
      <vt:lpstr>Легкий дым</vt:lpstr>
      <vt:lpstr>Родительский всеобуч.  Тема: «Значение памяти в интеллектуальном развитии школьника. Мотивация к обучению ребёнка.»</vt:lpstr>
      <vt:lpstr>«Память слабеет, если ее не упражняешь.»  Цицерон     «Помнить — это все равно что понимать, а чем больше понимаешь, тем более видишь хорошего.»  Горький М.</vt:lpstr>
      <vt:lpstr>Повестка дня:   </vt:lpstr>
      <vt:lpstr>Анкетирование обучающихся Анкеты с вопросами  раздали  обучающимся начальных классов. Получены ответы от 60 ребят. </vt:lpstr>
      <vt:lpstr>Презентация PowerPoint</vt:lpstr>
      <vt:lpstr>Как проверить память у ребёнка</vt:lpstr>
      <vt:lpstr>Как проверить память у ребёнка</vt:lpstr>
      <vt:lpstr>Упражнения для развития памяти </vt:lpstr>
      <vt:lpstr>Упражнения для тренировки памяти обучающихся дома.  </vt:lpstr>
      <vt:lpstr>Упражнения для тренировки памяти обучающихся дома.  </vt:lpstr>
      <vt:lpstr>Упражнения для тренировки памяти обучающихся дома.  </vt:lpstr>
      <vt:lpstr>Как развивать память?</vt:lpstr>
      <vt:lpstr>Работа над речью</vt:lpstr>
      <vt:lpstr>Чтение воспитывает целые судьбы.                                            В.Шукшин</vt:lpstr>
      <vt:lpstr>Совместное чтение и обсуждение прочитанных книг-развивает речь, память и внимание.</vt:lpstr>
      <vt:lpstr>Пожелания:  </vt:lpstr>
      <vt:lpstr>  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</dc:creator>
  <cp:lastModifiedBy>Александра</cp:lastModifiedBy>
  <cp:revision>15</cp:revision>
  <dcterms:created xsi:type="dcterms:W3CDTF">2017-12-10T14:46:07Z</dcterms:created>
  <dcterms:modified xsi:type="dcterms:W3CDTF">2022-05-30T15:47:54Z</dcterms:modified>
</cp:coreProperties>
</file>