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1"/>
  </p:sldMasterIdLst>
  <p:sldIdLst>
    <p:sldId id="281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5BE263C-DBD7-4A20-BB59-AAB30ACAA65A}" styleName="Средний стиль 3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4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4176-656F-4309-9D5A-90090F817C3A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B923-6D65-43BC-9D8E-EE3876054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158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4176-656F-4309-9D5A-90090F817C3A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B923-6D65-43BC-9D8E-EE3876054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991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4176-656F-4309-9D5A-90090F817C3A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B923-6D65-43BC-9D8E-EE3876054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522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4176-656F-4309-9D5A-90090F817C3A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B923-6D65-43BC-9D8E-EE3876054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9489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4176-656F-4309-9D5A-90090F817C3A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B923-6D65-43BC-9D8E-EE3876054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040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4176-656F-4309-9D5A-90090F817C3A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B923-6D65-43BC-9D8E-EE3876054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70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4176-656F-4309-9D5A-90090F817C3A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B923-6D65-43BC-9D8E-EE3876054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769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4176-656F-4309-9D5A-90090F817C3A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B923-6D65-43BC-9D8E-EE3876054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08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4176-656F-4309-9D5A-90090F817C3A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B923-6D65-43BC-9D8E-EE3876054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022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4176-656F-4309-9D5A-90090F817C3A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B923-6D65-43BC-9D8E-EE3876054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661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4176-656F-4309-9D5A-90090F817C3A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B923-6D65-43BC-9D8E-EE3876054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367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84176-656F-4309-9D5A-90090F817C3A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9B923-6D65-43BC-9D8E-EE3876054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964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14293" y="161934"/>
            <a:ext cx="108275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  <a:ea typeface="+mj-ea"/>
                <a:cs typeface="+mj-cs"/>
              </a:rPr>
              <a:t>БУЛЛИНГ / ТРАВЛЯ В ШКОЛЕ </a:t>
            </a:r>
          </a:p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  <a:ea typeface="+mj-ea"/>
                <a:cs typeface="+mj-cs"/>
              </a:rPr>
              <a:t>памятка педагогу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06219" y="1254710"/>
            <a:ext cx="2237408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Смеются</a:t>
            </a:r>
          </a:p>
          <a:p>
            <a:pPr algn="ctr"/>
            <a:r>
              <a:rPr lang="ru-RU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Игнорируют</a:t>
            </a:r>
          </a:p>
          <a:p>
            <a:pPr algn="ctr"/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Оскорбляют</a:t>
            </a:r>
          </a:p>
          <a:p>
            <a:pPr algn="ctr"/>
            <a:r>
              <a:rPr lang="ru-RU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Издеваются</a:t>
            </a:r>
          </a:p>
          <a:p>
            <a:pPr algn="ctr"/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Унижают</a:t>
            </a:r>
          </a:p>
          <a:p>
            <a:pPr algn="ctr"/>
            <a:r>
              <a:rPr lang="ru-RU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Толкают</a:t>
            </a:r>
          </a:p>
          <a:p>
            <a:pPr algn="ctr"/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Бьют</a:t>
            </a:r>
          </a:p>
          <a:p>
            <a:pPr algn="ctr"/>
            <a:r>
              <a:rPr lang="ru-RU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Удерживают силой</a:t>
            </a:r>
          </a:p>
          <a:p>
            <a:pPr algn="ctr"/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Прячут/портят вещи</a:t>
            </a:r>
            <a:endParaRPr lang="ru-RU" b="1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2479" y="3948748"/>
            <a:ext cx="4387498" cy="333937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500" b="0" cap="none" spc="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МИФЫ О БУЛЛИНГЕ</a:t>
            </a:r>
          </a:p>
          <a:p>
            <a:pPr algn="ctr"/>
            <a:endParaRPr lang="ru-RU" sz="800" b="0" cap="none" spc="0" dirty="0" smtClean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  <a:p>
            <a:pPr marL="457200" indent="-457200">
              <a:buAutoNum type="arabicPeriod"/>
            </a:pPr>
            <a:r>
              <a:rPr lang="ru-RU" sz="1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Борьба за выживание в школе делает ребенка </a:t>
            </a:r>
            <a:r>
              <a:rPr lang="ru-RU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сильнее</a:t>
            </a:r>
          </a:p>
          <a:p>
            <a:pPr marL="228600" indent="-228600">
              <a:buFont typeface="+mj-lt"/>
              <a:buAutoNum type="arabicPeriod"/>
            </a:pPr>
            <a:endParaRPr lang="ru-RU" sz="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457200" indent="-457200">
              <a:buAutoNum type="arabicPeriod"/>
            </a:pPr>
            <a:r>
              <a:rPr lang="ru-RU" sz="1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Нормальный этап </a:t>
            </a:r>
            <a:r>
              <a:rPr lang="ru-RU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взросления</a:t>
            </a:r>
          </a:p>
          <a:p>
            <a:pPr marL="228600" indent="-228600">
              <a:buFont typeface="+mj-lt"/>
              <a:buAutoNum type="arabicPeriod"/>
            </a:pPr>
            <a:endParaRPr lang="ru-RU" sz="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457200" indent="-457200">
              <a:buAutoNum type="arabicPeriod"/>
            </a:pPr>
            <a:r>
              <a:rPr lang="ru-RU" sz="1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 всех это было и ничего, </a:t>
            </a:r>
            <a:r>
              <a:rPr lang="ru-RU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выжили</a:t>
            </a:r>
          </a:p>
          <a:p>
            <a:pPr marL="228600" indent="-228600">
              <a:buFont typeface="+mj-lt"/>
              <a:buAutoNum type="arabicPeriod"/>
            </a:pPr>
            <a:endParaRPr lang="ru-RU" sz="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457200" indent="-457200">
              <a:buAutoNum type="arabicPeriod"/>
            </a:pPr>
            <a:r>
              <a:rPr lang="ru-RU" sz="1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Жертвами становятся отличающиеся от других </a:t>
            </a:r>
            <a:r>
              <a:rPr lang="ru-RU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дети</a:t>
            </a:r>
          </a:p>
          <a:p>
            <a:pPr marL="228600" indent="-228600">
              <a:buFont typeface="+mj-lt"/>
              <a:buAutoNum type="arabicPeriod"/>
            </a:pPr>
            <a:endParaRPr lang="ru-RU" sz="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457200" indent="-457200">
              <a:buAutoNum type="arabicPeriod"/>
            </a:pPr>
            <a:r>
              <a:rPr lang="ru-RU" sz="1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Инициаторы – жестокие дети из неблагополучных семей</a:t>
            </a:r>
          </a:p>
          <a:p>
            <a:pPr marL="457200" indent="-457200" algn="ctr">
              <a:buAutoNum type="arabicPeriod"/>
            </a:pPr>
            <a:endParaRPr lang="ru-RU" sz="16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33386" y="713673"/>
            <a:ext cx="3945307" cy="38164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600" b="1" cap="none" spc="0" dirty="0" smtClean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ДЕЙСТВИЯ УЧИТЕЛЯ </a:t>
            </a:r>
          </a:p>
          <a:p>
            <a:pPr algn="ctr"/>
            <a:r>
              <a:rPr lang="ru-RU" sz="1600" b="1" cap="none" spc="0" dirty="0" smtClean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(ПРОФИЛАКТИКА)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НАБЛЮДАЙТЕ отношения между одноклассниками</a:t>
            </a:r>
          </a:p>
          <a:p>
            <a:pPr marL="228600" indent="-228600">
              <a:buFont typeface="+mj-lt"/>
              <a:buAutoNum type="arabicPeriod"/>
            </a:pPr>
            <a:endParaRPr lang="ru-RU" sz="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СОЗДАВАЙТЕ ПСИХОЛОГИЧЕСКИЙ ПОЗИТИВНЫЙ МИКРОКЛИМАТ И БЕЗОПАСНОСТЬ</a:t>
            </a:r>
          </a:p>
          <a:p>
            <a:pPr marL="228600" indent="-228600">
              <a:buFont typeface="+mj-lt"/>
              <a:buAutoNum type="arabicPeriod"/>
            </a:pPr>
            <a:endParaRPr lang="ru-RU" sz="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НЕ ПОЗВОЛЯЙТЕ СЛОВЕСНЫХ УНИЖЕНИЙ, ОСКОРБЛЕНИЙ в отношении детей</a:t>
            </a:r>
          </a:p>
          <a:p>
            <a:pPr marL="457200" indent="-457200">
              <a:buAutoNum type="arabicPeriod"/>
            </a:pPr>
            <a:endParaRPr lang="ru-RU" sz="20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939668" y="3627174"/>
            <a:ext cx="4239025" cy="46628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600" b="1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ДЕЙСТВИЯ УЧИТЕЛЯ </a:t>
            </a:r>
          </a:p>
          <a:p>
            <a:pPr algn="ctr"/>
            <a:r>
              <a:rPr lang="ru-RU" sz="1600" b="1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(В СЛУЧАЕ БУЛЛИНГА)</a:t>
            </a:r>
          </a:p>
          <a:p>
            <a:pPr marL="457200" indent="-457200">
              <a:buAutoNum type="arabicPeriod"/>
            </a:pPr>
            <a:r>
              <a:rPr lang="ru-RU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ПРИЗНАЙТЕ ПРОБЛЕМУ: назовите происходящее в классе «травлей»</a:t>
            </a:r>
          </a:p>
          <a:p>
            <a:pPr marL="228600" indent="-228600">
              <a:buFont typeface="+mj-lt"/>
              <a:buAutoNum type="arabicPeriod"/>
            </a:pPr>
            <a:endParaRPr lang="ru-RU" sz="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457200" indent="-457200">
              <a:buAutoNum type="arabicPeriod"/>
            </a:pPr>
            <a:r>
              <a:rPr lang="ru-RU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ДАЙТЕ ОДНОЗНАЧНУЮ ОЦЕНКУ: травля недопустима</a:t>
            </a:r>
          </a:p>
          <a:p>
            <a:pPr marL="228600" indent="-228600">
              <a:buFont typeface="+mj-lt"/>
              <a:buAutoNum type="arabicPeriod"/>
            </a:pPr>
            <a:endParaRPr lang="ru-RU" sz="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457200" indent="-457200">
              <a:buAutoNum type="arabicPeriod"/>
            </a:pPr>
            <a:r>
              <a:rPr lang="ru-RU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ОБСУЖДАЙТЕ ситуацию травли</a:t>
            </a:r>
          </a:p>
          <a:p>
            <a:pPr marL="228600" indent="-228600">
              <a:buFont typeface="+mj-lt"/>
              <a:buAutoNum type="arabicPeriod"/>
            </a:pPr>
            <a:endParaRPr lang="ru-RU" sz="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457200" indent="-457200">
              <a:buAutoNum type="arabicPeriod"/>
            </a:pPr>
            <a:r>
              <a:rPr lang="ru-RU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СФОРМУЛИРУЙТЕ ПОЗИТИВНЫЕ ПРАВИЛА жизни класса</a:t>
            </a:r>
          </a:p>
          <a:p>
            <a:pPr marL="228600" indent="-228600">
              <a:buFont typeface="+mj-lt"/>
              <a:buAutoNum type="arabicPeriod"/>
            </a:pPr>
            <a:endParaRPr lang="ru-RU" sz="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457200" indent="-457200">
              <a:buAutoNum type="arabicPeriod"/>
            </a:pPr>
            <a:r>
              <a:rPr lang="ru-RU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ПОДДЕРЖИВАЙТЕ  ПОЗИТИВНЫЕ ИЗМЕНЕНИЯ</a:t>
            </a:r>
          </a:p>
          <a:p>
            <a:pPr marL="457200" indent="-457200" algn="ctr">
              <a:buAutoNum type="arabicPeriod"/>
            </a:pPr>
            <a:endParaRPr lang="ru-RU" sz="20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457200" indent="-457200">
              <a:buAutoNum type="arabicPeriod"/>
            </a:pPr>
            <a:endParaRPr lang="ru-RU" sz="20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029375" y="4133075"/>
            <a:ext cx="4204011" cy="24622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200" b="1" cap="none" spc="0" dirty="0" err="1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Буллинг</a:t>
            </a:r>
            <a:r>
              <a:rPr lang="ru-RU" sz="2200" b="1" cap="none" spc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никогда </a:t>
            </a:r>
          </a:p>
          <a:p>
            <a:pPr algn="ctr"/>
            <a:r>
              <a:rPr lang="ru-RU" sz="2200" b="1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не прекращается сам </a:t>
            </a:r>
          </a:p>
          <a:p>
            <a:pPr algn="ctr"/>
            <a:r>
              <a:rPr lang="ru-RU" sz="2200" b="1" cap="none" spc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по себе</a:t>
            </a:r>
          </a:p>
          <a:p>
            <a:pPr algn="ctr"/>
            <a:endParaRPr lang="ru-RU" sz="2200" b="1" cap="none" spc="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  <a:p>
            <a:pPr algn="ctr"/>
            <a:r>
              <a:rPr lang="ru-RU" sz="2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Единственный верный путь – </a:t>
            </a:r>
            <a:r>
              <a:rPr lang="ru-RU" sz="2200" b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вмешательство взрослых</a:t>
            </a:r>
            <a:r>
              <a:rPr lang="ru-RU" sz="2200" b="1" cap="none" spc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endParaRPr lang="ru-RU" sz="2200" b="1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2704393" y="1431385"/>
            <a:ext cx="600635" cy="2381007"/>
          </a:xfrm>
          <a:prstGeom prst="rightBrac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54047" y="1509620"/>
            <a:ext cx="2835526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ПРЕДНАМЕРЕННО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sz="20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СИСТЕМАТИЧЕСКИ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sz="20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 ОТНОШЕНИИ ОДНОГО И ТОГО ЖЕ УЧЕНИКА/УЧЕНИКОВ</a:t>
            </a:r>
            <a:endParaRPr lang="ru-RU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48550" y="947929"/>
            <a:ext cx="509626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ВНЕШНИЕ ПРОЯВЛЕНИЯ/ </a:t>
            </a:r>
            <a:r>
              <a:rPr lang="ru-RU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ПРИЗНАКИ</a:t>
            </a:r>
            <a:endParaRPr lang="ru-RU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502" y="1130467"/>
            <a:ext cx="2368164" cy="235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4956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1165</TotalTime>
  <Words>137</Words>
  <Application>Microsoft Office PowerPoint</Application>
  <PresentationFormat>Широкоэкранный</PresentationFormat>
  <Paragraphs>52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Морозова Наталья Владимировна</cp:lastModifiedBy>
  <cp:revision>82</cp:revision>
  <dcterms:created xsi:type="dcterms:W3CDTF">2019-03-27T07:43:07Z</dcterms:created>
  <dcterms:modified xsi:type="dcterms:W3CDTF">2023-10-02T13:28:56Z</dcterms:modified>
</cp:coreProperties>
</file>