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93" r:id="rId3"/>
    <p:sldId id="295" r:id="rId4"/>
    <p:sldId id="294" r:id="rId5"/>
    <p:sldId id="292" r:id="rId6"/>
    <p:sldId id="277" r:id="rId7"/>
    <p:sldId id="291" r:id="rId8"/>
    <p:sldId id="289" r:id="rId9"/>
    <p:sldId id="290" r:id="rId10"/>
    <p:sldId id="296" r:id="rId11"/>
    <p:sldId id="262" r:id="rId12"/>
    <p:sldId id="274" r:id="rId13"/>
    <p:sldId id="271" r:id="rId14"/>
    <p:sldId id="300" r:id="rId15"/>
    <p:sldId id="301" r:id="rId16"/>
    <p:sldId id="302" r:id="rId17"/>
    <p:sldId id="303" r:id="rId18"/>
    <p:sldId id="304" r:id="rId19"/>
    <p:sldId id="305" r:id="rId20"/>
    <p:sldId id="308" r:id="rId21"/>
    <p:sldId id="309" r:id="rId22"/>
    <p:sldId id="310" r:id="rId23"/>
    <p:sldId id="311" r:id="rId24"/>
    <p:sldId id="307" r:id="rId25"/>
    <p:sldId id="299" r:id="rId26"/>
    <p:sldId id="313" r:id="rId27"/>
    <p:sldId id="312" r:id="rId28"/>
    <p:sldId id="276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13" autoAdjust="0"/>
    <p:restoredTop sz="94660"/>
  </p:normalViewPr>
  <p:slideViewPr>
    <p:cSldViewPr>
      <p:cViewPr varScale="1">
        <p:scale>
          <a:sx n="68" d="100"/>
          <a:sy n="68" d="100"/>
        </p:scale>
        <p:origin x="-13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E3B5D8-3677-4DA2-98F0-BD29ABFC2BFA}" type="datetimeFigureOut">
              <a:rPr lang="ru-RU" smtClean="0"/>
              <a:pPr/>
              <a:t>30.10.2015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CF6893-E1A5-4B9D-8D11-FF64E924EF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39150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zoom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245%20&#1086;&#1090;%2031.08.2015%20&#1054;&#1073;%20&#1091;&#1090;&#1074;&#1077;&#1088;&#1078;&#1076;&#1077;&#1085;&#1080;&#1080;%20&#1087;&#1086;&#1083;&#1086;&#1078;&#1077;&#1085;&#1080;&#1103;%20&#1064;&#1057;&#1052;.docx" TargetMode="External"/><Relationship Id="rId2" Type="http://schemas.openxmlformats.org/officeDocument/2006/relationships/hyperlink" Target="&#1055;&#1088;&#1080;&#1082;&#1072;&#1079;%20&#1052;&#1041;&#1054;&#1059;%20&#1064;&#1072;&#1084;&#1080;&#1085;&#1089;&#1082;&#1072;&#1103;%20&#1057;&#1054;&#1064;%20&#1086;%20&#1089;&#1086;&#1079;&#1076;&#1072;&#1085;&#1080;&#1080;%20&#1064;&#1057;&#1052;.doc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&#1052;&#1041;&#1054;&#1059;%20&#1064;&#1072;&#1084;&#1080;&#1085;&#1089;&#1082;&#1072;&#1103;%20&#1057;&#1054;&#1064;%20&#1046;&#1091;&#1088;&#1085;&#1072;&#1083;%20&#1088;&#1077;&#1075;&#1080;&#1089;&#1090;&#1088;&#1072;&#1094;&#1080;&#1080;%20&#1089;&#1083;&#1091;&#1095;&#1072;&#1077;&#1074;%20&#1089;&#1083;&#1091;&#1078;&#1073;&#1099;%20&#1084;&#1077;&#1076;&#1080;&#1072;&#1094;&#1080;&#1080;.docx" TargetMode="External"/><Relationship Id="rId5" Type="http://schemas.openxmlformats.org/officeDocument/2006/relationships/hyperlink" Target="&#1055;&#1083;&#1072;&#1085;%20&#1088;&#1072;&#1073;&#1086;&#1090;&#1099;%20&#1064;&#1057;&#1052;%20&#1085;&#1072;%202015-2016%20&#1091;&#1095;&#1077;&#1073;&#1085;&#1099;&#1081;%20&#1075;&#1086;&#1076;.docx" TargetMode="External"/><Relationship Id="rId4" Type="http://schemas.openxmlformats.org/officeDocument/2006/relationships/hyperlink" Target="&#1052;&#1041;&#1054;&#1059;%20&#1064;&#1072;&#1084;&#1080;&#1085;&#1089;&#1082;&#1072;&#1103;%20&#1057;&#1054;&#1064;%20&#1055;&#1086;&#1083;&#1086;&#1078;&#1077;&#1085;&#1080;&#1077;%20&#1086;%20&#1064;&#1057;&#1052;.doc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g.ru/2011/03/23/mediacia-dok.html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125096"/>
            <a:ext cx="7772400" cy="2520279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0000FF"/>
                </a:solidFill>
              </a:rPr>
              <a:t>«Школьная служба медиации –</a:t>
            </a:r>
            <a:r>
              <a:rPr lang="ru-RU" sz="3600" b="1" dirty="0" smtClean="0">
                <a:solidFill>
                  <a:srgbClr val="0000FF"/>
                </a:solidFill>
              </a:rPr>
              <a:t>новое перспективное направление </a:t>
            </a:r>
            <a:r>
              <a:rPr lang="ru-RU" sz="3600" b="1" dirty="0">
                <a:solidFill>
                  <a:srgbClr val="0000FF"/>
                </a:solidFill>
              </a:rPr>
              <a:t>воспитательной работы школы»</a:t>
            </a:r>
            <a:endParaRPr lang="ru-RU" sz="3500" b="1" i="1" dirty="0">
              <a:solidFill>
                <a:srgbClr val="0000FF"/>
              </a:solidFill>
            </a:endParaRPr>
          </a:p>
        </p:txBody>
      </p:sp>
      <p:pic>
        <p:nvPicPr>
          <p:cNvPr id="5" name="Picture 2" descr="За два года существования медиации примириться с ее помощью попробовали лишь единицы воронежских компаний - Рамблер-Новост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3186193"/>
            <a:ext cx="4176464" cy="313065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4653136"/>
            <a:ext cx="7920880" cy="129666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ru-RU" altLang="ru-RU" b="1" u="sng" dirty="0" smtClean="0">
                <a:solidFill>
                  <a:srgbClr val="FF0000"/>
                </a:solidFill>
              </a:rPr>
              <a:t>Миссия</a:t>
            </a:r>
            <a:r>
              <a:rPr lang="ru-RU" altLang="ru-RU" b="1" dirty="0" smtClean="0">
                <a:solidFill>
                  <a:srgbClr val="FF0000"/>
                </a:solidFill>
              </a:rPr>
              <a:t> </a:t>
            </a:r>
            <a:r>
              <a:rPr lang="ru-RU" altLang="ru-RU" b="1" u="sng" dirty="0" smtClean="0">
                <a:solidFill>
                  <a:srgbClr val="FF0000"/>
                </a:solidFill>
              </a:rPr>
              <a:t>школьной службы примирения</a:t>
            </a:r>
            <a:r>
              <a:rPr lang="ru-RU" altLang="ru-RU" b="1" dirty="0" smtClean="0">
                <a:solidFill>
                  <a:srgbClr val="0000FF"/>
                </a:solidFill>
              </a:rPr>
              <a:t> — развить и закрепить как культурную традицию способность людей к взаимопониманию</a:t>
            </a:r>
          </a:p>
        </p:txBody>
      </p:sp>
      <p:pic>
        <p:nvPicPr>
          <p:cNvPr id="23553" name="Picture 1" descr="C:\Users\Админ\Pictures\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60648"/>
            <a:ext cx="7620000" cy="48965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70684187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</a:rPr>
              <a:t>Цель </a:t>
            </a:r>
            <a:br>
              <a:rPr lang="ru-RU" sz="3600" b="1" i="1" dirty="0" smtClean="0">
                <a:solidFill>
                  <a:srgbClr val="C00000"/>
                </a:solidFill>
              </a:rPr>
            </a:br>
            <a:r>
              <a:rPr lang="ru-RU" sz="3600" b="1" i="1" dirty="0" smtClean="0">
                <a:solidFill>
                  <a:srgbClr val="C00000"/>
                </a:solidFill>
              </a:rPr>
              <a:t> службы школьной медиации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600200"/>
            <a:ext cx="5078938" cy="4205064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2800" b="1" i="1" dirty="0" smtClean="0">
                <a:solidFill>
                  <a:srgbClr val="002060"/>
                </a:solidFill>
              </a:rPr>
              <a:t>	</a:t>
            </a:r>
            <a:r>
              <a:rPr lang="ru-RU" altLang="ru-RU" sz="2800" b="1" dirty="0" smtClean="0">
                <a:solidFill>
                  <a:srgbClr val="0000FF"/>
                </a:solidFill>
              </a:rPr>
              <a:t>Развитие </a:t>
            </a:r>
            <a:r>
              <a:rPr lang="ru-RU" altLang="ru-RU" sz="2800" b="1" dirty="0">
                <a:solidFill>
                  <a:srgbClr val="0000FF"/>
                </a:solidFill>
              </a:rPr>
              <a:t>в образовательных учреждениях восстановительного способа реагирования на конфликты и </a:t>
            </a:r>
            <a:r>
              <a:rPr lang="ru-RU" altLang="ru-RU" sz="2800" b="1" dirty="0" smtClean="0">
                <a:solidFill>
                  <a:srgbClr val="0000FF"/>
                </a:solidFill>
              </a:rPr>
              <a:t>правонарушения, </a:t>
            </a:r>
            <a:r>
              <a:rPr lang="ru-RU" sz="2800" b="1" dirty="0" smtClean="0">
                <a:solidFill>
                  <a:srgbClr val="0000FF"/>
                </a:solidFill>
              </a:rPr>
              <a:t>формирование благополучного, гуманного и безопасного пространства (среды) для полноценного развития и социализации детей и подростков, в том числе при возникновении трудных жизненных ситуаций, включая вступление их в конфликт с законом.</a:t>
            </a:r>
          </a:p>
        </p:txBody>
      </p:sp>
      <p:pic>
        <p:nvPicPr>
          <p:cNvPr id="22529" name="Picture 1" descr="C:\Users\Админ\Pictures\ad91bebbc28beb5d6fbedd4bcba7fd5d_1391683146_1000_10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2996952"/>
            <a:ext cx="3430521" cy="2572891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300" b="1" i="1" dirty="0" smtClean="0">
                <a:solidFill>
                  <a:srgbClr val="C00000"/>
                </a:solidFill>
              </a:rPr>
              <a:t>Основные этапы </a:t>
            </a:r>
            <a:br>
              <a:rPr lang="ru-RU" sz="3300" b="1" i="1" dirty="0" smtClean="0">
                <a:solidFill>
                  <a:srgbClr val="C00000"/>
                </a:solidFill>
              </a:rPr>
            </a:br>
            <a:r>
              <a:rPr lang="ru-RU" sz="3300" b="1" i="1" dirty="0" smtClean="0">
                <a:solidFill>
                  <a:srgbClr val="C00000"/>
                </a:solidFill>
              </a:rPr>
              <a:t>организации службы школьной медиации в ОО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8329642" cy="4786346"/>
          </a:xfrm>
        </p:spPr>
        <p:txBody>
          <a:bodyPr>
            <a:noAutofit/>
          </a:bodyPr>
          <a:lstStyle/>
          <a:p>
            <a:pPr algn="just"/>
            <a:r>
              <a:rPr lang="ru-RU" sz="2800" b="1" i="1" dirty="0" smtClean="0">
                <a:solidFill>
                  <a:srgbClr val="002060"/>
                </a:solidFill>
              </a:rPr>
              <a:t>1 этап</a:t>
            </a:r>
            <a:r>
              <a:rPr lang="ru-RU" sz="2800" dirty="0" smtClean="0">
                <a:solidFill>
                  <a:srgbClr val="002060"/>
                </a:solidFill>
              </a:rPr>
              <a:t> - Организация информационных просветительских мероприятий для участников образовательного процесса по вопросам школьной медиации.</a:t>
            </a:r>
          </a:p>
          <a:p>
            <a:pPr algn="just">
              <a:buNone/>
            </a:pPr>
            <a:endParaRPr lang="ru-RU" sz="1600" dirty="0" smtClean="0">
              <a:solidFill>
                <a:srgbClr val="002060"/>
              </a:solidFill>
            </a:endParaRPr>
          </a:p>
          <a:p>
            <a:pPr algn="just"/>
            <a:r>
              <a:rPr lang="ru-RU" sz="2800" b="1" i="1" dirty="0" smtClean="0">
                <a:solidFill>
                  <a:srgbClr val="002060"/>
                </a:solidFill>
              </a:rPr>
              <a:t>2 этап </a:t>
            </a:r>
            <a:r>
              <a:rPr lang="ru-RU" sz="2800" dirty="0" smtClean="0">
                <a:solidFill>
                  <a:srgbClr val="002060"/>
                </a:solidFill>
              </a:rPr>
              <a:t>- Обучение руководителя службы и ее будущих специалистов.</a:t>
            </a:r>
          </a:p>
          <a:p>
            <a:pPr algn="just">
              <a:buNone/>
            </a:pPr>
            <a:endParaRPr lang="ru-RU" sz="1600" dirty="0" smtClean="0">
              <a:solidFill>
                <a:srgbClr val="002060"/>
              </a:solidFill>
            </a:endParaRPr>
          </a:p>
          <a:p>
            <a:pPr algn="just"/>
            <a:r>
              <a:rPr lang="ru-RU" sz="2800" b="1" i="1" dirty="0" smtClean="0">
                <a:solidFill>
                  <a:srgbClr val="002060"/>
                </a:solidFill>
              </a:rPr>
              <a:t>3 этап </a:t>
            </a:r>
            <a:r>
              <a:rPr lang="ru-RU" sz="2800" dirty="0" smtClean="0">
                <a:solidFill>
                  <a:srgbClr val="002060"/>
                </a:solidFill>
              </a:rPr>
              <a:t>- Разработка локальных актов по формированию службы школьной медиации в образовательной организации.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300" b="1" i="1" dirty="0" smtClean="0">
                <a:solidFill>
                  <a:srgbClr val="C00000"/>
                </a:solidFill>
              </a:rPr>
              <a:t>Основные этапы </a:t>
            </a:r>
            <a:br>
              <a:rPr lang="ru-RU" sz="3300" b="1" i="1" dirty="0" smtClean="0">
                <a:solidFill>
                  <a:srgbClr val="C00000"/>
                </a:solidFill>
              </a:rPr>
            </a:br>
            <a:r>
              <a:rPr lang="ru-RU" sz="3300" b="1" i="1" dirty="0" smtClean="0">
                <a:solidFill>
                  <a:srgbClr val="C00000"/>
                </a:solidFill>
              </a:rPr>
              <a:t>организации службы школьной медиации в ОО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329642" cy="5000660"/>
          </a:xfrm>
        </p:spPr>
        <p:txBody>
          <a:bodyPr>
            <a:noAutofit/>
          </a:bodyPr>
          <a:lstStyle/>
          <a:p>
            <a:pPr algn="just"/>
            <a:r>
              <a:rPr lang="ru-RU" sz="2400" b="1" i="1" dirty="0" smtClean="0">
                <a:solidFill>
                  <a:srgbClr val="002060"/>
                </a:solidFill>
              </a:rPr>
              <a:t>4 этап </a:t>
            </a:r>
            <a:r>
              <a:rPr lang="ru-RU" sz="2400" dirty="0" smtClean="0">
                <a:solidFill>
                  <a:srgbClr val="002060"/>
                </a:solidFill>
              </a:rPr>
              <a:t>- Организация взаимодействия службы школьной медиации со всеми структурными подразделениями образовательной организации, комиссией по делам несовершеннолетних и защите их прав, органами и организациями системы профилактики безнадзорности и правонарушений, опеки и попечительства, дополнительного образования.</a:t>
            </a:r>
          </a:p>
          <a:p>
            <a:pPr algn="just"/>
            <a:r>
              <a:rPr lang="ru-RU" sz="2400" b="1" i="1" dirty="0" smtClean="0">
                <a:solidFill>
                  <a:srgbClr val="002060"/>
                </a:solidFill>
              </a:rPr>
              <a:t>5 этап </a:t>
            </a:r>
            <a:r>
              <a:rPr lang="ru-RU" sz="2400" dirty="0" smtClean="0">
                <a:solidFill>
                  <a:srgbClr val="002060"/>
                </a:solidFill>
              </a:rPr>
              <a:t>- Апробация практической работы службы школьной медиации по вопросам предупреждения и разрешения конфликтов, а также первичная оценка эффективности деятельности службы школьной медиации.</a:t>
            </a:r>
          </a:p>
          <a:p>
            <a:pPr algn="just"/>
            <a:r>
              <a:rPr lang="ru-RU" sz="2400" b="1" i="1" dirty="0" smtClean="0">
                <a:solidFill>
                  <a:srgbClr val="002060"/>
                </a:solidFill>
              </a:rPr>
              <a:t>6 этап </a:t>
            </a:r>
            <a:r>
              <a:rPr lang="ru-RU" sz="2400" dirty="0" smtClean="0">
                <a:solidFill>
                  <a:srgbClr val="002060"/>
                </a:solidFill>
              </a:rPr>
              <a:t>- Обучение методу школьной медиации обучающихся.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77809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</a:rPr>
              <a:t>Применение медиации в образовании</a:t>
            </a:r>
            <a:endParaRPr lang="ru-RU" sz="3600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484784"/>
            <a:ext cx="8219256" cy="4824536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При разрешении споров и конфликтов в следующих межличностных системах</a:t>
            </a:r>
            <a:r>
              <a:rPr lang="ru-RU" dirty="0" smtClean="0"/>
              <a:t>: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«ученик» – «</a:t>
            </a:r>
            <a:r>
              <a:rPr lang="ru-RU" b="1" dirty="0" err="1" smtClean="0">
                <a:solidFill>
                  <a:srgbClr val="FF0000"/>
                </a:solidFill>
              </a:rPr>
              <a:t>ученик</a:t>
            </a:r>
            <a:r>
              <a:rPr lang="ru-RU" b="1" dirty="0" smtClean="0">
                <a:solidFill>
                  <a:srgbClr val="FF0000"/>
                </a:solidFill>
              </a:rPr>
              <a:t>», «сверстники»;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«ученик» - «Учитель»;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«ребенок» – «Родитель»;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«Учитель» – «Родитель», «родители»;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«Педагог» – «Педагог», «Администрация».</a:t>
            </a: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При принятии коллегиальных решений в среде:</a:t>
            </a:r>
          </a:p>
          <a:p>
            <a:r>
              <a:rPr lang="ru-RU" dirty="0" smtClean="0"/>
              <a:t>- учащихся;</a:t>
            </a:r>
          </a:p>
          <a:p>
            <a:r>
              <a:rPr lang="ru-RU" dirty="0" smtClean="0"/>
              <a:t>- родителей;</a:t>
            </a:r>
          </a:p>
          <a:p>
            <a:r>
              <a:rPr lang="ru-RU" dirty="0" smtClean="0"/>
              <a:t>- педагогов.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11610838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Модели организации школьной службы примирения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52400" y="1905000"/>
            <a:ext cx="8001000" cy="48006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ru-RU" dirty="0" smtClean="0"/>
              <a:t>На данный момент существует три организационные модели школьной службы примирения. К ним относятся:</a:t>
            </a:r>
            <a:br>
              <a:rPr lang="ru-RU" dirty="0" smtClean="0"/>
            </a:br>
            <a:r>
              <a:rPr lang="ru-RU" b="1" dirty="0" smtClean="0">
                <a:solidFill>
                  <a:srgbClr val="FF0000"/>
                </a:solidFill>
              </a:rPr>
              <a:t>- «профилактическая» модель;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- «воспитательная» (педагогическая) модель;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- «сервисная» модель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82804728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53400" cy="56356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1. ПРОФИЛАКТИЧЕСКАЯ МОДЕЛЬ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52400" y="1066800"/>
            <a:ext cx="8001000" cy="579120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В рамках данной модели служба примирения призвана декриминализовать подростковую среду, содействовать устранению причин противоправного поведения школьников. </a:t>
            </a:r>
          </a:p>
          <a:p>
            <a:r>
              <a:rPr lang="ru-RU" dirty="0" smtClean="0"/>
              <a:t>Служба примирения выступает элементом системы профилактики безнадзорности и правонарушений несовершеннолетних и приводит к организационному встраиванию службы в социально-педагогический блок школьной администрации. Служба примирения, в этом варианте, работает в единой системе с советом профилактики, социальным педагогом, психологом и другими школьными специалистами, занимающимися проблемами отклоняющегося (</a:t>
            </a:r>
            <a:r>
              <a:rPr lang="ru-RU" dirty="0" err="1" smtClean="0"/>
              <a:t>деленквентного</a:t>
            </a:r>
            <a:r>
              <a:rPr lang="ru-RU" dirty="0" smtClean="0"/>
              <a:t>) поведения. </a:t>
            </a:r>
          </a:p>
          <a:p>
            <a:r>
              <a:rPr lang="ru-RU" dirty="0" smtClean="0"/>
              <a:t>Эффективность работы службы оценивается, в рассматриваемом контексте, по «производственным показателям»: количеству и сложности проведенных программ, снижению «уровня конфликтности» в школе.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1436688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976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Профилактическая модель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52400" y="1066800"/>
            <a:ext cx="8077200" cy="5791200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В рамках «административно-профилактического» варианта заказчиком является администрация школы. Именно её и обслуживает служба примирения, будучи встроенной в систему профилактики, подчинённую администрации школы. Это один из способов обслуживания администрации, заказавшей службе запуск процесса декриминализации школы и предоставившей ей для этого свои ресурсы. Служба, в контексте «профилактического» подхода, работает с подростковой средой, выполняя по отношению к ней миссию преобразования. И программы примирения выступают лишь одним из инструментов такой работы.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69746403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8736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2. Воспитательная модель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52400" y="914400"/>
            <a:ext cx="8077200" cy="5943600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В рамках этого подхода, </a:t>
            </a:r>
            <a:r>
              <a:rPr lang="ru-RU" b="1" dirty="0" smtClean="0">
                <a:solidFill>
                  <a:srgbClr val="FF0000"/>
                </a:solidFill>
              </a:rPr>
              <a:t>создание службы рассматривается как проявление детской активности, способ самореализации детей в позитивном ключе. </a:t>
            </a:r>
          </a:p>
          <a:p>
            <a:r>
              <a:rPr lang="ru-RU" dirty="0" smtClean="0"/>
              <a:t>Организация программ примирения выступает в качестве коллективной социально-значимой деятельности, которая формирует «воспитательный коллектив» детской службы. Он-то и считается наибольшей ценностью. Ценится не столько сам продукт, который производит служба (программы примирения), сколько появление в школе объединения, воспитывающего у своих членов высокие нравственные и деловые качества через привлечение к добровольчеству. В данном случае служба воспринимается как воспитательная программа и в организационном плане остаётся довольно автономной, будучи причисленной к системе воспитательной работы школы в качестве одной из её форм.</a:t>
            </a:r>
          </a:p>
          <a:p>
            <a:r>
              <a:rPr lang="ru-RU" dirty="0" smtClean="0"/>
              <a:t> В рамках «воспитательного» подхода, в роли заказчиков выступают сами дети, занимающиеся в службе примирения. Они приходят в службу именно «заниматься», и тем самым дают ей заказ на своё развитие. Дети обучаются навыкам ведения примирительных встреч, работе в команде, совершенствуют свои коммуникативные навыки и нравственные качества. Используют новые умения в разрешении реальных конфликтов по принципу: </a:t>
            </a:r>
            <a:r>
              <a:rPr lang="ru-RU" b="1" dirty="0" smtClean="0"/>
              <a:t>«Даже если мы поможем одному человеку, то нам стоило всему этому учиться».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480270943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976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3. Сервисная модель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52400" y="1066800"/>
            <a:ext cx="8001000" cy="5791200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Наряду с властью директора (единоначалие), в школе должна существовать власть учеников, педагогов и родителей (самоуправление). Границы власти субъектов школьного управления определяются уставом школы и соответствующими ему локальными актами. Формы этой власти - конкретные органы самоуправления выбирает само учебное заведение. </a:t>
            </a:r>
          </a:p>
          <a:p>
            <a:r>
              <a:rPr lang="ru-RU" dirty="0" smtClean="0"/>
              <a:t>Органы самоуправления бывают «совместными», с участием и педагогов, и родителей, и учеников - например, совет школы, либо «раздельными» - например, ученический совет с участием выборных представителей обучающихся. </a:t>
            </a:r>
          </a:p>
          <a:p>
            <a:r>
              <a:rPr lang="ru-RU" dirty="0" smtClean="0"/>
              <a:t>Органы школьного самоуправления, сформированные учениками, принято называть органами ученического самоуправления.</a:t>
            </a:r>
          </a:p>
          <a:p>
            <a:r>
              <a:rPr lang="ru-RU" dirty="0" smtClean="0"/>
              <a:t> Главный смысл самоуправления состоит в том, что с его помощью участники школьной жизни получают возможность влиять на школьную политику - как через участие в принятии решений, которыми руководствуется администрация учебного заведения, так и через собственную активность в управлении </a:t>
            </a:r>
            <a:r>
              <a:rPr lang="ru-RU" dirty="0" err="1" smtClean="0"/>
              <a:t>внутришкольными</a:t>
            </a:r>
            <a:r>
              <a:rPr lang="ru-RU" dirty="0" smtClean="0"/>
              <a:t> процессами. Самоуправление делает школьную жизнь предметом совместного творчества всех её субъектов.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90110580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\Pictures\Второй%20раз%20в%20тот%20же%20класс%20позор%20для%20школьника%20или%20же%20новый%20шанс.jpg"/>
          <p:cNvPicPr>
            <a:picLocks noChangeAspect="1" noChangeArrowheads="1"/>
          </p:cNvPicPr>
          <p:nvPr/>
        </p:nvPicPr>
        <p:blipFill>
          <a:blip r:embed="rId2" cstate="print"/>
          <a:srcRect t="4403" r="4576" b="4350"/>
          <a:stretch>
            <a:fillRect/>
          </a:stretch>
        </p:blipFill>
        <p:spPr bwMode="auto">
          <a:xfrm>
            <a:off x="539552" y="3356992"/>
            <a:ext cx="4388519" cy="2736304"/>
          </a:xfrm>
          <a:prstGeom prst="rect">
            <a:avLst/>
          </a:prstGeom>
          <a:noFill/>
        </p:spPr>
      </p:pic>
      <p:pic>
        <p:nvPicPr>
          <p:cNvPr id="8" name="Picture 5" descr="http://тула.дети/wp-content/uploads/2015/08/023655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429000"/>
            <a:ext cx="3634052" cy="2725539"/>
          </a:xfrm>
          <a:prstGeom prst="rect">
            <a:avLst/>
          </a:prstGeom>
          <a:noFill/>
        </p:spPr>
      </p:pic>
      <p:pic>
        <p:nvPicPr>
          <p:cNvPr id="9" name="Picture 7" descr="http://elenanaumenko.ucoz.ru/_si/0/2527646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620688"/>
            <a:ext cx="3599510" cy="2797547"/>
          </a:xfrm>
          <a:prstGeom prst="rect">
            <a:avLst/>
          </a:prstGeom>
          <a:noFill/>
        </p:spPr>
      </p:pic>
      <p:pic>
        <p:nvPicPr>
          <p:cNvPr id="10" name="Picture 2" descr="C:\Users\Админ\Pictures\1631007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764704"/>
            <a:ext cx="4076270" cy="30572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74854695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764704"/>
            <a:ext cx="511256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Существует возможность создания </a:t>
            </a:r>
            <a:r>
              <a:rPr lang="ru-RU" sz="2000" b="1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вертикальной модели организации службы примирения.</a:t>
            </a:r>
            <a:r>
              <a:rPr lang="ru-RU" sz="2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При этом следует учесть опыт Пермского края. Исходя из названного опыта работы Школьная служба примирения может курироваться Муниципальной службой примирения, которая организовывается на базе Центра </a:t>
            </a:r>
            <a:r>
              <a:rPr lang="ru-RU" sz="2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психолого</a:t>
            </a:r>
            <a:r>
              <a:rPr lang="ru-RU" sz="2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- педагогической реабилитации и коррекции, Центра диагностики и консультирования, а также являться одним из направлений работы Муниципальной ювенальной службы.</a:t>
            </a:r>
            <a:endParaRPr lang="ru-RU" sz="2000" dirty="0"/>
          </a:p>
        </p:txBody>
      </p:sp>
      <p:pic>
        <p:nvPicPr>
          <p:cNvPr id="13313" name="Picture 1" descr="C:\Users\Админ\Pictures\711365_3slth9c0hc_W21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3284984"/>
            <a:ext cx="3495315" cy="28605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32356259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00FF"/>
                </a:solidFill>
              </a:rPr>
              <a:t>Личные качества медиатора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1700808"/>
            <a:ext cx="478853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любовь </a:t>
            </a:r>
            <a:r>
              <a:rPr lang="ru-RU" sz="2400" b="1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к людям, принятие их такими, какие они есть. </a:t>
            </a:r>
            <a:endParaRPr lang="ru-RU" sz="2400" b="1" dirty="0" smtClean="0">
              <a:solidFill>
                <a:srgbClr val="7030A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уважение </a:t>
            </a:r>
            <a:r>
              <a:rPr lang="ru-RU" sz="2400" b="1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и </a:t>
            </a:r>
            <a:r>
              <a:rPr lang="ru-RU" sz="2400" b="1" dirty="0" smtClean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доверие 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чувство </a:t>
            </a:r>
            <a:r>
              <a:rPr lang="ru-RU" sz="2400" b="1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юмора </a:t>
            </a:r>
            <a:endParaRPr lang="ru-RU" sz="2400" b="1" dirty="0" smtClean="0">
              <a:solidFill>
                <a:srgbClr val="7030A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психологическая устойчивость</a:t>
            </a:r>
            <a:endParaRPr lang="ru-RU" sz="2400" b="1" dirty="0">
              <a:solidFill>
                <a:srgbClr val="7030A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знание законов 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знание педагогики </a:t>
            </a:r>
            <a:r>
              <a:rPr lang="ru-RU" sz="2400" b="1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и </a:t>
            </a:r>
            <a:r>
              <a:rPr lang="ru-RU" sz="2400" b="1" dirty="0" smtClean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психологии, основ </a:t>
            </a:r>
            <a:r>
              <a:rPr lang="ru-RU" sz="2400" b="1" dirty="0" err="1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конфликтологии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. </a:t>
            </a:r>
            <a:endParaRPr lang="ru-RU" dirty="0"/>
          </a:p>
        </p:txBody>
      </p:sp>
      <p:pic>
        <p:nvPicPr>
          <p:cNvPr id="12289" name="Picture 1" descr="C:\Users\Админ\Pictures\mediator_timisoara_3_large.jpg"/>
          <p:cNvPicPr>
            <a:picLocks noChangeAspect="1" noChangeArrowheads="1"/>
          </p:cNvPicPr>
          <p:nvPr/>
        </p:nvPicPr>
        <p:blipFill>
          <a:blip r:embed="rId2" cstate="print"/>
          <a:srcRect l="13697" t="7827" r="2165" b="8035"/>
          <a:stretch>
            <a:fillRect/>
          </a:stretch>
        </p:blipFill>
        <p:spPr bwMode="auto">
          <a:xfrm>
            <a:off x="4499992" y="2564904"/>
            <a:ext cx="3672408" cy="36724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73956758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ru-RU" b="1" dirty="0" smtClean="0">
                <a:solidFill>
                  <a:srgbClr val="0000FF"/>
                </a:solidFill>
              </a:rPr>
              <a:t>Принципы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196753"/>
            <a:ext cx="7776864" cy="388843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/>
              <a:t>     </a:t>
            </a:r>
            <a:r>
              <a:rPr lang="ru-RU" sz="2400" b="1" dirty="0" smtClean="0">
                <a:solidFill>
                  <a:srgbClr val="FF0000"/>
                </a:solidFill>
              </a:rPr>
              <a:t>Принцип </a:t>
            </a:r>
            <a:r>
              <a:rPr lang="ru-RU" sz="2400" b="1" dirty="0">
                <a:solidFill>
                  <a:srgbClr val="FF0000"/>
                </a:solidFill>
              </a:rPr>
              <a:t>1</a:t>
            </a:r>
            <a:r>
              <a:rPr lang="ru-RU" sz="2400" dirty="0"/>
              <a:t>. Уважение, внимание к себе и другому.</a:t>
            </a:r>
            <a:br>
              <a:rPr lang="ru-RU" sz="2400" dirty="0"/>
            </a:br>
            <a:r>
              <a:rPr lang="ru-RU" sz="2400" b="1" dirty="0">
                <a:solidFill>
                  <a:srgbClr val="FF0000"/>
                </a:solidFill>
              </a:rPr>
              <a:t>Принцип 2.</a:t>
            </a:r>
            <a:r>
              <a:rPr lang="ru-RU" sz="2400" dirty="0"/>
              <a:t> Готовность слушать, слышать и понимать</a:t>
            </a:r>
            <a:br>
              <a:rPr lang="ru-RU" sz="2400" dirty="0"/>
            </a:br>
            <a:r>
              <a:rPr lang="ru-RU" sz="2400" b="1" dirty="0">
                <a:solidFill>
                  <a:srgbClr val="FF0000"/>
                </a:solidFill>
              </a:rPr>
              <a:t>Принцип 3.</a:t>
            </a:r>
            <a:r>
              <a:rPr lang="ru-RU" sz="2400" dirty="0"/>
              <a:t> Способность вчувствоваться</a:t>
            </a:r>
            <a:br>
              <a:rPr lang="ru-RU" sz="2400" dirty="0"/>
            </a:br>
            <a:r>
              <a:rPr lang="ru-RU" sz="2400" b="1" dirty="0">
                <a:solidFill>
                  <a:srgbClr val="FF0000"/>
                </a:solidFill>
              </a:rPr>
              <a:t>Принцип 4.</a:t>
            </a:r>
            <a:r>
              <a:rPr lang="ru-RU" sz="2400" dirty="0"/>
              <a:t> Умение </a:t>
            </a:r>
            <a:r>
              <a:rPr lang="ru-RU" sz="2400" dirty="0" smtClean="0"/>
              <a:t>конфликтовать</a:t>
            </a:r>
          </a:p>
          <a:p>
            <a:pPr>
              <a:buNone/>
            </a:pPr>
            <a:r>
              <a:rPr lang="ru-RU" sz="2400" dirty="0" smtClean="0"/>
              <a:t>     </a:t>
            </a:r>
            <a:r>
              <a:rPr lang="ru-RU" sz="2400" b="1" dirty="0" smtClean="0">
                <a:solidFill>
                  <a:srgbClr val="FF0000"/>
                </a:solidFill>
              </a:rPr>
              <a:t>Принцип </a:t>
            </a:r>
            <a:r>
              <a:rPr lang="ru-RU" sz="2400" b="1" dirty="0">
                <a:solidFill>
                  <a:srgbClr val="FF0000"/>
                </a:solidFill>
              </a:rPr>
              <a:t>5.</a:t>
            </a:r>
            <a:r>
              <a:rPr lang="ru-RU" sz="2400" dirty="0"/>
              <a:t> </a:t>
            </a:r>
            <a:r>
              <a:rPr lang="ru-RU" sz="2400" dirty="0" smtClean="0"/>
              <a:t>Кооперация   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     Принцип </a:t>
            </a:r>
            <a:r>
              <a:rPr lang="ru-RU" sz="2400" b="1" dirty="0">
                <a:solidFill>
                  <a:srgbClr val="FF0000"/>
                </a:solidFill>
              </a:rPr>
              <a:t>6</a:t>
            </a:r>
            <a:r>
              <a:rPr lang="ru-RU" sz="2400" dirty="0">
                <a:solidFill>
                  <a:srgbClr val="FF0000"/>
                </a:solidFill>
              </a:rPr>
              <a:t>.</a:t>
            </a:r>
            <a:r>
              <a:rPr lang="ru-RU" sz="2400" dirty="0"/>
              <a:t> Отзывчивость и критическое </a:t>
            </a:r>
            <a:r>
              <a:rPr lang="ru-RU" sz="2400" dirty="0" smtClean="0"/>
              <a:t>мышление</a:t>
            </a:r>
          </a:p>
          <a:p>
            <a:pPr>
              <a:buNone/>
            </a:pPr>
            <a:r>
              <a:rPr lang="ru-RU" sz="2400" dirty="0" smtClean="0"/>
              <a:t>     </a:t>
            </a:r>
            <a:r>
              <a:rPr lang="ru-RU" sz="2400" b="1" dirty="0" smtClean="0">
                <a:solidFill>
                  <a:srgbClr val="FF0000"/>
                </a:solidFill>
              </a:rPr>
              <a:t>Принцип </a:t>
            </a:r>
            <a:r>
              <a:rPr lang="ru-RU" sz="2400" b="1" dirty="0">
                <a:solidFill>
                  <a:srgbClr val="FF0000"/>
                </a:solidFill>
              </a:rPr>
              <a:t>7.</a:t>
            </a:r>
            <a:r>
              <a:rPr lang="ru-RU" sz="2400" dirty="0"/>
              <a:t> Фантазия, креативность, </a:t>
            </a:r>
            <a:r>
              <a:rPr lang="ru-RU" sz="2400" dirty="0" smtClean="0"/>
              <a:t>удовольствие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     Принцип 8. </a:t>
            </a:r>
            <a:r>
              <a:rPr lang="ru-RU" sz="2400" dirty="0" smtClean="0"/>
              <a:t>Вы </a:t>
            </a:r>
            <a:r>
              <a:rPr lang="ru-RU" sz="2400" dirty="0"/>
              <a:t>не должны терять чувство юмора; не запрещено же получать удовольствие! </a:t>
            </a:r>
          </a:p>
        </p:txBody>
      </p:sp>
    </p:spTree>
    <p:extLst>
      <p:ext uri="{BB962C8B-B14F-4D97-AF65-F5344CB8AC3E}">
        <p14:creationId xmlns:p14="http://schemas.microsoft.com/office/powerpoint/2010/main" xmlns="" val="1557104515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FF"/>
                </a:solidFill>
              </a:rPr>
              <a:t>Тактики взаимодействия медиатора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1340768"/>
            <a:ext cx="5112568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/>
            </a:r>
            <a:br>
              <a:rPr lang="ru-RU" sz="12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ru-RU" sz="28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1. Тактика поочередного выслушивания на совместной встрече</a:t>
            </a:r>
            <a:r>
              <a:rPr lang="ru-RU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  <a:r>
              <a:rPr lang="ru-RU" sz="2800" b="1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/>
            </a:r>
            <a:br>
              <a:rPr lang="ru-RU" sz="2800" b="1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ru-RU" sz="2800" b="1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2. Сделка</a:t>
            </a:r>
            <a:r>
              <a:rPr lang="ru-RU" sz="2800" b="1" dirty="0" smtClean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..</a:t>
            </a:r>
            <a:r>
              <a:rPr lang="ru-RU" sz="2800" b="1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/>
            </a:r>
            <a:br>
              <a:rPr lang="ru-RU" sz="2800" b="1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3. Челночная дипломатия</a:t>
            </a:r>
            <a:r>
              <a:rPr lang="ru-RU" sz="2800" b="1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. </a:t>
            </a:r>
            <a:br>
              <a:rPr lang="ru-RU" sz="2800" b="1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ru-RU" sz="2800" b="1" dirty="0">
                <a:solidFill>
                  <a:srgbClr val="0066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4. Давление на одного из оппонентов</a:t>
            </a:r>
            <a:r>
              <a:rPr lang="ru-RU" sz="2800" b="1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. </a:t>
            </a:r>
            <a:br>
              <a:rPr lang="ru-RU" sz="2800" b="1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5. Директивное воздействие </a:t>
            </a:r>
            <a:r>
              <a:rPr lang="ru-RU" sz="12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/>
            </a:r>
            <a:br>
              <a:rPr lang="ru-RU" sz="12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endParaRPr lang="ru-RU" sz="1200" dirty="0"/>
          </a:p>
        </p:txBody>
      </p:sp>
      <p:pic>
        <p:nvPicPr>
          <p:cNvPr id="10242" name="Picture 2" descr="http://investments.academic.ru/pictures/investments/img1951198_Pretenzi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1628800"/>
            <a:ext cx="3118387" cy="21205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0708120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00FF"/>
                </a:solidFill>
              </a:rPr>
              <a:t>Документация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hlinkClick r:id="rId2" action="ppaction://hlinkfile"/>
              </a:rPr>
              <a:t>Приказ о создании службы медиации</a:t>
            </a:r>
            <a:endParaRPr lang="ru-RU" dirty="0" smtClean="0"/>
          </a:p>
          <a:p>
            <a:r>
              <a:rPr lang="ru-RU" dirty="0" smtClean="0">
                <a:hlinkClick r:id="rId3" action="ppaction://hlinkfile"/>
              </a:rPr>
              <a:t>Приказ об утверждении Плана работы школьной службы медиации и Положения ШСМ</a:t>
            </a:r>
            <a:endParaRPr lang="ru-RU" dirty="0" smtClean="0"/>
          </a:p>
          <a:p>
            <a:r>
              <a:rPr lang="ru-RU" dirty="0" smtClean="0">
                <a:hlinkClick r:id="rId4" action="ppaction://hlinkfile"/>
              </a:rPr>
              <a:t>Положение о ШСМ</a:t>
            </a:r>
            <a:endParaRPr lang="ru-RU" dirty="0" smtClean="0"/>
          </a:p>
          <a:p>
            <a:r>
              <a:rPr lang="ru-RU" dirty="0" smtClean="0">
                <a:hlinkClick r:id="rId5" action="ppaction://hlinkfile"/>
              </a:rPr>
              <a:t>План работы ШСМ </a:t>
            </a:r>
            <a:endParaRPr lang="ru-RU" dirty="0" smtClean="0"/>
          </a:p>
          <a:p>
            <a:r>
              <a:rPr lang="ru-RU" dirty="0" smtClean="0">
                <a:hlinkClick r:id="rId6" action="ppaction://hlinkfile"/>
              </a:rPr>
              <a:t>Журнал регистрации случаев ШСМ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2242829189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00FF"/>
                </a:solidFill>
              </a:rPr>
              <a:t>Практическое занятие</a:t>
            </a:r>
            <a:br>
              <a:rPr lang="ru-RU" sz="3200" b="1" dirty="0" smtClean="0">
                <a:solidFill>
                  <a:srgbClr val="0000FF"/>
                </a:solidFill>
              </a:rPr>
            </a:br>
            <a:r>
              <a:rPr lang="ru-RU" sz="3200" b="1" dirty="0" smtClean="0">
                <a:solidFill>
                  <a:srgbClr val="0000FF"/>
                </a:solidFill>
              </a:rPr>
              <a:t>«Восстановительная медиация»</a:t>
            </a:r>
            <a:endParaRPr lang="ru-RU" sz="3200" b="1" dirty="0">
              <a:solidFill>
                <a:srgbClr val="0000FF"/>
              </a:solidFill>
            </a:endParaRPr>
          </a:p>
        </p:txBody>
      </p:sp>
      <p:pic>
        <p:nvPicPr>
          <p:cNvPr id="7169" name="Picture 1" descr="C:\Users\Админ\Pictures\155937_html_m2c8f56f3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770" r="5310" b="5714"/>
          <a:stretch>
            <a:fillRect/>
          </a:stretch>
        </p:blipFill>
        <p:spPr bwMode="auto">
          <a:xfrm>
            <a:off x="467544" y="1196752"/>
            <a:ext cx="8280920" cy="47525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83310382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FF"/>
                </a:solidFill>
              </a:rPr>
              <a:t>Принципы восстановительной медиации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Добровольность участия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Конфиденциальность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Сотрудничество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Самоответственность сторон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Прозрачность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Беспристрастность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Заглаживание вреда обидчика, причиненного жертве (ВОССТАНОВИТЕЛЬНАЯ МЕДИАЦИЯ).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Самостоятельность службы медиации (от администрации). </a:t>
            </a:r>
          </a:p>
          <a:p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060848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b="1" i="1" dirty="0" smtClean="0">
                <a:solidFill>
                  <a:srgbClr val="006600"/>
                </a:solidFill>
              </a:rPr>
              <a:t>РАБОТА СО СЛУЧАЕМ</a:t>
            </a:r>
            <a:endParaRPr lang="ru-RU" sz="6000" b="1" i="1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tyt-skazki.ru/_ph/13/2/954484350.jpg?14413437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332656"/>
            <a:ext cx="5492136" cy="5184576"/>
          </a:xfrm>
          <a:prstGeom prst="rect">
            <a:avLst/>
          </a:prstGeom>
          <a:noFill/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67544" y="5157192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</a:rPr>
              <a:t>Спасибо за внимание!</a:t>
            </a:r>
            <a:endParaRPr lang="ru-RU" sz="36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1" descr="C:\Users\Админ\Pictures\83e5a3ec350973ccbfadd6302d54d4ae_i-224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92696"/>
            <a:ext cx="4521200" cy="3187700"/>
          </a:xfrm>
          <a:prstGeom prst="rect">
            <a:avLst/>
          </a:prstGeom>
          <a:noFill/>
        </p:spPr>
      </p:pic>
      <p:pic>
        <p:nvPicPr>
          <p:cNvPr id="29698" name="Picture 2" descr="C:\Users\Админ\Pictures\osijFV3xHa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63354" y="3356992"/>
            <a:ext cx="4644046" cy="28756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97082800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C:\Users\Админ\Pictures\593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332656"/>
            <a:ext cx="5877272" cy="58772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29090370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476672"/>
            <a:ext cx="7992888" cy="5266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400" b="1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Школьная медиация </a:t>
            </a:r>
            <a:r>
              <a:rPr lang="ru-RU" sz="4400" b="1" i="1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400" b="1" i="1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это </a:t>
            </a:r>
            <a:r>
              <a:rPr lang="ru-RU" sz="4400" b="1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новый подход к разрешению и предотвращению спорных и конфликтных ситуаций на всех уровнях системы российского образования.</a:t>
            </a:r>
            <a:endParaRPr lang="ru-RU" sz="4400" b="1" i="1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8187962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i="1" dirty="0">
                <a:solidFill>
                  <a:srgbClr val="C00000"/>
                </a:solidFill>
              </a:rPr>
              <a:t>Правовая основа </a:t>
            </a:r>
            <a:br>
              <a:rPr lang="ru-RU" sz="2400" b="1" i="1" dirty="0">
                <a:solidFill>
                  <a:srgbClr val="C00000"/>
                </a:solidFill>
              </a:rPr>
            </a:br>
            <a:r>
              <a:rPr lang="ru-RU" sz="2400" b="1" i="1" dirty="0">
                <a:solidFill>
                  <a:srgbClr val="C00000"/>
                </a:solidFill>
              </a:rPr>
              <a:t>организации служб школьной медиации</a:t>
            </a:r>
            <a:br>
              <a:rPr lang="ru-RU" sz="2400" b="1" i="1" dirty="0">
                <a:solidFill>
                  <a:srgbClr val="C00000"/>
                </a:solidFill>
              </a:rPr>
            </a:br>
            <a:r>
              <a:rPr lang="ru-RU" sz="2400" b="1" i="1" dirty="0">
                <a:solidFill>
                  <a:srgbClr val="C00000"/>
                </a:solidFill>
              </a:rPr>
              <a:t>в образовательных организациях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40000" lnSpcReduction="20000"/>
          </a:bodyPr>
          <a:lstStyle/>
          <a:p>
            <a:pPr lvl="0"/>
            <a:r>
              <a:rPr lang="ru-RU" sz="4000" b="1" dirty="0">
                <a:solidFill>
                  <a:srgbClr val="7030A0"/>
                </a:solidFill>
              </a:rPr>
              <a:t>Конституция Российской Федерации;</a:t>
            </a:r>
          </a:p>
          <a:p>
            <a:pPr lvl="0"/>
            <a:r>
              <a:rPr lang="ru-RU" sz="4000" b="1" dirty="0">
                <a:solidFill>
                  <a:srgbClr val="7030A0"/>
                </a:solidFill>
              </a:rPr>
              <a:t>Гражданский кодекс Российской Федерации;</a:t>
            </a:r>
          </a:p>
          <a:p>
            <a:pPr lvl="0"/>
            <a:r>
              <a:rPr lang="ru-RU" sz="4000" b="1" dirty="0">
                <a:solidFill>
                  <a:srgbClr val="7030A0"/>
                </a:solidFill>
              </a:rPr>
              <a:t>Семейный кодекс Российской Федерации;</a:t>
            </a:r>
          </a:p>
          <a:p>
            <a:pPr lvl="0"/>
            <a:r>
              <a:rPr lang="ru-RU" sz="4000" b="1" dirty="0">
                <a:solidFill>
                  <a:srgbClr val="7030A0"/>
                </a:solidFill>
              </a:rPr>
              <a:t>Федеральный закон от 29 декабря 2012 г. №273-ФЗ «Об образовании в Российской Федерации»;</a:t>
            </a:r>
          </a:p>
          <a:p>
            <a:pPr lvl="0"/>
            <a:r>
              <a:rPr lang="ru-RU" sz="4000" b="1" dirty="0">
                <a:solidFill>
                  <a:srgbClr val="7030A0"/>
                </a:solidFill>
              </a:rPr>
              <a:t>Национальная стратегия действий в интересах детей на 2012-2017 гг.</a:t>
            </a:r>
          </a:p>
          <a:p>
            <a:pPr lvl="0"/>
            <a:r>
              <a:rPr lang="ru-RU" sz="4000" b="1" dirty="0">
                <a:solidFill>
                  <a:srgbClr val="7030A0"/>
                </a:solidFill>
              </a:rPr>
              <a:t>ФЗ РФ от 27.07.2010 г. № 193-ФЗ «Об альтернативной процедуре урегулирования споров с участием посредника (процедура медиации)»</a:t>
            </a:r>
          </a:p>
          <a:p>
            <a:pPr lvl="0"/>
            <a:r>
              <a:rPr lang="ru-RU" sz="4000" b="1" dirty="0">
                <a:solidFill>
                  <a:srgbClr val="7030A0"/>
                </a:solidFill>
              </a:rPr>
              <a:t>Распоряжение Правительства РФ от 15.10.2012 г. № 1916-р, п.62, п.64</a:t>
            </a:r>
          </a:p>
          <a:p>
            <a:pPr lvl="0"/>
            <a:r>
              <a:rPr lang="ru-RU" sz="4000" b="1" dirty="0">
                <a:solidFill>
                  <a:srgbClr val="7030A0"/>
                </a:solidFill>
              </a:rPr>
              <a:t>ФЗ РФ от 23.07.2013 г. № 233-ФЗ «О внесении изменения в статью 18 ФЗ «Об альтернативной процедуре урегулирования споров с участием посредника (процедуре медиации)»</a:t>
            </a:r>
          </a:p>
          <a:p>
            <a:pPr lvl="0"/>
            <a:r>
              <a:rPr lang="ru-RU" sz="4000" b="1" dirty="0">
                <a:solidFill>
                  <a:srgbClr val="7030A0"/>
                </a:solidFill>
              </a:rPr>
              <a:t>Методические рекомендации </a:t>
            </a:r>
            <a:r>
              <a:rPr lang="ru-RU" sz="4000" b="1" dirty="0" err="1">
                <a:solidFill>
                  <a:srgbClr val="7030A0"/>
                </a:solidFill>
              </a:rPr>
              <a:t>Минобрнауки</a:t>
            </a:r>
            <a:r>
              <a:rPr lang="ru-RU" sz="4000" b="1" dirty="0">
                <a:solidFill>
                  <a:srgbClr val="7030A0"/>
                </a:solidFill>
              </a:rPr>
              <a:t> от 18.11.2013 г.</a:t>
            </a:r>
          </a:p>
          <a:p>
            <a:pPr lvl="0"/>
            <a:r>
              <a:rPr lang="ru-RU" sz="4000" b="1" dirty="0">
                <a:solidFill>
                  <a:srgbClr val="7030A0"/>
                </a:solidFill>
              </a:rPr>
              <a:t>ВК- 844/07 «Об организации служб школьной медиации в образовательных организациях»</a:t>
            </a:r>
          </a:p>
          <a:p>
            <a:pPr lvl="0"/>
            <a:r>
              <a:rPr lang="ru-RU" sz="4000" b="1" dirty="0">
                <a:solidFill>
                  <a:srgbClr val="7030A0"/>
                </a:solidFill>
              </a:rPr>
              <a:t>Программа подготовки медиаторов (Постановление Правительства РФ от 3 декабря 2010 г. N 969 «О программе подготовки медиаторов», Приказ Министерства образования и науки Российской Федерации от 14 февраля 2011 г. N 187</a:t>
            </a:r>
            <a:r>
              <a:rPr lang="ru-RU" sz="4000" b="1" dirty="0">
                <a:solidFill>
                  <a:srgbClr val="7030A0"/>
                </a:solidFill>
                <a:hlinkClick r:id="rId2"/>
              </a:rPr>
              <a:t>).</a:t>
            </a:r>
            <a:endParaRPr lang="ru-RU" sz="4000" b="1" dirty="0">
              <a:solidFill>
                <a:srgbClr val="7030A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36669075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</a:rPr>
              <a:t>Основные понятия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	Служба школьной медиации</a:t>
            </a:r>
            <a:r>
              <a:rPr lang="ru-RU" b="1" i="1" dirty="0" smtClean="0">
                <a:solidFill>
                  <a:srgbClr val="002060"/>
                </a:solidFill>
              </a:rPr>
              <a:t> – </a:t>
            </a:r>
            <a:r>
              <a:rPr lang="ru-RU" dirty="0" smtClean="0">
                <a:solidFill>
                  <a:srgbClr val="002060"/>
                </a:solidFill>
              </a:rPr>
              <a:t>это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служба, созданная в образовательной организации и состоящая из работников образовательной организации, учащихся и их родителей, прошедших необходимую подготовку и обучение основам метода школьной медиации и медиативного подхода.</a:t>
            </a:r>
          </a:p>
          <a:p>
            <a:pPr algn="r">
              <a:buNone/>
            </a:pPr>
            <a:endParaRPr lang="ru-RU" sz="1600" b="1" i="1" dirty="0" smtClean="0">
              <a:solidFill>
                <a:srgbClr val="002060"/>
              </a:solidFill>
            </a:endParaRPr>
          </a:p>
          <a:p>
            <a:pPr algn="r">
              <a:buNone/>
            </a:pPr>
            <a:r>
              <a:rPr lang="ru-RU" sz="2100" b="1" i="1" dirty="0" smtClean="0">
                <a:solidFill>
                  <a:srgbClr val="002060"/>
                </a:solidFill>
              </a:rPr>
              <a:t>Федеральный закон от 27 июня 2010 года № 193-ФЗ</a:t>
            </a:r>
            <a:endParaRPr lang="ru-RU" sz="21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8312321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</a:rPr>
              <a:t>Основные понятия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040560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800" b="1" i="1" dirty="0" smtClean="0">
                <a:solidFill>
                  <a:srgbClr val="C00000"/>
                </a:solidFill>
              </a:rPr>
              <a:t>Под процедурой медиации</a:t>
            </a:r>
            <a:r>
              <a:rPr lang="ru-RU" sz="2800" b="1" i="1" dirty="0" smtClean="0">
                <a:solidFill>
                  <a:srgbClr val="002060"/>
                </a:solidFill>
              </a:rPr>
              <a:t> </a:t>
            </a:r>
            <a:r>
              <a:rPr lang="ru-RU" sz="2800" dirty="0" smtClean="0">
                <a:solidFill>
                  <a:srgbClr val="002060"/>
                </a:solidFill>
              </a:rPr>
              <a:t>понимается способ урегулирования споров при содействии медиатора на основе добровольного согласия сторон в целях достижения ими взаимоприемлемого решения.</a:t>
            </a:r>
          </a:p>
          <a:p>
            <a:pPr algn="just">
              <a:buNone/>
            </a:pPr>
            <a:endParaRPr lang="ru-RU" sz="1200" dirty="0" smtClean="0">
              <a:solidFill>
                <a:srgbClr val="002060"/>
              </a:solidFill>
            </a:endParaRPr>
          </a:p>
          <a:p>
            <a:pPr algn="just"/>
            <a:r>
              <a:rPr lang="ru-RU" sz="2800" b="1" i="1" dirty="0" smtClean="0">
                <a:solidFill>
                  <a:srgbClr val="C00000"/>
                </a:solidFill>
              </a:rPr>
              <a:t>Медиатор</a:t>
            </a:r>
            <a:r>
              <a:rPr lang="ru-RU" sz="2800" b="1" i="1" dirty="0" smtClean="0">
                <a:solidFill>
                  <a:srgbClr val="002060"/>
                </a:solidFill>
              </a:rPr>
              <a:t> – </a:t>
            </a:r>
            <a:r>
              <a:rPr lang="ru-RU" sz="2800" dirty="0" smtClean="0">
                <a:solidFill>
                  <a:srgbClr val="002060"/>
                </a:solidFill>
              </a:rPr>
              <a:t>это</a:t>
            </a:r>
            <a:r>
              <a:rPr lang="ru-RU" sz="2800" b="1" i="1" dirty="0" smtClean="0">
                <a:solidFill>
                  <a:srgbClr val="002060"/>
                </a:solidFill>
              </a:rPr>
              <a:t> </a:t>
            </a:r>
            <a:r>
              <a:rPr lang="ru-RU" sz="2800" dirty="0" smtClean="0">
                <a:solidFill>
                  <a:srgbClr val="002060"/>
                </a:solidFill>
              </a:rPr>
              <a:t>независимое лицо либо независимые лица, привлекаемые сторонами в качестве посредников в урегулировании спора для содействия в выработке сторонами решения по существу спора.</a:t>
            </a:r>
          </a:p>
          <a:p>
            <a:pPr algn="r">
              <a:buNone/>
            </a:pPr>
            <a:endParaRPr lang="ru-RU" sz="1600" b="1" i="1" dirty="0" smtClean="0">
              <a:solidFill>
                <a:srgbClr val="002060"/>
              </a:solidFill>
            </a:endParaRPr>
          </a:p>
          <a:p>
            <a:pPr algn="r">
              <a:buNone/>
            </a:pPr>
            <a:r>
              <a:rPr lang="ru-RU" sz="1800" b="1" i="1" dirty="0" smtClean="0">
                <a:solidFill>
                  <a:srgbClr val="002060"/>
                </a:solidFill>
              </a:rPr>
              <a:t>Федеральный закон от 27 июня 2010 года № 193-ФЗ</a:t>
            </a:r>
            <a:endParaRPr lang="ru-RU" sz="18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5890477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</a:rPr>
              <a:t>Основные понятия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196752"/>
            <a:ext cx="8229600" cy="5373216"/>
          </a:xfrm>
        </p:spPr>
        <p:txBody>
          <a:bodyPr>
            <a:normAutofit fontScale="47500" lnSpcReduction="20000"/>
          </a:bodyPr>
          <a:lstStyle/>
          <a:p>
            <a:pPr algn="just">
              <a:buNone/>
            </a:pPr>
            <a:endParaRPr lang="ru-RU" sz="2500" dirty="0" smtClean="0">
              <a:solidFill>
                <a:srgbClr val="002060"/>
              </a:solidFill>
            </a:endParaRPr>
          </a:p>
          <a:p>
            <a:pPr algn="just"/>
            <a:r>
              <a:rPr lang="ru-RU" sz="5500" b="1" i="1" dirty="0" smtClean="0">
                <a:solidFill>
                  <a:srgbClr val="C00000"/>
                </a:solidFill>
              </a:rPr>
              <a:t>Медиативный подход </a:t>
            </a:r>
            <a:r>
              <a:rPr lang="ru-RU" sz="5500" dirty="0" smtClean="0"/>
              <a:t>- </a:t>
            </a:r>
            <a:r>
              <a:rPr lang="ru-RU" sz="5500" dirty="0" err="1" smtClean="0">
                <a:solidFill>
                  <a:srgbClr val="002060"/>
                </a:solidFill>
              </a:rPr>
              <a:t>деятельностный</a:t>
            </a:r>
            <a:r>
              <a:rPr lang="ru-RU" sz="5500" dirty="0" smtClean="0">
                <a:solidFill>
                  <a:srgbClr val="002060"/>
                </a:solidFill>
              </a:rPr>
              <a:t> </a:t>
            </a:r>
            <a:r>
              <a:rPr lang="ru-RU" sz="5500" dirty="0" err="1" smtClean="0">
                <a:solidFill>
                  <a:srgbClr val="002060"/>
                </a:solidFill>
              </a:rPr>
              <a:t>подход</a:t>
            </a:r>
            <a:r>
              <a:rPr lang="ru-RU" sz="5500" dirty="0" smtClean="0">
                <a:solidFill>
                  <a:srgbClr val="002060"/>
                </a:solidFill>
              </a:rPr>
              <a:t>, основанный на принципах медиации, предполагающий владение навыками позитивного осознанного общения, создающими основу для предотвращения и (или) эффективного разрешения споров и конфликтов в повседневных условиях без проведения медиации как полноценной процедуры.</a:t>
            </a:r>
          </a:p>
          <a:p>
            <a:pPr algn="just"/>
            <a:r>
              <a:rPr lang="ru-RU" sz="5500" b="1" i="1" dirty="0" smtClean="0">
                <a:solidFill>
                  <a:srgbClr val="C00000"/>
                </a:solidFill>
              </a:rPr>
              <a:t>Метод «Школьная медиация» </a:t>
            </a:r>
            <a:r>
              <a:rPr lang="ru-RU" sz="5500" b="1" i="1" dirty="0" smtClean="0">
                <a:solidFill>
                  <a:srgbClr val="002060"/>
                </a:solidFill>
              </a:rPr>
              <a:t>- </a:t>
            </a:r>
            <a:r>
              <a:rPr lang="ru-RU" sz="5500" dirty="0" smtClean="0">
                <a:solidFill>
                  <a:srgbClr val="002060"/>
                </a:solidFill>
              </a:rPr>
              <a:t>это</a:t>
            </a:r>
            <a:r>
              <a:rPr lang="ru-RU" sz="5500" b="1" i="1" dirty="0" smtClean="0">
                <a:solidFill>
                  <a:srgbClr val="002060"/>
                </a:solidFill>
              </a:rPr>
              <a:t> </a:t>
            </a:r>
            <a:r>
              <a:rPr lang="ru-RU" sz="5500" dirty="0" smtClean="0">
                <a:solidFill>
                  <a:srgbClr val="002060"/>
                </a:solidFill>
              </a:rPr>
              <a:t>инновационный метод, который применяется для разрешения споров и предотвращения конфликтных ситуаций между участниками образовательного процесса в качестве современного альтернативного способа разрешения споров.</a:t>
            </a:r>
          </a:p>
          <a:p>
            <a:pPr algn="r">
              <a:buNone/>
            </a:pPr>
            <a:r>
              <a:rPr lang="ru-RU" sz="3800" b="1" i="1" dirty="0" smtClean="0">
                <a:solidFill>
                  <a:srgbClr val="002060"/>
                </a:solidFill>
              </a:rPr>
              <a:t>Федеральный закон от 27 июня 2010 года № 193-ФЗ</a:t>
            </a:r>
            <a:endParaRPr lang="ru-RU" sz="38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9928847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549</TotalTime>
  <Words>1269</Words>
  <Application>Microsoft Office PowerPoint</Application>
  <PresentationFormat>Экран (4:3)</PresentationFormat>
  <Paragraphs>106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«Школьная служба медиации –новое перспективное направление воспитательной работы школы»</vt:lpstr>
      <vt:lpstr>Слайд 2</vt:lpstr>
      <vt:lpstr>Слайд 3</vt:lpstr>
      <vt:lpstr>Слайд 4</vt:lpstr>
      <vt:lpstr>Слайд 5</vt:lpstr>
      <vt:lpstr>Правовая основа  организации служб школьной медиации в образовательных организациях</vt:lpstr>
      <vt:lpstr>Основные понятия</vt:lpstr>
      <vt:lpstr>Основные понятия</vt:lpstr>
      <vt:lpstr>Основные понятия</vt:lpstr>
      <vt:lpstr>Слайд 10</vt:lpstr>
      <vt:lpstr>Цель   службы школьной медиации</vt:lpstr>
      <vt:lpstr>Основные этапы  организации службы школьной медиации в ОО</vt:lpstr>
      <vt:lpstr>Основные этапы  организации службы школьной медиации в ОО</vt:lpstr>
      <vt:lpstr>Применение медиации в образовании</vt:lpstr>
      <vt:lpstr>Модели организации школьной службы примирения</vt:lpstr>
      <vt:lpstr>1. ПРОФИЛАКТИЧЕСКАЯ МОДЕЛЬ</vt:lpstr>
      <vt:lpstr>Профилактическая модель</vt:lpstr>
      <vt:lpstr>2. Воспитательная модель</vt:lpstr>
      <vt:lpstr>3. Сервисная модель</vt:lpstr>
      <vt:lpstr>Слайд 20</vt:lpstr>
      <vt:lpstr>Личные качества медиатора</vt:lpstr>
      <vt:lpstr>Принципы</vt:lpstr>
      <vt:lpstr>Тактики взаимодействия медиатора</vt:lpstr>
      <vt:lpstr>Документация</vt:lpstr>
      <vt:lpstr>Практическое занятие «Восстановительная медиация»</vt:lpstr>
      <vt:lpstr>Принципы восстановительной медиации</vt:lpstr>
      <vt:lpstr>РАБОТА СО СЛУЧАЕМ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Школьная служба медиации  как одно из условий для формирования безопасного пространства</dc:title>
  <dc:creator>Samsung</dc:creator>
  <cp:lastModifiedBy>Админ</cp:lastModifiedBy>
  <cp:revision>105</cp:revision>
  <dcterms:created xsi:type="dcterms:W3CDTF">2014-09-23T05:35:02Z</dcterms:created>
  <dcterms:modified xsi:type="dcterms:W3CDTF">2015-10-30T02:44:02Z</dcterms:modified>
</cp:coreProperties>
</file>