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3" r:id="rId3"/>
    <p:sldId id="262" r:id="rId4"/>
    <p:sldId id="264" r:id="rId5"/>
    <p:sldId id="265" r:id="rId6"/>
    <p:sldId id="266" r:id="rId7"/>
    <p:sldId id="269" r:id="rId8"/>
    <p:sldId id="268" r:id="rId9"/>
    <p:sldId id="267" r:id="rId10"/>
    <p:sldId id="270" r:id="rId11"/>
  </p:sldIdLst>
  <p:sldSz cx="9144000" cy="6858000" type="screen4x3"/>
  <p:notesSz cx="6858000" cy="9144000"/>
  <p:custDataLst>
    <p:tags r:id="rId1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4374A"/>
    <a:srgbClr val="3399FF"/>
    <a:srgbClr val="666699"/>
    <a:srgbClr val="E5907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84583" autoAdjust="0"/>
  </p:normalViewPr>
  <p:slideViewPr>
    <p:cSldViewPr>
      <p:cViewPr>
        <p:scale>
          <a:sx n="69" d="100"/>
          <a:sy n="69" d="100"/>
        </p:scale>
        <p:origin x="-2844" y="-6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49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6663A1-BE93-4F19-BCAE-33E954C20B2B}" type="datetimeFigureOut">
              <a:rPr lang="ru-RU" smtClean="0"/>
              <a:pPr/>
              <a:t>30.12.2021</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0DF26E-F902-4582-B614-0C9EE35F2135}" type="slidenum">
              <a:rPr lang="ru-RU" smtClean="0"/>
              <a:pPr/>
              <a:t>‹#›</a:t>
            </a:fld>
            <a:endParaRPr lang="ru-RU"/>
          </a:p>
        </p:txBody>
      </p:sp>
    </p:spTree>
    <p:extLst>
      <p:ext uri="{BB962C8B-B14F-4D97-AF65-F5344CB8AC3E}">
        <p14:creationId xmlns="" xmlns:p14="http://schemas.microsoft.com/office/powerpoint/2010/main" val="4043283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0431-2448-4DC3-AF70-2785FBE2C445}" type="datetimeFigureOut">
              <a:rPr lang="ru-RU" smtClean="0"/>
              <a:pPr/>
              <a:t>30.12.2021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341FE-AE5C-47F1-8FD8-47C4A673A802}" type="slidenum">
              <a:rPr lang="ru-RU" smtClean="0"/>
              <a:pPr/>
              <a:t>‹#›</a:t>
            </a:fld>
            <a:endParaRPr lang="ru-RU"/>
          </a:p>
        </p:txBody>
      </p:sp>
    </p:spTree>
    <p:extLst>
      <p:ext uri="{BB962C8B-B14F-4D97-AF65-F5344CB8AC3E}">
        <p14:creationId xmlns=""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resentation-creation.ru/powerpoint-templates.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Оригинальные шаблоны для презентаций: </a:t>
            </a:r>
            <a:r>
              <a:rPr lang="ru-RU" sz="1200" dirty="0" smtClean="0">
                <a:hlinkClick r:id="rId3"/>
              </a:rPr>
              <a:t>https://presentation-creation.ru/powerpoint-templates.html</a:t>
            </a:r>
            <a:r>
              <a:rPr lang="en-US" sz="1200" dirty="0" smtClean="0"/>
              <a:t> </a:t>
            </a:r>
            <a:endParaRPr lang="ru-RU" sz="1200" dirty="0" smtClean="0"/>
          </a:p>
          <a:p>
            <a:r>
              <a:rPr lang="ru-RU" sz="1200" smtClean="0"/>
              <a:t>Бесплатно и без регистрации.</a:t>
            </a:r>
          </a:p>
          <a:p>
            <a:endParaRPr lang="ru-RU"/>
          </a:p>
        </p:txBody>
      </p:sp>
      <p:sp>
        <p:nvSpPr>
          <p:cNvPr id="4" name="Номер слайда 3"/>
          <p:cNvSpPr>
            <a:spLocks noGrp="1"/>
          </p:cNvSpPr>
          <p:nvPr>
            <p:ph type="sldNum" sz="quarter" idx="10"/>
          </p:nvPr>
        </p:nvSpPr>
        <p:spPr/>
        <p:txBody>
          <a:bodyPr/>
          <a:lstStyle/>
          <a:p>
            <a:fld id="{D74341FE-AE5C-47F1-8FD8-47C4A673A802}" type="slidenum">
              <a:rPr lang="ru-RU" smtClean="0"/>
              <a:pPr/>
              <a:t>1</a:t>
            </a:fld>
            <a:endParaRPr lang="ru-RU"/>
          </a:p>
        </p:txBody>
      </p:sp>
    </p:spTree>
    <p:extLst>
      <p:ext uri="{BB962C8B-B14F-4D97-AF65-F5344CB8AC3E}">
        <p14:creationId xmlns="" xmlns:p14="http://schemas.microsoft.com/office/powerpoint/2010/main" val="422161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3</a:t>
            </a:fld>
            <a:endParaRPr lang="ru-RU"/>
          </a:p>
        </p:txBody>
      </p:sp>
    </p:spTree>
    <p:extLst>
      <p:ext uri="{BB962C8B-B14F-4D97-AF65-F5344CB8AC3E}">
        <p14:creationId xmlns="" xmlns:p14="http://schemas.microsoft.com/office/powerpoint/2010/main" val="1046937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4</a:t>
            </a:fld>
            <a:endParaRPr lang="ru-RU"/>
          </a:p>
        </p:txBody>
      </p:sp>
    </p:spTree>
    <p:extLst>
      <p:ext uri="{BB962C8B-B14F-4D97-AF65-F5344CB8AC3E}">
        <p14:creationId xmlns="" xmlns:p14="http://schemas.microsoft.com/office/powerpoint/2010/main" val="1046937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5</a:t>
            </a:fld>
            <a:endParaRPr lang="ru-RU"/>
          </a:p>
        </p:txBody>
      </p:sp>
    </p:spTree>
    <p:extLst>
      <p:ext uri="{BB962C8B-B14F-4D97-AF65-F5344CB8AC3E}">
        <p14:creationId xmlns="" xmlns:p14="http://schemas.microsoft.com/office/powerpoint/2010/main" val="1046937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6</a:t>
            </a:fld>
            <a:endParaRPr lang="ru-RU"/>
          </a:p>
        </p:txBody>
      </p:sp>
    </p:spTree>
    <p:extLst>
      <p:ext uri="{BB962C8B-B14F-4D97-AF65-F5344CB8AC3E}">
        <p14:creationId xmlns="" xmlns:p14="http://schemas.microsoft.com/office/powerpoint/2010/main" val="1046937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8</a:t>
            </a:fld>
            <a:endParaRPr lang="ru-RU"/>
          </a:p>
        </p:txBody>
      </p:sp>
    </p:spTree>
    <p:extLst>
      <p:ext uri="{BB962C8B-B14F-4D97-AF65-F5344CB8AC3E}">
        <p14:creationId xmlns="" xmlns:p14="http://schemas.microsoft.com/office/powerpoint/2010/main" val="1046937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9</a:t>
            </a:fld>
            <a:endParaRPr lang="ru-RU"/>
          </a:p>
        </p:txBody>
      </p:sp>
    </p:spTree>
    <p:extLst>
      <p:ext uri="{BB962C8B-B14F-4D97-AF65-F5344CB8AC3E}">
        <p14:creationId xmlns="" xmlns:p14="http://schemas.microsoft.com/office/powerpoint/2010/main" val="1046937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13384" y="0"/>
            <a:ext cx="6517232" cy="1368152"/>
          </a:xfrm>
        </p:spPr>
        <p:txBody>
          <a:bodyPr/>
          <a:lstStyle>
            <a:lvl1pPr>
              <a:defRPr b="1">
                <a:solidFill>
                  <a:schemeClr val="accent1">
                    <a:lumMod val="75000"/>
                  </a:schemeClr>
                </a:solidFill>
                <a:effectLst>
                  <a:outerShdw blurRad="38100" dist="38100" dir="2700000" algn="tl">
                    <a:srgbClr val="000000">
                      <a:alpha val="43137"/>
                    </a:srgbClr>
                  </a:outerShdw>
                </a:effectLst>
              </a:defRPr>
            </a:lvl1pPr>
          </a:lstStyle>
          <a:p>
            <a:r>
              <a:rPr lang="ru-RU" dirty="0" smtClean="0"/>
              <a:t>Образец</a:t>
            </a:r>
            <a:r>
              <a:rPr lang="en-US" dirty="0" smtClean="0"/>
              <a:t> </a:t>
            </a:r>
            <a:r>
              <a:rPr lang="ru-RU" dirty="0" smtClean="0"/>
              <a:t>заголовка</a:t>
            </a:r>
            <a:endParaRPr lang="ru-RU" dirty="0"/>
          </a:p>
        </p:txBody>
      </p:sp>
      <p:sp>
        <p:nvSpPr>
          <p:cNvPr id="4" name="Дата 3"/>
          <p:cNvSpPr>
            <a:spLocks noGrp="1"/>
          </p:cNvSpPr>
          <p:nvPr>
            <p:ph type="dt" sz="half" idx="10"/>
          </p:nvPr>
        </p:nvSpPr>
        <p:spPr/>
        <p:txBody>
          <a:bodyPr/>
          <a:lstStyle>
            <a:lvl1pPr>
              <a:defRPr>
                <a:solidFill>
                  <a:schemeClr val="accent1">
                    <a:lumMod val="75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11"/>
          </p:nvPr>
        </p:nvSpPr>
        <p:spPr/>
        <p:txBody>
          <a:bodyPr/>
          <a:lstStyle>
            <a:lvl1pPr>
              <a:defRPr>
                <a:solidFill>
                  <a:schemeClr val="accent1">
                    <a:lumMod val="75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accent1">
                    <a:lumMod val="7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51564276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10788046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accent6">
                    <a:lumMod val="60000"/>
                    <a:lumOff val="4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9836954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lvl1pPr>
              <a:defRPr>
                <a:solidFill>
                  <a:schemeClr val="accent1">
                    <a:lumMod val="75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11"/>
          </p:nvPr>
        </p:nvSpPr>
        <p:spPr/>
        <p:txBody>
          <a:bodyPr/>
          <a:lstStyle>
            <a:lvl1pPr>
              <a:defRPr>
                <a:solidFill>
                  <a:schemeClr val="accent1">
                    <a:lumMod val="7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1">
                    <a:lumMod val="75000"/>
                  </a:schemeClr>
                </a:solidFill>
              </a:defRPr>
            </a:lvl1pPr>
          </a:lstStyle>
          <a:p>
            <a:fld id="{544A1F6A-164B-43BA-A19E-4AE6BB502A21}" type="slidenum">
              <a:rPr lang="ru-RU" smtClean="0"/>
              <a:pPr/>
              <a:t>‹#›</a:t>
            </a:fld>
            <a:endParaRPr lang="ru-RU"/>
          </a:p>
        </p:txBody>
      </p:sp>
      <p:sp>
        <p:nvSpPr>
          <p:cNvPr id="12" name="Номер слайда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rgbClr val="3399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dirty="0">
              <a:solidFill>
                <a:schemeClr val="accent1">
                  <a:lumMod val="75000"/>
                </a:schemeClr>
              </a:solidFill>
            </a:endParaRPr>
          </a:p>
        </p:txBody>
      </p:sp>
      <p:sp>
        <p:nvSpPr>
          <p:cNvPr id="8" name="Заголовок 1"/>
          <p:cNvSpPr>
            <a:spLocks noGrp="1"/>
          </p:cNvSpPr>
          <p:nvPr>
            <p:ph type="title"/>
          </p:nvPr>
        </p:nvSpPr>
        <p:spPr>
          <a:xfrm>
            <a:off x="2483768" y="45855"/>
            <a:ext cx="6480720" cy="1336698"/>
          </a:xfrm>
          <a:prstGeom prst="rect">
            <a:avLst/>
          </a:prstGeom>
        </p:spPr>
        <p:txBody>
          <a:bodyPr vert="horz" lIns="91440" tIns="45720" rIns="91440" bIns="45720" rtlCol="0" anchor="ctr">
            <a:normAutofit/>
          </a:bodyPr>
          <a:lstStyle>
            <a:lvl1pPr>
              <a:defRPr>
                <a:solidFill>
                  <a:schemeClr val="accent1">
                    <a:lumMod val="75000"/>
                  </a:schemeClr>
                </a:solidFill>
              </a:defRPr>
            </a:lvl1pPr>
          </a:lstStyle>
          <a:p>
            <a:r>
              <a:rPr lang="ru-RU" dirty="0" smtClean="0"/>
              <a:t>Образец заголовка</a:t>
            </a:r>
            <a:endParaRPr lang="ru-RU" dirty="0"/>
          </a:p>
        </p:txBody>
      </p:sp>
      <p:sp>
        <p:nvSpPr>
          <p:cNvPr id="9" name="Текст 2"/>
          <p:cNvSpPr>
            <a:spLocks noGrp="1"/>
          </p:cNvSpPr>
          <p:nvPr>
            <p:ph idx="1"/>
          </p:nvPr>
        </p:nvSpPr>
        <p:spPr>
          <a:xfrm>
            <a:off x="251520" y="1988840"/>
            <a:ext cx="8640960" cy="4176464"/>
          </a:xfrm>
          <a:prstGeom prst="rect">
            <a:avLst/>
          </a:prstGeom>
        </p:spPr>
        <p:txBody>
          <a:bodyPr vert="horz" lIns="91440" tIns="45720" rIns="91440" bIns="45720" rtlCol="0">
            <a:normAutofit/>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Tree>
    <p:extLst>
      <p:ext uri="{BB962C8B-B14F-4D97-AF65-F5344CB8AC3E}">
        <p14:creationId xmlns="" xmlns:p14="http://schemas.microsoft.com/office/powerpoint/2010/main" val="154301415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1799" y="4406900"/>
            <a:ext cx="5722913" cy="1362075"/>
          </a:xfrm>
        </p:spPr>
        <p:txBody>
          <a:bodyPr anchor="t"/>
          <a:lstStyle>
            <a:lvl1pPr algn="l">
              <a:defRPr sz="4000" b="1" cap="all">
                <a:solidFill>
                  <a:schemeClr val="bg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771799" y="2906713"/>
            <a:ext cx="5722913" cy="1500187"/>
          </a:xfrm>
        </p:spPr>
        <p:txBody>
          <a:bodyPr anchor="b"/>
          <a:lstStyle>
            <a:lvl1pPr marL="0" indent="0">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0266547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1">
                    <a:lumMod val="95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179512" y="2060848"/>
            <a:ext cx="4320480" cy="4093915"/>
          </a:xfrm>
        </p:spPr>
        <p:txBody>
          <a:bodyPr/>
          <a:lstStyle>
            <a:lvl1pPr>
              <a:defRPr sz="2800">
                <a:solidFill>
                  <a:schemeClr val="bg1">
                    <a:lumMod val="95000"/>
                  </a:schemeClr>
                </a:solidFill>
              </a:defRPr>
            </a:lvl1pPr>
            <a:lvl2pPr>
              <a:defRPr sz="2400">
                <a:solidFill>
                  <a:schemeClr val="bg1">
                    <a:lumMod val="95000"/>
                  </a:schemeClr>
                </a:solidFill>
              </a:defRPr>
            </a:lvl2pPr>
            <a:lvl3pPr>
              <a:defRPr sz="2000">
                <a:solidFill>
                  <a:schemeClr val="bg1">
                    <a:lumMod val="95000"/>
                  </a:schemeClr>
                </a:solidFill>
              </a:defRPr>
            </a:lvl3pPr>
            <a:lvl4pPr>
              <a:defRPr sz="1800">
                <a:solidFill>
                  <a:schemeClr val="bg1">
                    <a:lumMod val="95000"/>
                  </a:schemeClr>
                </a:solidFill>
              </a:defRPr>
            </a:lvl4pPr>
            <a:lvl5pPr>
              <a:defRPr sz="1800">
                <a:solidFill>
                  <a:schemeClr val="bg1">
                    <a:lumMod val="9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644008" y="2071389"/>
            <a:ext cx="4320480" cy="4093915"/>
          </a:xfrm>
        </p:spPr>
        <p:txBody>
          <a:bodyPr/>
          <a:lstStyle>
            <a:lvl1pPr>
              <a:defRPr sz="2800">
                <a:solidFill>
                  <a:schemeClr val="bg1">
                    <a:lumMod val="95000"/>
                  </a:schemeClr>
                </a:solidFill>
              </a:defRPr>
            </a:lvl1pPr>
            <a:lvl2pPr>
              <a:defRPr sz="2400">
                <a:solidFill>
                  <a:schemeClr val="bg1">
                    <a:lumMod val="95000"/>
                  </a:schemeClr>
                </a:solidFill>
              </a:defRPr>
            </a:lvl2pPr>
            <a:lvl3pPr>
              <a:defRPr sz="2000">
                <a:solidFill>
                  <a:schemeClr val="bg1">
                    <a:lumMod val="95000"/>
                  </a:schemeClr>
                </a:solidFill>
              </a:defRPr>
            </a:lvl3pPr>
            <a:lvl4pPr>
              <a:defRPr sz="1800">
                <a:solidFill>
                  <a:schemeClr val="bg1">
                    <a:lumMod val="95000"/>
                  </a:schemeClr>
                </a:solidFill>
              </a:defRPr>
            </a:lvl4pPr>
            <a:lvl5pPr>
              <a:defRPr sz="1800">
                <a:solidFill>
                  <a:schemeClr val="bg1">
                    <a:lumMod val="9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bg1">
                    <a:lumMod val="95000"/>
                  </a:schemeClr>
                </a:solidFill>
              </a:defRPr>
            </a:lvl1pPr>
          </a:lstStyle>
          <a:p>
            <a:fld id="{A5E48A96-E1BB-4C8F-80B2-32A47A48A9D5}" type="datetimeFigureOut">
              <a:rPr lang="ru-RU" smtClean="0"/>
              <a:pPr/>
              <a:t>30.12.2021</a:t>
            </a:fld>
            <a:endParaRPr lang="ru-RU"/>
          </a:p>
        </p:txBody>
      </p:sp>
      <p:sp>
        <p:nvSpPr>
          <p:cNvPr id="6" name="Нижний колонтитул 5"/>
          <p:cNvSpPr>
            <a:spLocks noGrp="1"/>
          </p:cNvSpPr>
          <p:nvPr>
            <p:ph type="ftr" sz="quarter" idx="11"/>
          </p:nvPr>
        </p:nvSpPr>
        <p:spPr/>
        <p:txBody>
          <a:bodyPr/>
          <a:lstStyle>
            <a:lvl1pPr>
              <a:defRPr>
                <a:solidFill>
                  <a:schemeClr val="bg1">
                    <a:lumMod val="95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bg1">
                    <a:lumMod val="9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38913399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51520" y="1916832"/>
            <a:ext cx="4176464"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251520" y="2556594"/>
            <a:ext cx="4176464"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716016" y="1934294"/>
            <a:ext cx="4248472"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716016" y="2574056"/>
            <a:ext cx="4248472"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a:xfrm>
            <a:off x="1375310" y="6410896"/>
            <a:ext cx="1215489" cy="365125"/>
          </a:xfrm>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8" name="Нижний колонтитул 7"/>
          <p:cNvSpPr>
            <a:spLocks noGrp="1"/>
          </p:cNvSpPr>
          <p:nvPr>
            <p:ph type="ftr" sz="quarter" idx="11"/>
          </p:nvPr>
        </p:nvSpPr>
        <p:spPr>
          <a:xfrm>
            <a:off x="4154184" y="6356350"/>
            <a:ext cx="1649592" cy="365125"/>
          </a:xfrm>
        </p:spPr>
        <p:txBody>
          <a:bodyPr/>
          <a:lstStyle>
            <a:lvl1pPr>
              <a:defRPr>
                <a:solidFill>
                  <a:schemeClr val="accent6">
                    <a:lumMod val="60000"/>
                    <a:lumOff val="40000"/>
                  </a:schemeClr>
                </a:solidFill>
              </a:defRPr>
            </a:lvl1pPr>
          </a:lstStyle>
          <a:p>
            <a:endParaRPr lang="ru-RU"/>
          </a:p>
        </p:txBody>
      </p:sp>
      <p:sp>
        <p:nvSpPr>
          <p:cNvPr id="9" name="Номер слайда 8"/>
          <p:cNvSpPr>
            <a:spLocks noGrp="1"/>
          </p:cNvSpPr>
          <p:nvPr>
            <p:ph type="sldNum" sz="quarter" idx="12"/>
          </p:nvPr>
        </p:nvSpPr>
        <p:spPr>
          <a:xfrm>
            <a:off x="7471310" y="6356350"/>
            <a:ext cx="1215489" cy="365125"/>
          </a:xfrm>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16599334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4" name="Нижний колонтитул 3"/>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17245772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3" name="Нижний колонтитул 2"/>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61595152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accent6">
                    <a:lumMod val="60000"/>
                    <a:lumOff val="40000"/>
                  </a:schemeClr>
                </a:solidFill>
              </a:defRPr>
            </a:lvl1pPr>
            <a:lvl2pPr>
              <a:defRPr sz="2800">
                <a:solidFill>
                  <a:schemeClr val="accent6">
                    <a:lumMod val="60000"/>
                    <a:lumOff val="40000"/>
                  </a:schemeClr>
                </a:solidFill>
              </a:defRPr>
            </a:lvl2pPr>
            <a:lvl3pPr>
              <a:defRPr sz="2400">
                <a:solidFill>
                  <a:schemeClr val="accent6">
                    <a:lumMod val="60000"/>
                    <a:lumOff val="40000"/>
                  </a:schemeClr>
                </a:solidFill>
              </a:defRPr>
            </a:lvl3pPr>
            <a:lvl4pPr>
              <a:defRPr sz="2000">
                <a:solidFill>
                  <a:schemeClr val="accent6">
                    <a:lumMod val="60000"/>
                    <a:lumOff val="40000"/>
                  </a:schemeClr>
                </a:solidFill>
              </a:defRPr>
            </a:lvl4pPr>
            <a:lvl5pPr>
              <a:defRPr sz="2000">
                <a:solidFill>
                  <a:schemeClr val="accent6">
                    <a:lumMod val="60000"/>
                    <a:lumOff val="4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34548966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accent6">
                    <a:lumMod val="60000"/>
                    <a:lumOff val="4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30.12.2021</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75860541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45855"/>
            <a:ext cx="6480720" cy="1336698"/>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251520" y="1988840"/>
            <a:ext cx="8640960" cy="4176464"/>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fld id="{A5E48A96-E1BB-4C8F-80B2-32A47A48A9D5}" type="datetimeFigureOut">
              <a:rPr lang="ru-RU" smtClean="0"/>
              <a:pPr/>
              <a:t>30.12.2021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accent1">
              <a:lumMod val="75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accent1">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olimpmo.ru/news_img/docs/2020/support/744_3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13384" y="0"/>
            <a:ext cx="7291064" cy="3717032"/>
          </a:xfrm>
        </p:spPr>
        <p:txBody>
          <a:bodyPr>
            <a:noAutofit/>
          </a:bodyPr>
          <a:lstStyle/>
          <a:p>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Итоги </a:t>
            </a:r>
            <a:r>
              <a:rPr lang="ru-RU" sz="4800" dirty="0" err="1" smtClean="0">
                <a:latin typeface="Times New Roman" pitchFamily="18" charset="0"/>
                <a:cs typeface="Times New Roman" pitchFamily="18" charset="0"/>
              </a:rPr>
              <a:t>ВсОШ</a:t>
            </a:r>
            <a:r>
              <a:rPr lang="ru-RU" sz="4800" dirty="0" smtClean="0">
                <a:latin typeface="Times New Roman" pitchFamily="18" charset="0"/>
                <a:cs typeface="Times New Roman" pitchFamily="18" charset="0"/>
              </a:rPr>
              <a:t> </a:t>
            </a:r>
            <a:r>
              <a:rPr lang="ru-RU" sz="4800" dirty="0" smtClean="0">
                <a:latin typeface="Times New Roman" pitchFamily="18" charset="0"/>
                <a:cs typeface="Times New Roman" pitchFamily="18" charset="0"/>
              </a:rPr>
              <a:t> </a:t>
            </a: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2021-2022 </a:t>
            </a:r>
            <a:r>
              <a:rPr lang="ru-RU" sz="4800" dirty="0" smtClean="0">
                <a:latin typeface="Times New Roman" pitchFamily="18" charset="0"/>
                <a:cs typeface="Times New Roman" pitchFamily="18" charset="0"/>
              </a:rPr>
              <a:t>учебный </a:t>
            </a:r>
            <a:r>
              <a:rPr lang="ru-RU" sz="4800" dirty="0" smtClean="0">
                <a:latin typeface="Times New Roman" pitchFamily="18" charset="0"/>
                <a:cs typeface="Times New Roman" pitchFamily="18" charset="0"/>
              </a:rPr>
              <a:t>год</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школьный этап</a:t>
            </a: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13</a:t>
            </a:r>
            <a:r>
              <a:rPr lang="ru-RU" sz="4800" dirty="0" smtClean="0">
                <a:latin typeface="Times New Roman" pitchFamily="18" charset="0"/>
                <a:cs typeface="Times New Roman" pitchFamily="18" charset="0"/>
              </a:rPr>
              <a:t> </a:t>
            </a:r>
            <a:r>
              <a:rPr lang="ru-RU" sz="4800" dirty="0" smtClean="0">
                <a:latin typeface="Times New Roman" pitchFamily="18" charset="0"/>
                <a:cs typeface="Times New Roman" pitchFamily="18" charset="0"/>
              </a:rPr>
              <a:t>сентября - 23 октября</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endParaRPr lang="ru-RU" sz="48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185787063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Какие льготы получают победители и призёры?</a:t>
            </a:r>
            <a:endParaRPr lang="ru-RU" dirty="0"/>
          </a:p>
        </p:txBody>
      </p:sp>
      <p:sp>
        <p:nvSpPr>
          <p:cNvPr id="3" name="Содержимое 2"/>
          <p:cNvSpPr>
            <a:spLocks noGrp="1"/>
          </p:cNvSpPr>
          <p:nvPr>
            <p:ph idx="1"/>
          </p:nvPr>
        </p:nvSpPr>
        <p:spPr/>
        <p:txBody>
          <a:bodyPr>
            <a:normAutofit fontScale="70000" lnSpcReduction="20000"/>
          </a:bodyPr>
          <a:lstStyle/>
          <a:p>
            <a:pPr algn="just"/>
            <a:r>
              <a:rPr lang="ru-RU" dirty="0" smtClean="0">
                <a:solidFill>
                  <a:schemeClr val="tx1"/>
                </a:solidFill>
                <a:latin typeface="Times New Roman" pitchFamily="18" charset="0"/>
                <a:cs typeface="Times New Roman" pitchFamily="18" charset="0"/>
              </a:rPr>
              <a:t>Победители и призеры Всероссийской олимпиады школьников могут быть зачислены </a:t>
            </a:r>
            <a:r>
              <a:rPr lang="ru-RU" b="1" dirty="0" smtClean="0">
                <a:solidFill>
                  <a:schemeClr val="tx1"/>
                </a:solidFill>
                <a:latin typeface="Times New Roman" pitchFamily="18" charset="0"/>
                <a:cs typeface="Times New Roman" pitchFamily="18" charset="0"/>
              </a:rPr>
              <a:t>без вступительных испытаний</a:t>
            </a:r>
            <a:r>
              <a:rPr lang="ru-RU" dirty="0" smtClean="0">
                <a:solidFill>
                  <a:schemeClr val="tx1"/>
                </a:solidFill>
                <a:latin typeface="Times New Roman" pitchFamily="18" charset="0"/>
                <a:cs typeface="Times New Roman" pitchFamily="18" charset="0"/>
              </a:rPr>
              <a:t> в любой российский вуз на любое направление подготовки, для которого предмет олимпиады является профильным. При поступлении на непрофильные направления абитуриентам могут засчитать 100 баллов вместо результата ЕГЭ по предмету олимпиады.</a:t>
            </a:r>
          </a:p>
          <a:p>
            <a:pPr algn="just"/>
            <a:r>
              <a:rPr lang="ru-RU" dirty="0" smtClean="0">
                <a:solidFill>
                  <a:schemeClr val="tx1"/>
                </a:solidFill>
                <a:latin typeface="Times New Roman" pitchFamily="18" charset="0"/>
                <a:cs typeface="Times New Roman" pitchFamily="18" charset="0"/>
              </a:rPr>
              <a:t>Диплом олимпиады действует </a:t>
            </a:r>
            <a:r>
              <a:rPr lang="ru-RU" b="1" dirty="0" smtClean="0">
                <a:solidFill>
                  <a:schemeClr val="tx1"/>
                </a:solidFill>
                <a:latin typeface="Times New Roman" pitchFamily="18" charset="0"/>
                <a:cs typeface="Times New Roman" pitchFamily="18" charset="0"/>
              </a:rPr>
              <a:t>в течение четырех лет</a:t>
            </a:r>
            <a:r>
              <a:rPr lang="ru-RU" dirty="0" smtClean="0">
                <a:solidFill>
                  <a:schemeClr val="tx1"/>
                </a:solidFill>
                <a:latin typeface="Times New Roman" pitchFamily="18" charset="0"/>
                <a:cs typeface="Times New Roman" pitchFamily="18" charset="0"/>
              </a:rPr>
              <a:t>, следующих за годом получения диплома.</a:t>
            </a:r>
          </a:p>
          <a:p>
            <a:pPr algn="just"/>
            <a:r>
              <a:rPr lang="ru-RU" dirty="0" smtClean="0">
                <a:solidFill>
                  <a:schemeClr val="tx1"/>
                </a:solidFill>
                <a:latin typeface="Times New Roman" pitchFamily="18" charset="0"/>
                <a:cs typeface="Times New Roman" pitchFamily="18" charset="0"/>
              </a:rPr>
              <a:t>В 2021-м году учреждена единовременная выплата губернатора Московской области за участие в заключительном этапе </a:t>
            </a:r>
            <a:r>
              <a:rPr lang="ru-RU" dirty="0" err="1" smtClean="0">
                <a:solidFill>
                  <a:schemeClr val="tx1"/>
                </a:solidFill>
                <a:latin typeface="Times New Roman" pitchFamily="18" charset="0"/>
                <a:cs typeface="Times New Roman" pitchFamily="18" charset="0"/>
              </a:rPr>
              <a:t>ВсОШ</a:t>
            </a:r>
            <a:r>
              <a:rPr lang="ru-RU" dirty="0" smtClean="0">
                <a:solidFill>
                  <a:schemeClr val="tx1"/>
                </a:solidFill>
                <a:latin typeface="Times New Roman" pitchFamily="18" charset="0"/>
                <a:cs typeface="Times New Roman" pitchFamily="18" charset="0"/>
              </a:rPr>
              <a:t>. Согласно </a:t>
            </a:r>
            <a:r>
              <a:rPr lang="ru-RU" u="sng" dirty="0" smtClean="0">
                <a:solidFill>
                  <a:schemeClr val="tx1"/>
                </a:solidFill>
                <a:latin typeface="Times New Roman" pitchFamily="18" charset="0"/>
                <a:cs typeface="Times New Roman" pitchFamily="18" charset="0"/>
                <a:hlinkClick r:id="rId2"/>
              </a:rPr>
              <a:t>постановлению</a:t>
            </a:r>
            <a:r>
              <a:rPr lang="ru-RU" dirty="0" smtClean="0">
                <a:solidFill>
                  <a:schemeClr val="tx1"/>
                </a:solidFill>
                <a:latin typeface="Times New Roman" pitchFamily="18" charset="0"/>
                <a:cs typeface="Times New Roman" pitchFamily="18" charset="0"/>
              </a:rPr>
              <a:t> победители ЗЭ </a:t>
            </a:r>
            <a:r>
              <a:rPr lang="ru-RU" dirty="0" err="1" smtClean="0">
                <a:solidFill>
                  <a:schemeClr val="tx1"/>
                </a:solidFill>
                <a:latin typeface="Times New Roman" pitchFamily="18" charset="0"/>
                <a:cs typeface="Times New Roman" pitchFamily="18" charset="0"/>
              </a:rPr>
              <a:t>ВсОШ</a:t>
            </a:r>
            <a:r>
              <a:rPr lang="ru-RU" dirty="0" smtClean="0">
                <a:solidFill>
                  <a:schemeClr val="tx1"/>
                </a:solidFill>
                <a:latin typeface="Times New Roman" pitchFamily="18" charset="0"/>
                <a:cs typeface="Times New Roman" pitchFamily="18" charset="0"/>
              </a:rPr>
              <a:t> получают </a:t>
            </a:r>
            <a:r>
              <a:rPr lang="ru-RU" b="1" dirty="0" smtClean="0">
                <a:solidFill>
                  <a:schemeClr val="tx1"/>
                </a:solidFill>
                <a:latin typeface="Times New Roman" pitchFamily="18" charset="0"/>
                <a:cs typeface="Times New Roman" pitchFamily="18" charset="0"/>
              </a:rPr>
              <a:t>500 000 рублей</a:t>
            </a:r>
            <a:r>
              <a:rPr lang="ru-RU" dirty="0" smtClean="0">
                <a:solidFill>
                  <a:schemeClr val="tx1"/>
                </a:solidFill>
                <a:latin typeface="Times New Roman" pitchFamily="18" charset="0"/>
                <a:cs typeface="Times New Roman" pitchFamily="18" charset="0"/>
              </a:rPr>
              <a:t>, призеры — </a:t>
            </a:r>
            <a:r>
              <a:rPr lang="ru-RU" b="1" dirty="0" smtClean="0">
                <a:solidFill>
                  <a:schemeClr val="tx1"/>
                </a:solidFill>
                <a:latin typeface="Times New Roman" pitchFamily="18" charset="0"/>
                <a:cs typeface="Times New Roman" pitchFamily="18" charset="0"/>
              </a:rPr>
              <a:t>300 000 рублей</a:t>
            </a:r>
            <a:r>
              <a:rPr lang="ru-RU" dirty="0" smtClean="0">
                <a:solidFill>
                  <a:schemeClr val="tx1"/>
                </a:solidFill>
                <a:latin typeface="Times New Roman" pitchFamily="18" charset="0"/>
                <a:cs typeface="Times New Roman" pitchFamily="18" charset="0"/>
              </a:rPr>
              <a:t>, участники — </a:t>
            </a:r>
            <a:r>
              <a:rPr lang="ru-RU" b="1" dirty="0" smtClean="0">
                <a:solidFill>
                  <a:schemeClr val="tx1"/>
                </a:solidFill>
                <a:latin typeface="Times New Roman" pitchFamily="18" charset="0"/>
                <a:cs typeface="Times New Roman" pitchFamily="18" charset="0"/>
              </a:rPr>
              <a:t>100 000 рублей</a:t>
            </a:r>
            <a:r>
              <a:rPr lang="ru-RU" dirty="0" smtClean="0">
                <a:solidFill>
                  <a:schemeClr val="tx1"/>
                </a:solidFill>
                <a:latin typeface="Times New Roman" pitchFamily="18" charset="0"/>
                <a:cs typeface="Times New Roman" pitchFamily="18" charset="0"/>
              </a:rPr>
              <a:t>.</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Активность участников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по школе</a:t>
            </a:r>
            <a:endParaRPr lang="ru-RU" dirty="0">
              <a:latin typeface="Times New Roman" pitchFamily="18" charset="0"/>
              <a:cs typeface="Times New Roman" pitchFamily="18" charset="0"/>
            </a:endParaRPr>
          </a:p>
        </p:txBody>
      </p:sp>
      <p:sp>
        <p:nvSpPr>
          <p:cNvPr id="36" name="Text Box 265"/>
          <p:cNvSpPr txBox="1">
            <a:spLocks noChangeArrowheads="1"/>
          </p:cNvSpPr>
          <p:nvPr/>
        </p:nvSpPr>
        <p:spPr bwMode="gray">
          <a:xfrm>
            <a:off x="2432511" y="3906337"/>
            <a:ext cx="354013" cy="457200"/>
          </a:xfrm>
          <a:prstGeom prst="rect">
            <a:avLst/>
          </a:prstGeom>
          <a:noFill/>
          <a:ln w="9525" algn="ctr">
            <a:noFill/>
            <a:miter lim="800000"/>
            <a:headEnd/>
            <a:tailEnd/>
          </a:ln>
          <a:effectLst/>
        </p:spPr>
        <p:txBody>
          <a:bodyPr wrap="none">
            <a:spAutoFit/>
          </a:bodyPr>
          <a:lstStyle/>
          <a:p>
            <a:pPr algn="ctr" eaLnBrk="0" hangingPunct="0"/>
            <a:r>
              <a:rPr lang="en-US" sz="2400" b="1" dirty="0">
                <a:solidFill>
                  <a:srgbClr val="FFFFFF"/>
                </a:solidFill>
                <a:latin typeface="Arial" charset="0"/>
              </a:rPr>
              <a:t>3</a:t>
            </a:r>
          </a:p>
        </p:txBody>
      </p:sp>
      <p:sp>
        <p:nvSpPr>
          <p:cNvPr id="10" name="Прямоугольник 9"/>
          <p:cNvSpPr/>
          <p:nvPr/>
        </p:nvSpPr>
        <p:spPr>
          <a:xfrm>
            <a:off x="1043608" y="1443841"/>
            <a:ext cx="7632848" cy="4154984"/>
          </a:xfrm>
          <a:prstGeom prst="rect">
            <a:avLst/>
          </a:prstGeom>
        </p:spPr>
        <p:txBody>
          <a:bodyPr wrap="square">
            <a:spAutoFit/>
          </a:bodyPr>
          <a:lstStyle/>
          <a:p>
            <a:pPr algn="ctr"/>
            <a:r>
              <a:rPr lang="ru-RU" sz="2400" b="1" dirty="0" smtClean="0">
                <a:latin typeface="Times New Roman" pitchFamily="18" charset="0"/>
                <a:cs typeface="Times New Roman" pitchFamily="18" charset="0"/>
              </a:rPr>
              <a:t>Данные по школе</a:t>
            </a:r>
            <a:endParaRPr lang="ru-RU" sz="2400" b="1"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a:p>
            <a:r>
              <a:rPr lang="ru-RU" sz="2400" dirty="0">
                <a:latin typeface="Times New Roman" pitchFamily="18" charset="0"/>
                <a:cs typeface="Times New Roman" pitchFamily="18" charset="0"/>
              </a:rPr>
              <a:t>Количество </a:t>
            </a:r>
            <a:r>
              <a:rPr lang="ru-RU" sz="2400" dirty="0" smtClean="0">
                <a:latin typeface="Times New Roman" pitchFamily="18" charset="0"/>
                <a:cs typeface="Times New Roman" pitchFamily="18" charset="0"/>
              </a:rPr>
              <a:t>учеников   на платформе     </a:t>
            </a:r>
            <a:r>
              <a:rPr lang="ru-RU" sz="2400" b="1" dirty="0" smtClean="0">
                <a:latin typeface="Times New Roman" pitchFamily="18" charset="0"/>
                <a:cs typeface="Times New Roman" pitchFamily="18" charset="0"/>
              </a:rPr>
              <a:t>232</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a:p>
            <a:r>
              <a:rPr lang="ru-RU" sz="2400" dirty="0">
                <a:latin typeface="Times New Roman" pitchFamily="18" charset="0"/>
                <a:cs typeface="Times New Roman" pitchFamily="18" charset="0"/>
              </a:rPr>
              <a:t>Количество </a:t>
            </a:r>
            <a:r>
              <a:rPr lang="ru-RU" sz="2400" dirty="0" smtClean="0">
                <a:latin typeface="Times New Roman" pitchFamily="18" charset="0"/>
                <a:cs typeface="Times New Roman" pitchFamily="18" charset="0"/>
              </a:rPr>
              <a:t>учеников, </a:t>
            </a:r>
            <a:r>
              <a:rPr lang="ru-RU" sz="2400" dirty="0" smtClean="0">
                <a:latin typeface="Times New Roman" pitchFamily="18" charset="0"/>
                <a:cs typeface="Times New Roman" pitchFamily="18" charset="0"/>
              </a:rPr>
              <a:t>записавшихся закончивших решать </a:t>
            </a:r>
            <a:r>
              <a:rPr lang="ru-RU" sz="2400" dirty="0">
                <a:latin typeface="Times New Roman" pitchFamily="18" charset="0"/>
                <a:cs typeface="Times New Roman" pitchFamily="18" charset="0"/>
              </a:rPr>
              <a:t>хотя бы на одну </a:t>
            </a:r>
            <a:r>
              <a:rPr lang="ru-RU" sz="2400" dirty="0" smtClean="0">
                <a:latin typeface="Times New Roman" pitchFamily="18" charset="0"/>
                <a:cs typeface="Times New Roman" pitchFamily="18" charset="0"/>
              </a:rPr>
              <a:t>олимпиаду </a:t>
            </a:r>
            <a:r>
              <a:rPr lang="ru-RU" sz="2400" dirty="0" smtClean="0">
                <a:latin typeface="Times New Roman" pitchFamily="18" charset="0"/>
                <a:cs typeface="Times New Roman" pitchFamily="18" charset="0"/>
              </a:rPr>
              <a:t> и   </a:t>
            </a:r>
            <a:r>
              <a:rPr lang="ru-RU" sz="2400" b="1" dirty="0" smtClean="0">
                <a:latin typeface="Times New Roman" pitchFamily="18" charset="0"/>
                <a:cs typeface="Times New Roman" pitchFamily="18" charset="0"/>
              </a:rPr>
              <a:t>221</a:t>
            </a:r>
          </a:p>
          <a:p>
            <a:endParaRPr lang="ru-RU" sz="2400" b="1" dirty="0" smtClean="0">
              <a:latin typeface="Times New Roman" pitchFamily="18" charset="0"/>
              <a:cs typeface="Times New Roman" pitchFamily="18" charset="0"/>
            </a:endParaRPr>
          </a:p>
          <a:p>
            <a:endParaRPr lang="ru-RU" sz="2400" b="1" dirty="0" smtClean="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971599" y="4221088"/>
          <a:ext cx="7200801" cy="1010920"/>
        </p:xfrm>
        <a:graphic>
          <a:graphicData uri="http://schemas.openxmlformats.org/drawingml/2006/table">
            <a:tbl>
              <a:tblPr firstRow="1" bandRow="1">
                <a:tableStyleId>{5C22544A-7EE6-4342-B048-85BDC9FD1C3A}</a:tableStyleId>
              </a:tblPr>
              <a:tblGrid>
                <a:gridCol w="2400267"/>
                <a:gridCol w="2400267"/>
                <a:gridCol w="2400267"/>
              </a:tblGrid>
              <a:tr h="370840">
                <a:tc>
                  <a:txBody>
                    <a:bodyPr/>
                    <a:lstStyle/>
                    <a:p>
                      <a:r>
                        <a:rPr lang="ru-RU" dirty="0" smtClean="0"/>
                        <a:t>Учебный год</a:t>
                      </a:r>
                      <a:endParaRPr lang="ru-RU" dirty="0"/>
                    </a:p>
                  </a:txBody>
                  <a:tcPr/>
                </a:tc>
                <a:tc>
                  <a:txBody>
                    <a:bodyPr/>
                    <a:lstStyle/>
                    <a:p>
                      <a:r>
                        <a:rPr lang="ru-RU" dirty="0" smtClean="0"/>
                        <a:t>2020-2021 </a:t>
                      </a:r>
                      <a:r>
                        <a:rPr lang="ru-RU" dirty="0" err="1" smtClean="0"/>
                        <a:t>уч</a:t>
                      </a:r>
                      <a:r>
                        <a:rPr lang="ru-RU" dirty="0" smtClean="0"/>
                        <a:t> год</a:t>
                      </a:r>
                      <a:endParaRPr lang="ru-RU" dirty="0"/>
                    </a:p>
                  </a:txBody>
                  <a:tcPr/>
                </a:tc>
                <a:tc>
                  <a:txBody>
                    <a:bodyPr/>
                    <a:lstStyle/>
                    <a:p>
                      <a:r>
                        <a:rPr lang="ru-RU" dirty="0" smtClean="0"/>
                        <a:t>2021-2022 </a:t>
                      </a:r>
                      <a:r>
                        <a:rPr lang="ru-RU" dirty="0" err="1" smtClean="0"/>
                        <a:t>уч</a:t>
                      </a:r>
                      <a:r>
                        <a:rPr lang="ru-RU" dirty="0" smtClean="0"/>
                        <a:t> год</a:t>
                      </a:r>
                      <a:endParaRPr lang="ru-RU" dirty="0"/>
                    </a:p>
                  </a:txBody>
                  <a:tcPr/>
                </a:tc>
              </a:tr>
              <a:tr h="370840">
                <a:tc>
                  <a:txBody>
                    <a:bodyPr/>
                    <a:lstStyle/>
                    <a:p>
                      <a:r>
                        <a:rPr lang="ru-RU" dirty="0" smtClean="0"/>
                        <a:t>Количество</a:t>
                      </a:r>
                      <a:r>
                        <a:rPr lang="ru-RU" baseline="0" dirty="0" smtClean="0"/>
                        <a:t> обучающихся</a:t>
                      </a:r>
                      <a:endParaRPr lang="ru-RU" dirty="0"/>
                    </a:p>
                  </a:txBody>
                  <a:tcPr/>
                </a:tc>
                <a:tc>
                  <a:txBody>
                    <a:bodyPr/>
                    <a:lstStyle/>
                    <a:p>
                      <a:r>
                        <a:rPr lang="ru-RU" dirty="0" smtClean="0"/>
                        <a:t>205</a:t>
                      </a:r>
                      <a:endParaRPr lang="ru-RU" dirty="0"/>
                    </a:p>
                  </a:txBody>
                  <a:tcPr/>
                </a:tc>
                <a:tc>
                  <a:txBody>
                    <a:bodyPr/>
                    <a:lstStyle/>
                    <a:p>
                      <a:r>
                        <a:rPr lang="ru-RU" dirty="0" smtClean="0"/>
                        <a:t>221</a:t>
                      </a:r>
                      <a:endParaRPr lang="ru-RU" dirty="0"/>
                    </a:p>
                  </a:txBody>
                  <a:tcPr/>
                </a:tc>
              </a:tr>
            </a:tbl>
          </a:graphicData>
        </a:graphic>
      </p:graphicFrame>
    </p:spTree>
    <p:extLst>
      <p:ext uri="{BB962C8B-B14F-4D97-AF65-F5344CB8AC3E}">
        <p14:creationId xmlns="" xmlns:p14="http://schemas.microsoft.com/office/powerpoint/2010/main" val="134302434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Активность участников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по классам</a:t>
            </a:r>
            <a:endParaRPr lang="ru-RU" dirty="0">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3413007552"/>
              </p:ext>
            </p:extLst>
          </p:nvPr>
        </p:nvGraphicFramePr>
        <p:xfrm>
          <a:off x="250825" y="1989138"/>
          <a:ext cx="8642350" cy="3606800"/>
        </p:xfrm>
        <a:graphic>
          <a:graphicData uri="http://schemas.openxmlformats.org/drawingml/2006/table">
            <a:tbl>
              <a:tblPr firstRow="1" bandRow="1">
                <a:tableStyleId>{5C22544A-7EE6-4342-B048-85BDC9FD1C3A}</a:tableStyleId>
              </a:tblPr>
              <a:tblGrid>
                <a:gridCol w="1728470"/>
                <a:gridCol w="1728470"/>
                <a:gridCol w="1728470"/>
                <a:gridCol w="1728470"/>
                <a:gridCol w="1728470"/>
              </a:tblGrid>
              <a:tr h="370840">
                <a:tc>
                  <a:txBody>
                    <a:bodyPr/>
                    <a:lstStyle/>
                    <a:p>
                      <a:r>
                        <a:rPr lang="ru-RU" dirty="0" smtClean="0">
                          <a:latin typeface="Times New Roman" pitchFamily="18" charset="0"/>
                          <a:cs typeface="Times New Roman" pitchFamily="18" charset="0"/>
                        </a:rPr>
                        <a:t>Параллель</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Перешли на платформу</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Записались на олимпиады</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Начали решение</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Завершили решение</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11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10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25</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9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8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20</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7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33</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6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5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34</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34</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4 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7</a:t>
                      </a:r>
                      <a:endParaRPr lang="ru-RU"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33278223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Активность участников по классам</a:t>
            </a:r>
            <a:endParaRPr lang="ru-RU"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 xmlns:p14="http://schemas.microsoft.com/office/powerpoint/2010/main" val="557338828"/>
              </p:ext>
            </p:extLst>
          </p:nvPr>
        </p:nvGraphicFramePr>
        <p:xfrm>
          <a:off x="250825" y="1989138"/>
          <a:ext cx="8642352" cy="4719320"/>
        </p:xfrm>
        <a:graphic>
          <a:graphicData uri="http://schemas.openxmlformats.org/drawingml/2006/table">
            <a:tbl>
              <a:tblPr firstRow="1" bandRow="1">
                <a:tableStyleId>{5C22544A-7EE6-4342-B048-85BDC9FD1C3A}</a:tableStyleId>
              </a:tblPr>
              <a:tblGrid>
                <a:gridCol w="2376959"/>
                <a:gridCol w="1944217"/>
                <a:gridCol w="2160588"/>
                <a:gridCol w="2160588"/>
              </a:tblGrid>
              <a:tr h="370840">
                <a:tc>
                  <a:txBody>
                    <a:bodyPr/>
                    <a:lstStyle/>
                    <a:p>
                      <a:r>
                        <a:rPr lang="ru-RU" dirty="0" smtClean="0">
                          <a:latin typeface="Times New Roman" pitchFamily="18" charset="0"/>
                          <a:cs typeface="Times New Roman" pitchFamily="18" charset="0"/>
                        </a:rPr>
                        <a:t>Предмет</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Приняли участие</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Победители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Призёры</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История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Русский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71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15</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Итальянский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Физическая культура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96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44</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Китайский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Технология КД</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9</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Биология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120</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44</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Английский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93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34</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Физика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Технология ТТ</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9</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Математика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111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16</a:t>
                      </a:r>
                      <a:endParaRPr lang="ru-RU"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113669719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Итоги школьного этапа </a:t>
            </a:r>
            <a:r>
              <a:rPr lang="ru-RU" dirty="0" err="1" smtClean="0">
                <a:latin typeface="Times New Roman" pitchFamily="18" charset="0"/>
                <a:cs typeface="Times New Roman" pitchFamily="18" charset="0"/>
              </a:rPr>
              <a:t>ВсОШ</a:t>
            </a:r>
            <a:endParaRPr lang="ru-RU"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 xmlns:p14="http://schemas.microsoft.com/office/powerpoint/2010/main" val="4287756501"/>
              </p:ext>
            </p:extLst>
          </p:nvPr>
        </p:nvGraphicFramePr>
        <p:xfrm>
          <a:off x="250825" y="1989138"/>
          <a:ext cx="8642352" cy="4719320"/>
        </p:xfrm>
        <a:graphic>
          <a:graphicData uri="http://schemas.openxmlformats.org/drawingml/2006/table">
            <a:tbl>
              <a:tblPr firstRow="1" bandRow="1">
                <a:tableStyleId>{5C22544A-7EE6-4342-B048-85BDC9FD1C3A}</a:tableStyleId>
              </a:tblPr>
              <a:tblGrid>
                <a:gridCol w="2376959"/>
                <a:gridCol w="1944217"/>
                <a:gridCol w="2160588"/>
                <a:gridCol w="2160588"/>
              </a:tblGrid>
              <a:tr h="370840">
                <a:tc>
                  <a:txBody>
                    <a:bodyPr/>
                    <a:lstStyle/>
                    <a:p>
                      <a:r>
                        <a:rPr lang="ru-RU" dirty="0" smtClean="0">
                          <a:latin typeface="Times New Roman" pitchFamily="18" charset="0"/>
                          <a:cs typeface="Times New Roman" pitchFamily="18" charset="0"/>
                        </a:rPr>
                        <a:t>Предмет</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Приняли участие</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Победители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Призёры</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Астрономия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Информатика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Литература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30</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Обществознание</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12</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Экология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43</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География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146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48</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Экономика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19</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МХК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7</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ОБЖ</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47</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Химия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23</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Право</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32</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5</a:t>
                      </a:r>
                      <a:endParaRPr lang="ru-RU"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17124229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Итоги школьного этапа </a:t>
            </a:r>
            <a:r>
              <a:rPr lang="ru-RU" dirty="0" err="1" smtClean="0">
                <a:latin typeface="Times New Roman" pitchFamily="18" charset="0"/>
                <a:cs typeface="Times New Roman" pitchFamily="18" charset="0"/>
              </a:rPr>
              <a:t>ВсОШ</a:t>
            </a:r>
            <a:endParaRPr lang="ru-RU"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 xmlns:p14="http://schemas.microsoft.com/office/powerpoint/2010/main" val="450973207"/>
              </p:ext>
            </p:extLst>
          </p:nvPr>
        </p:nvGraphicFramePr>
        <p:xfrm>
          <a:off x="250825" y="1989138"/>
          <a:ext cx="8642352" cy="2494280"/>
        </p:xfrm>
        <a:graphic>
          <a:graphicData uri="http://schemas.openxmlformats.org/drawingml/2006/table">
            <a:tbl>
              <a:tblPr firstRow="1" bandRow="1">
                <a:tableStyleId>{5C22544A-7EE6-4342-B048-85BDC9FD1C3A}</a:tableStyleId>
              </a:tblPr>
              <a:tblGrid>
                <a:gridCol w="2376959"/>
                <a:gridCol w="1944217"/>
                <a:gridCol w="2160588"/>
                <a:gridCol w="2160588"/>
              </a:tblGrid>
              <a:tr h="370840">
                <a:tc>
                  <a:txBody>
                    <a:bodyPr/>
                    <a:lstStyle/>
                    <a:p>
                      <a:r>
                        <a:rPr lang="ru-RU" dirty="0" smtClean="0">
                          <a:latin typeface="Times New Roman" pitchFamily="18" charset="0"/>
                          <a:cs typeface="Times New Roman" pitchFamily="18" charset="0"/>
                        </a:rPr>
                        <a:t>Предмет</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Приняли участие</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Победители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Призёры</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Немецкий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6</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3</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Испанский</a:t>
                      </a:r>
                      <a:r>
                        <a:rPr lang="ru-RU" baseline="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язык </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Французский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741680">
                <a:tc>
                  <a:txBody>
                    <a:bodyPr/>
                    <a:lstStyle/>
                    <a:p>
                      <a:r>
                        <a:rPr lang="ru-RU" b="1" dirty="0" smtClean="0">
                          <a:latin typeface="Times New Roman" pitchFamily="18" charset="0"/>
                          <a:cs typeface="Times New Roman" pitchFamily="18" charset="0"/>
                        </a:rPr>
                        <a:t>Итого</a:t>
                      </a:r>
                      <a:endParaRPr lang="ru-RU" b="1" dirty="0">
                        <a:latin typeface="Times New Roman" pitchFamily="18" charset="0"/>
                        <a:cs typeface="Times New Roman" pitchFamily="18" charset="0"/>
                      </a:endParaRPr>
                    </a:p>
                  </a:txBody>
                  <a:tcPr/>
                </a:tc>
                <a:tc>
                  <a:txBody>
                    <a:bodyPr/>
                    <a:lstStyle/>
                    <a:p>
                      <a:endParaRPr lang="ru-RU" b="1" dirty="0">
                        <a:latin typeface="Times New Roman" pitchFamily="18" charset="0"/>
                        <a:cs typeface="Times New Roman" pitchFamily="18" charset="0"/>
                      </a:endParaRPr>
                    </a:p>
                  </a:txBody>
                  <a:tcPr/>
                </a:tc>
                <a:tc>
                  <a:txBody>
                    <a:bodyPr/>
                    <a:lstStyle/>
                    <a:p>
                      <a:r>
                        <a:rPr lang="ru-RU" b="1" dirty="0" smtClean="0">
                          <a:latin typeface="Times New Roman" pitchFamily="18" charset="0"/>
                          <a:cs typeface="Times New Roman" pitchFamily="18" charset="0"/>
                        </a:rPr>
                        <a:t>15</a:t>
                      </a:r>
                      <a:endParaRPr lang="ru-RU" b="1" dirty="0">
                        <a:latin typeface="Times New Roman" pitchFamily="18" charset="0"/>
                        <a:cs typeface="Times New Roman" pitchFamily="18" charset="0"/>
                      </a:endParaRPr>
                    </a:p>
                  </a:txBody>
                  <a:tcPr/>
                </a:tc>
                <a:tc>
                  <a:txBody>
                    <a:bodyPr/>
                    <a:lstStyle/>
                    <a:p>
                      <a:r>
                        <a:rPr lang="ru-RU" b="1" dirty="0" smtClean="0">
                          <a:latin typeface="Times New Roman" pitchFamily="18" charset="0"/>
                          <a:cs typeface="Times New Roman" pitchFamily="18" charset="0"/>
                        </a:rPr>
                        <a:t>352</a:t>
                      </a:r>
                      <a:endParaRPr lang="ru-RU" b="1"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16147281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Итоги школьного этапа  2020-21 и 2021-22 </a:t>
            </a:r>
            <a:r>
              <a:rPr lang="ru-RU" dirty="0" err="1" smtClean="0"/>
              <a:t>уч</a:t>
            </a:r>
            <a:r>
              <a:rPr lang="ru-RU" dirty="0" smtClean="0"/>
              <a:t> год</a:t>
            </a:r>
            <a:endParaRPr lang="ru-RU" dirty="0"/>
          </a:p>
        </p:txBody>
      </p:sp>
      <p:graphicFrame>
        <p:nvGraphicFramePr>
          <p:cNvPr id="5" name="Содержимое 4"/>
          <p:cNvGraphicFramePr>
            <a:graphicFrameLocks noGrp="1"/>
          </p:cNvGraphicFramePr>
          <p:nvPr>
            <p:ph idx="1"/>
          </p:nvPr>
        </p:nvGraphicFramePr>
        <p:xfrm>
          <a:off x="755576" y="2204864"/>
          <a:ext cx="7632848" cy="1656183"/>
        </p:xfrm>
        <a:graphic>
          <a:graphicData uri="http://schemas.openxmlformats.org/drawingml/2006/table">
            <a:tbl>
              <a:tblPr firstRow="1" bandRow="1">
                <a:tableStyleId>{5C22544A-7EE6-4342-B048-85BDC9FD1C3A}</a:tableStyleId>
              </a:tblPr>
              <a:tblGrid>
                <a:gridCol w="1908212"/>
                <a:gridCol w="1908212"/>
                <a:gridCol w="1908212"/>
                <a:gridCol w="1908212"/>
              </a:tblGrid>
              <a:tr h="552061">
                <a:tc gridSpan="2">
                  <a:txBody>
                    <a:bodyPr/>
                    <a:lstStyle/>
                    <a:p>
                      <a:r>
                        <a:rPr lang="ru-RU" dirty="0" smtClean="0"/>
                        <a:t>Победители</a:t>
                      </a:r>
                      <a:endParaRPr lang="ru-RU" dirty="0"/>
                    </a:p>
                  </a:txBody>
                  <a:tcPr/>
                </a:tc>
                <a:tc hMerge="1">
                  <a:txBody>
                    <a:bodyPr/>
                    <a:lstStyle/>
                    <a:p>
                      <a:endParaRPr lang="ru-RU" dirty="0"/>
                    </a:p>
                  </a:txBody>
                  <a:tcPr/>
                </a:tc>
                <a:tc gridSpan="2">
                  <a:txBody>
                    <a:bodyPr/>
                    <a:lstStyle/>
                    <a:p>
                      <a:r>
                        <a:rPr lang="ru-RU" dirty="0" smtClean="0"/>
                        <a:t>Призёры</a:t>
                      </a:r>
                      <a:endParaRPr lang="ru-RU" dirty="0"/>
                    </a:p>
                  </a:txBody>
                  <a:tcPr/>
                </a:tc>
                <a:tc hMerge="1">
                  <a:txBody>
                    <a:bodyPr/>
                    <a:lstStyle/>
                    <a:p>
                      <a:endParaRPr lang="ru-RU" dirty="0"/>
                    </a:p>
                  </a:txBody>
                  <a:tcPr/>
                </a:tc>
              </a:tr>
              <a:tr h="552061">
                <a:tc>
                  <a:txBody>
                    <a:bodyPr/>
                    <a:lstStyle/>
                    <a:p>
                      <a:r>
                        <a:rPr lang="ru-RU" dirty="0" smtClean="0"/>
                        <a:t>2020-21</a:t>
                      </a:r>
                      <a:endParaRPr lang="ru-RU" dirty="0"/>
                    </a:p>
                  </a:txBody>
                  <a:tcPr/>
                </a:tc>
                <a:tc>
                  <a:txBody>
                    <a:bodyPr/>
                    <a:lstStyle/>
                    <a:p>
                      <a:r>
                        <a:rPr lang="ru-RU" dirty="0" smtClean="0"/>
                        <a:t>2021-22</a:t>
                      </a:r>
                      <a:endParaRPr lang="ru-RU" dirty="0"/>
                    </a:p>
                  </a:txBody>
                  <a:tcPr/>
                </a:tc>
                <a:tc>
                  <a:txBody>
                    <a:bodyPr/>
                    <a:lstStyle/>
                    <a:p>
                      <a:r>
                        <a:rPr lang="ru-RU" dirty="0" smtClean="0"/>
                        <a:t>2020-21</a:t>
                      </a:r>
                      <a:endParaRPr lang="ru-RU" dirty="0"/>
                    </a:p>
                  </a:txBody>
                  <a:tcPr/>
                </a:tc>
                <a:tc>
                  <a:txBody>
                    <a:bodyPr/>
                    <a:lstStyle/>
                    <a:p>
                      <a:r>
                        <a:rPr lang="ru-RU" dirty="0" smtClean="0"/>
                        <a:t>2021-22</a:t>
                      </a:r>
                      <a:endParaRPr lang="ru-RU" dirty="0"/>
                    </a:p>
                  </a:txBody>
                  <a:tcPr/>
                </a:tc>
              </a:tr>
              <a:tr h="552061">
                <a:tc>
                  <a:txBody>
                    <a:bodyPr/>
                    <a:lstStyle/>
                    <a:p>
                      <a:r>
                        <a:rPr lang="ru-RU" dirty="0" smtClean="0"/>
                        <a:t>15</a:t>
                      </a:r>
                      <a:endParaRPr lang="ru-RU" dirty="0"/>
                    </a:p>
                  </a:txBody>
                  <a:tcPr/>
                </a:tc>
                <a:tc>
                  <a:txBody>
                    <a:bodyPr/>
                    <a:lstStyle/>
                    <a:p>
                      <a:r>
                        <a:rPr lang="ru-RU" dirty="0" smtClean="0"/>
                        <a:t>176</a:t>
                      </a:r>
                      <a:endParaRPr lang="ru-RU" dirty="0"/>
                    </a:p>
                  </a:txBody>
                  <a:tcPr/>
                </a:tc>
                <a:tc>
                  <a:txBody>
                    <a:bodyPr/>
                    <a:lstStyle/>
                    <a:p>
                      <a:r>
                        <a:rPr lang="ru-RU" dirty="0" smtClean="0"/>
                        <a:t>15</a:t>
                      </a:r>
                      <a:endParaRPr lang="ru-RU" dirty="0"/>
                    </a:p>
                  </a:txBody>
                  <a:tcPr/>
                </a:tc>
                <a:tc>
                  <a:txBody>
                    <a:bodyPr/>
                    <a:lstStyle/>
                    <a:p>
                      <a:r>
                        <a:rPr lang="ru-RU" dirty="0" smtClean="0"/>
                        <a:t>352</a:t>
                      </a:r>
                      <a:endParaRPr lang="ru-RU" dirty="0"/>
                    </a:p>
                  </a:txBody>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483768" y="260648"/>
            <a:ext cx="6480720" cy="1480714"/>
          </a:xfrm>
        </p:spPr>
        <p:txBody>
          <a:bodyPr>
            <a:normAutofit fontScale="90000"/>
          </a:bodyPr>
          <a:lstStyle/>
          <a:p>
            <a:r>
              <a:rPr lang="ru-RU" sz="4000" dirty="0" smtClean="0">
                <a:latin typeface="Times New Roman" pitchFamily="18" charset="0"/>
                <a:cs typeface="Times New Roman" pitchFamily="18" charset="0"/>
              </a:rPr>
              <a:t>Призеры и победители муниципального </a:t>
            </a:r>
            <a:r>
              <a:rPr lang="ru-RU" sz="4000" dirty="0" smtClean="0">
                <a:latin typeface="Times New Roman" pitchFamily="18" charset="0"/>
                <a:cs typeface="Times New Roman" pitchFamily="18" charset="0"/>
              </a:rPr>
              <a:t>этапа</a:t>
            </a:r>
            <a:br>
              <a:rPr lang="ru-RU" sz="4000" dirty="0" smtClean="0">
                <a:latin typeface="Times New Roman" pitchFamily="18" charset="0"/>
                <a:cs typeface="Times New Roman" pitchFamily="18" charset="0"/>
              </a:rPr>
            </a:br>
            <a:r>
              <a:rPr lang="ru-RU" sz="4000" dirty="0" smtClean="0">
                <a:latin typeface="Times New Roman" pitchFamily="18" charset="0"/>
                <a:cs typeface="Times New Roman" pitchFamily="18" charset="0"/>
              </a:rPr>
              <a:t>октябрь-декабрь 2021г</a:t>
            </a:r>
            <a:endParaRPr lang="ru-RU" sz="4000"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 xmlns:p14="http://schemas.microsoft.com/office/powerpoint/2010/main" val="2269934075"/>
              </p:ext>
            </p:extLst>
          </p:nvPr>
        </p:nvGraphicFramePr>
        <p:xfrm>
          <a:off x="250825" y="1989138"/>
          <a:ext cx="8642352" cy="2225040"/>
        </p:xfrm>
        <a:graphic>
          <a:graphicData uri="http://schemas.openxmlformats.org/drawingml/2006/table">
            <a:tbl>
              <a:tblPr firstRow="1" bandRow="1">
                <a:tableStyleId>{5C22544A-7EE6-4342-B048-85BDC9FD1C3A}</a:tableStyleId>
              </a:tblPr>
              <a:tblGrid>
                <a:gridCol w="2376959"/>
                <a:gridCol w="1944217"/>
                <a:gridCol w="2160588"/>
                <a:gridCol w="2160588"/>
              </a:tblGrid>
              <a:tr h="370840">
                <a:tc>
                  <a:txBody>
                    <a:bodyPr/>
                    <a:lstStyle/>
                    <a:p>
                      <a:r>
                        <a:rPr lang="ru-RU" dirty="0" smtClean="0">
                          <a:latin typeface="Times New Roman" pitchFamily="18" charset="0"/>
                          <a:cs typeface="Times New Roman" pitchFamily="18" charset="0"/>
                        </a:rPr>
                        <a:t>Предмет</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Класс</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Победители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Призёры</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Физическая культура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География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1</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Биология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8,10</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a:txBody>
                  <a:tcPr/>
                </a:tc>
              </a:tr>
              <a:tr h="370840">
                <a:tc>
                  <a:txBody>
                    <a:bodyPr/>
                    <a:lstStyle/>
                    <a:p>
                      <a:r>
                        <a:rPr lang="ru-RU" dirty="0" smtClean="0">
                          <a:latin typeface="Times New Roman" pitchFamily="18" charset="0"/>
                          <a:cs typeface="Times New Roman" pitchFamily="18" charset="0"/>
                        </a:rPr>
                        <a:t>Английский язык</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8,10</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4</a:t>
                      </a:r>
                      <a:endParaRPr lang="ru-RU" dirty="0">
                        <a:latin typeface="Times New Roman" pitchFamily="18" charset="0"/>
                        <a:cs typeface="Times New Roman" pitchFamily="18" charset="0"/>
                      </a:endParaRPr>
                    </a:p>
                  </a:txBody>
                  <a:tcPr/>
                </a:tc>
              </a:tr>
              <a:tr h="370840">
                <a:tc>
                  <a:txBody>
                    <a:bodyPr/>
                    <a:lstStyle/>
                    <a:p>
                      <a:r>
                        <a:rPr lang="ru-RU" b="1" dirty="0" smtClean="0">
                          <a:latin typeface="Times New Roman" pitchFamily="18" charset="0"/>
                          <a:cs typeface="Times New Roman" pitchFamily="18" charset="0"/>
                        </a:rPr>
                        <a:t>Итого</a:t>
                      </a:r>
                      <a:endParaRPr lang="ru-RU" b="1" dirty="0">
                        <a:latin typeface="Times New Roman" pitchFamily="18" charset="0"/>
                        <a:cs typeface="Times New Roman" pitchFamily="18" charset="0"/>
                      </a:endParaRPr>
                    </a:p>
                  </a:txBody>
                  <a:tcPr/>
                </a:tc>
                <a:tc>
                  <a:txBody>
                    <a:bodyPr/>
                    <a:lstStyle/>
                    <a:p>
                      <a:endParaRPr lang="ru-RU" b="1" dirty="0">
                        <a:latin typeface="Times New Roman" pitchFamily="18" charset="0"/>
                        <a:cs typeface="Times New Roman" pitchFamily="18" charset="0"/>
                      </a:endParaRPr>
                    </a:p>
                  </a:txBody>
                  <a:tcPr/>
                </a:tc>
                <a:tc>
                  <a:txBody>
                    <a:bodyPr/>
                    <a:lstStyle/>
                    <a:p>
                      <a:r>
                        <a:rPr lang="ru-RU"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a:txBody>
                  <a:tcPr/>
                </a:tc>
                <a:tc>
                  <a:txBody>
                    <a:bodyPr/>
                    <a:lstStyle/>
                    <a:p>
                      <a:r>
                        <a:rPr lang="ru-RU" b="1" dirty="0" smtClean="0">
                          <a:latin typeface="Times New Roman" pitchFamily="18" charset="0"/>
                          <a:cs typeface="Times New Roman" pitchFamily="18" charset="0"/>
                        </a:rPr>
                        <a:t>8</a:t>
                      </a:r>
                      <a:endParaRPr lang="ru-RU" b="1"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345240199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ru-RU" dirty="0" smtClean="0">
                <a:latin typeface="Times New Roman" pitchFamily="18" charset="0"/>
                <a:cs typeface="Times New Roman" pitchFamily="18" charset="0"/>
              </a:rPr>
              <a:t>Общая информация</a:t>
            </a:r>
            <a:endParaRPr lang="ru-RU" dirty="0">
              <a:latin typeface="Times New Roman" pitchFamily="18" charset="0"/>
              <a:cs typeface="Times New Roman" pitchFamily="18" charset="0"/>
            </a:endParaRPr>
          </a:p>
        </p:txBody>
      </p:sp>
      <p:sp>
        <p:nvSpPr>
          <p:cNvPr id="2" name="Объект 1"/>
          <p:cNvSpPr>
            <a:spLocks noGrp="1"/>
          </p:cNvSpPr>
          <p:nvPr>
            <p:ph idx="1"/>
          </p:nvPr>
        </p:nvSpPr>
        <p:spPr/>
        <p:txBody>
          <a:bodyPr>
            <a:noAutofit/>
          </a:bodyPr>
          <a:lstStyle/>
          <a:p>
            <a:pPr algn="just"/>
            <a:r>
              <a:rPr lang="ru-RU" sz="2200" b="1" dirty="0" smtClean="0">
                <a:solidFill>
                  <a:schemeClr val="tx1"/>
                </a:solidFill>
                <a:latin typeface="Times New Roman" pitchFamily="18" charset="0"/>
                <a:cs typeface="Times New Roman" pitchFamily="18" charset="0"/>
              </a:rPr>
              <a:t>Принять участие</a:t>
            </a:r>
            <a:r>
              <a:rPr lang="ru-RU" sz="2200" dirty="0" smtClean="0">
                <a:solidFill>
                  <a:schemeClr val="tx1"/>
                </a:solidFill>
                <a:latin typeface="Times New Roman" pitchFamily="18" charset="0"/>
                <a:cs typeface="Times New Roman" pitchFamily="18" charset="0"/>
              </a:rPr>
              <a:t> в школьном этапе могут ученики 5-11 классов образовательных организаций Московской области, обучающиеся 4 классов смогут участвовать в олимпиадах по математике и русскому языку. </a:t>
            </a:r>
            <a:endParaRPr lang="ru-RU" sz="2200" dirty="0" smtClean="0">
              <a:solidFill>
                <a:schemeClr val="tx1"/>
              </a:solidFill>
              <a:latin typeface="Times New Roman" pitchFamily="18" charset="0"/>
              <a:cs typeface="Times New Roman" pitchFamily="18" charset="0"/>
            </a:endParaRPr>
          </a:p>
          <a:p>
            <a:pPr algn="just"/>
            <a:r>
              <a:rPr lang="ru-RU" sz="2200" b="1" dirty="0" smtClean="0">
                <a:solidFill>
                  <a:schemeClr val="tx1"/>
                </a:solidFill>
                <a:latin typeface="Times New Roman" pitchFamily="18" charset="0"/>
                <a:cs typeface="Times New Roman" pitchFamily="18" charset="0"/>
              </a:rPr>
              <a:t>Предметы: </a:t>
            </a:r>
            <a:r>
              <a:rPr lang="ru-RU" sz="2200" dirty="0" smtClean="0">
                <a:solidFill>
                  <a:schemeClr val="tx1"/>
                </a:solidFill>
                <a:latin typeface="Times New Roman" pitchFamily="18" charset="0"/>
                <a:cs typeface="Times New Roman" pitchFamily="18" charset="0"/>
              </a:rPr>
              <a:t>французский язык, русский язык, химия, история, экономика, физика, астрономия, биология, информатика, литература, технология, математика, обществознание, экология, основы безопасности жизнедеятельности, английский язык, искусство (МХК), физическая культура, география, немецкий язык, итальянский язык, китайский язык, испанский язык, право</a:t>
            </a:r>
            <a:r>
              <a:rPr lang="ru-RU" sz="2200" dirty="0" smtClean="0">
                <a:solidFill>
                  <a:schemeClr val="tx1"/>
                </a:solidFill>
                <a:latin typeface="Times New Roman" pitchFamily="18" charset="0"/>
                <a:cs typeface="Times New Roman" pitchFamily="18" charset="0"/>
              </a:rPr>
              <a:t>.</a:t>
            </a:r>
            <a:endParaRPr lang="ru-RU" sz="2200" dirty="0">
              <a:solidFill>
                <a:schemeClr val="tx1"/>
              </a:solidFill>
              <a:latin typeface="Times New Roman" pitchFamily="18" charset="0"/>
              <a:cs typeface="Times New Roman" pitchFamily="18" charset="0"/>
            </a:endParaRPr>
          </a:p>
          <a:p>
            <a:pPr marL="0" indent="0" algn="just">
              <a:buNone/>
            </a:pPr>
            <a:endParaRPr lang="ru-RU" sz="2200" dirty="0" smtClean="0">
              <a:solidFill>
                <a:schemeClr val="tx1"/>
              </a:solidFill>
              <a:latin typeface="Times New Roman" pitchFamily="18" charset="0"/>
              <a:cs typeface="Times New Roman" pitchFamily="18" charset="0"/>
            </a:endParaRPr>
          </a:p>
          <a:p>
            <a:pPr marL="0" indent="0" algn="just">
              <a:buNone/>
            </a:pPr>
            <a:r>
              <a:rPr lang="ru-RU" sz="2200" dirty="0">
                <a:solidFill>
                  <a:schemeClr val="tx1"/>
                </a:solidFill>
                <a:latin typeface="Times New Roman" pitchFamily="18" charset="0"/>
                <a:cs typeface="Times New Roman" pitchFamily="18" charset="0"/>
              </a:rPr>
              <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a:r>
            <a:br>
              <a:rPr lang="ru-RU" sz="2200" dirty="0">
                <a:solidFill>
                  <a:schemeClr val="tx1"/>
                </a:solidFill>
                <a:latin typeface="Times New Roman" pitchFamily="18" charset="0"/>
                <a:cs typeface="Times New Roman" pitchFamily="18" charset="0"/>
              </a:rPr>
            </a:br>
            <a:endParaRPr lang="ru-RU" sz="22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997349534"/>
      </p:ext>
    </p:extLst>
  </p:cSld>
  <p:clrMapOvr>
    <a:masterClrMapping/>
  </p:clrMapOvr>
  <p:transition spd="slow">
    <p:wip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5cbe74be25405bdd8bdc2247df12f78d9957"/>
</p:tagLst>
</file>

<file path=ppt/theme/theme1.xml><?xml version="1.0" encoding="utf-8"?>
<a:theme xmlns:a="http://schemas.openxmlformats.org/drawingml/2006/main" name="Тема Office">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2388</TotalTime>
  <Words>325</Words>
  <Application>Microsoft Office PowerPoint</Application>
  <PresentationFormat>Экран (4:3)</PresentationFormat>
  <Paragraphs>234</Paragraphs>
  <Slides>10</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  Итоги ВсОШ   2021-2022 учебный год школьный этап 13 сентября - 23 октября  </vt:lpstr>
      <vt:lpstr>Активность участников  по школе</vt:lpstr>
      <vt:lpstr>Активность участников  по классам</vt:lpstr>
      <vt:lpstr>Активность участников по классам</vt:lpstr>
      <vt:lpstr>Итоги школьного этапа ВсОШ</vt:lpstr>
      <vt:lpstr>Итоги школьного этапа ВсОШ</vt:lpstr>
      <vt:lpstr>Итоги школьного этапа  2020-21 и 2021-22 уч год</vt:lpstr>
      <vt:lpstr>Призеры и победители муниципального этапа октябрь-декабрь 2021г</vt:lpstr>
      <vt:lpstr>Общая информация</vt:lpstr>
      <vt:lpstr>Какие льготы получают победители и призёры?</vt:lpstr>
    </vt:vector>
  </TitlesOfParts>
  <Company>presentation-creation.ru</Company>
  <LinksUpToDate>false</LinksUpToDate>
  <SharedDoc>false</SharedDoc>
  <HyperlinkBase>https://presentation-creation.ru/powerpoint-templates.html</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Онлайн обучение для детей</dc:title>
  <dc:creator>obstinate</dc:creator>
  <dc:description>Шаблон презентации с сайта https://presentation-creation.ru/</dc:description>
  <cp:lastModifiedBy>Администратор1</cp:lastModifiedBy>
  <cp:revision>1038</cp:revision>
  <dcterms:created xsi:type="dcterms:W3CDTF">2018-02-25T09:09:03Z</dcterms:created>
  <dcterms:modified xsi:type="dcterms:W3CDTF">2021-12-30T10:11:31Z</dcterms:modified>
</cp:coreProperties>
</file>