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7104063" cy="10234613"/>
  <p:defaultTextStyle>
    <a:defPPr lvl="0">
      <a:defRPr lang="ru-RU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-72" y="-10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body"/>
          </p:nvPr>
        </p:nvSpPr>
        <p:spPr>
          <a:xfrm>
            <a:off x="783125" y="5684240"/>
            <a:ext cx="6264628" cy="538485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73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98390" cy="597959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&lt;заголовок&gt;</a:t>
            </a:r>
          </a:p>
        </p:txBody>
      </p:sp>
      <p:sp>
        <p:nvSpPr>
          <p:cNvPr id="74" name="PlaceHolder 3"/>
          <p:cNvSpPr>
            <a:spLocks noGrp="1"/>
          </p:cNvSpPr>
          <p:nvPr>
            <p:ph type="dt"/>
          </p:nvPr>
        </p:nvSpPr>
        <p:spPr>
          <a:xfrm>
            <a:off x="4432488" y="0"/>
            <a:ext cx="3398390" cy="597959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ru-RU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&lt;дата/время&gt;</a:t>
            </a:r>
          </a:p>
        </p:txBody>
      </p:sp>
      <p:sp>
        <p:nvSpPr>
          <p:cNvPr id="75" name="PlaceHolder 4"/>
          <p:cNvSpPr>
            <a:spLocks noGrp="1"/>
          </p:cNvSpPr>
          <p:nvPr>
            <p:ph type="ftr"/>
          </p:nvPr>
        </p:nvSpPr>
        <p:spPr>
          <a:xfrm>
            <a:off x="0" y="11368882"/>
            <a:ext cx="3398390" cy="597959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ru-RU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&lt;нижний колонтитул&gt;</a:t>
            </a:r>
          </a:p>
        </p:txBody>
      </p:sp>
      <p:sp>
        <p:nvSpPr>
          <p:cNvPr id="76" name="PlaceHolder 5"/>
          <p:cNvSpPr>
            <a:spLocks noGrp="1"/>
          </p:cNvSpPr>
          <p:nvPr>
            <p:ph type="sldNum"/>
          </p:nvPr>
        </p:nvSpPr>
        <p:spPr>
          <a:xfrm>
            <a:off x="4432488" y="11368882"/>
            <a:ext cx="3398390" cy="597959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707589A1-5BBD-49DF-BC36-4B94FAC96860}" type="slidenum">
              <a:rPr lang="ru-RU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‹#›</a:t>
            </a:fld>
            <a:endParaRPr lang="ru-RU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9780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4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42767648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300" dirty="0"/>
              <a:t>Обе цели, приведенные в качестве примера, </a:t>
            </a:r>
            <a:r>
              <a:rPr lang="ru-RU" sz="1300" b="1" dirty="0"/>
              <a:t>не являются конкретными</a:t>
            </a:r>
            <a:r>
              <a:rPr lang="ru-RU" sz="1300" dirty="0"/>
              <a:t>. В какой момент будет устранен дефицит педагогических кадров? Что включает в себя понятие «высокая профессиональная мотивация»? Как определить компетентен ли педагог? И сколько таких компетентных педагогов нужно подобрать? Какой следующий шаг необходимо сделать после того, как педагогов «отобрали»? </a:t>
            </a:r>
          </a:p>
          <a:p>
            <a:r>
              <a:rPr lang="ru-RU" sz="1300" dirty="0"/>
              <a:t>Достижимость второй цели также можно поставить под вопрос, т.к. из формулировки не ясно для чего осуществляется подбор педагогов. Кроме того, обе эти цели не определены во времени. К какому моменту должны быть реализованы меры по устранению дефицита педагогических кадров? Когда можно будет оценить достигнута поставленная цель или нет? Ответы на эти вопросы сложно получить исходя из приведенных целей.</a:t>
            </a: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23750382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300" i="1" dirty="0"/>
              <a:t>Пример более удачной цели:</a:t>
            </a:r>
            <a:r>
              <a:rPr lang="ru-RU" sz="1300" dirty="0"/>
              <a:t> устранение к 2024 году кадрового дефицита в образовательной организации за счет проведения профориентационной работы со старшеклассниками, заключения договоров о целевом обучении с выпускниками ОО, привлечения молодых специалистов и осуществления профессиональной переподготовки учителей. </a:t>
            </a:r>
          </a:p>
          <a:p>
            <a:r>
              <a:rPr lang="ru-RU" sz="1300" dirty="0"/>
              <a:t> </a:t>
            </a:r>
          </a:p>
          <a:p>
            <a:r>
              <a:rPr lang="ru-RU" sz="1300" dirty="0"/>
              <a:t>Рассмотрим данную цель с позиции критериев </a:t>
            </a:r>
            <a:r>
              <a:rPr lang="en-US" sz="1300" dirty="0"/>
              <a:t>PURE</a:t>
            </a:r>
            <a:r>
              <a:rPr lang="ru-RU" sz="1300" dirty="0"/>
              <a:t>.</a:t>
            </a:r>
          </a:p>
          <a:p>
            <a:r>
              <a:rPr lang="ru-RU" sz="1300" dirty="0"/>
              <a:t>Сформулирована ли цель </a:t>
            </a:r>
            <a:r>
              <a:rPr lang="ru-RU" sz="1300" b="1" dirty="0"/>
              <a:t>позитивно</a:t>
            </a:r>
            <a:r>
              <a:rPr lang="ru-RU" sz="1300" dirty="0"/>
              <a:t>? В формулировке отсутствует частица «не», помимо этого, цель сформулирована таким образом, что содержит в себе достаточно подробный план ее достижения. В данном случае можно заключить, что цель сформулирована позитивно. </a:t>
            </a:r>
          </a:p>
          <a:p>
            <a:r>
              <a:rPr lang="ru-RU" sz="1300" b="1" dirty="0"/>
              <a:t>Понята</a:t>
            </a:r>
            <a:r>
              <a:rPr lang="ru-RU" sz="1300" dirty="0"/>
              <a:t> ли цель всеми членами педагогического коллектива? Вероятно особое значение имеет понимание цели учителями старших классов, вовлеченными в работу по профориентации старшеклассников, от успешности их работы во многом будет зависеть достижение поставленной цели. </a:t>
            </a:r>
          </a:p>
          <a:p>
            <a:r>
              <a:rPr lang="ru-RU" sz="1300" b="1" dirty="0"/>
              <a:t>Уместна</a:t>
            </a:r>
            <a:r>
              <a:rPr lang="ru-RU" sz="1300" dirty="0"/>
              <a:t> ли цель? Достаточно ли она обоснована с точки зрения образовательной организации? Ясно, что если в школе не реализуется ступень основного среднего образования, то едва ли ее можно назвать уместной. </a:t>
            </a:r>
          </a:p>
          <a:p>
            <a:r>
              <a:rPr lang="ru-RU" sz="1300" dirty="0"/>
              <a:t>Может ли такая цели нанести кому-либо </a:t>
            </a:r>
            <a:r>
              <a:rPr lang="ru-RU" sz="1300" b="1" dirty="0"/>
              <a:t>вред</a:t>
            </a:r>
            <a:r>
              <a:rPr lang="ru-RU" sz="1300" dirty="0"/>
              <a:t> или напротив принесет пользу кому-то кроме образовательной организации? В данном случае цель содержит в себе конкретные планы по трудоустройству молодых специалистов, что можно рассматривать как объективное благо. </a:t>
            </a:r>
          </a:p>
          <a:p>
            <a:r>
              <a:rPr lang="ru-RU" sz="1300" i="1" dirty="0"/>
              <a:t> </a:t>
            </a:r>
            <a:endParaRPr lang="ru-RU" sz="1300" dirty="0"/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22968162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pPr marL="234036" indent="-234036" defTabSz="990752">
              <a:defRPr/>
            </a:pPr>
            <a:r>
              <a:rPr lang="ru-RU" sz="1300" dirty="0"/>
              <a:t>Приведенную в качестве примера цель следует представить в более развернутом варианте, указав сроки ее реализации: создание к 2024 году системы непрерывного профессионального развития и роста профессиональной компетентности педагогических кадров, обеспечивающих повышение качества образования в образовательной организации, за счет повышения педагогического и профессионального мастерства, овладения профессиональными компетенциями; совершенствования форм, методов и средств обучения; совершенствования педагогических технологий и внедрения современных технологий обучения.</a:t>
            </a: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16382469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pPr marL="234036" indent="-234036" defTabSz="990752">
              <a:defRPr/>
            </a:pPr>
            <a:r>
              <a:rPr lang="ru-RU" sz="1300" dirty="0"/>
              <a:t>Приведенную в качестве примера цель следует представить в более развернутом варианте, указав сроки ее реализации: создание к 2024 году системы непрерывного профессионального развития и роста профессиональной компетентности педагогических кадров, обеспечивающих повышение качества образования в образовательной организации, за счет повышения педагогического и профессионального мастерства, овладения профессиональными компетенциями; совершенствования форм, методов и средств обучения; совершенствования педагогических технологий и внедрения современных технологий обучения.</a:t>
            </a: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36797070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300" dirty="0"/>
              <a:t>Приведенная в качестве примера цель может быть доработана за счет определения сроков ее реализации, уточнения группы учащихся, с которыми планируется проведение работы по повышению мотивации, также могут быть конкретизированы показатели, характеризующие достижение поставленной цели.</a:t>
            </a:r>
          </a:p>
          <a:p>
            <a:r>
              <a:rPr lang="ru-RU" sz="1300" i="1" dirty="0"/>
              <a:t>Пример более удачной цели: </a:t>
            </a:r>
            <a:r>
              <a:rPr lang="ru-RU" sz="1300" dirty="0"/>
              <a:t>повышение доли обучающихся 5-7 классов с высокой мотивацией к обучению на 10%, к концу 2020-2021 учебного года средствами внеурочной деятельности.</a:t>
            </a: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38752089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300" dirty="0"/>
              <a:t>Приведенная в качестве примера цель может быть доработана за счет определения сроков ее реализации, уточнения группы учащихся, с которыми планируется проведение работы по повышению мотивации, также могут быть конкретизированы показатели, характеризующие достижение поставленной цели.</a:t>
            </a:r>
          </a:p>
          <a:p>
            <a:r>
              <a:rPr lang="ru-RU" sz="1300" i="1" dirty="0"/>
              <a:t>Пример более удачной цели: </a:t>
            </a:r>
            <a:r>
              <a:rPr lang="ru-RU" sz="1300" dirty="0"/>
              <a:t>повышение доли обучающихся 5-7 классов с высокой мотивацией к обучению на 10%, к концу 2020-2021 учебного года средствами внеурочной деятельности.</a:t>
            </a: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42745271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300" dirty="0"/>
              <a:t>Первая цель «повышение текущей и итоговой успеваемости обучающихся» является довольно абстрактной и </a:t>
            </a:r>
            <a:r>
              <a:rPr lang="ru-RU" sz="1300" b="1" dirty="0"/>
              <a:t>не соответствует заявленному риску</a:t>
            </a:r>
            <a:r>
              <a:rPr lang="ru-RU" sz="1300" dirty="0"/>
              <a:t>. Исходя из формулировки цели, работа может вестись со всеми обучающимися образовательной организации и только по направлению оценки образовательных результатов.</a:t>
            </a:r>
          </a:p>
          <a:p>
            <a:r>
              <a:rPr lang="ru-RU" sz="1300" dirty="0"/>
              <a:t>Цель, приведенная во втором примере, отражает заявленный риск, но может быть конкретизирована следующим образом: снижение доли обучающиеся с рисками учебной </a:t>
            </a:r>
            <a:r>
              <a:rPr lang="ru-RU" sz="1300" dirty="0" err="1"/>
              <a:t>неуспешности</a:t>
            </a:r>
            <a:r>
              <a:rPr lang="ru-RU" sz="1300" dirty="0"/>
              <a:t> к концу 2021-2022 учебного года за счет создания условий для эффективного обучения и повышения мотивации школьников к учебной деятельности.</a:t>
            </a: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11332501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300" dirty="0"/>
              <a:t>Первая цель «повышение текущей и итоговой успеваемости обучающихся» является довольно абстрактной и </a:t>
            </a:r>
            <a:r>
              <a:rPr lang="ru-RU" sz="1300" b="1" dirty="0"/>
              <a:t>не соответствует заявленному риску</a:t>
            </a:r>
            <a:r>
              <a:rPr lang="ru-RU" sz="1300" dirty="0"/>
              <a:t>. Исходя из формулировки цели, работа может вестись со всеми обучающимися образовательной организации и только по направлению оценки образовательных результатов.</a:t>
            </a:r>
          </a:p>
          <a:p>
            <a:r>
              <a:rPr lang="ru-RU" sz="1300" dirty="0"/>
              <a:t>Цель, приведенная во втором примере, отражает заявленный риск, но может быть конкретизирована следующим образом: снижение доли обучающиеся с рисками учебной </a:t>
            </a:r>
            <a:r>
              <a:rPr lang="ru-RU" sz="1300" dirty="0" err="1"/>
              <a:t>неуспешности</a:t>
            </a:r>
            <a:r>
              <a:rPr lang="ru-RU" sz="1300" dirty="0"/>
              <a:t> к концу 2021-2022 учебного года за счет создания условий для эффективного обучения и повышения мотивации школьников к учебной деятельности.</a:t>
            </a: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30940748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300" dirty="0"/>
              <a:t>Следующим после целей компонентом управленческого цикла является перечень показателей. Полученные в ходе мониторинга показателей данные используются как основа для принятия решений по управлению качеством образования в образовательной организации, а также служат индикатором достижения или недостижения поставленной цели. Показатели могут быть качественными и/или количественными и должны соответствовать цели. </a:t>
            </a:r>
          </a:p>
          <a:p>
            <a:r>
              <a:rPr lang="ru-RU" sz="1300" dirty="0"/>
              <a:t>Как можно было убедиться в предыдущей теме, качественно сформулированная цель уже содержит в себе основу для разработки показателя. Рассмотрим примеры показателей, которые могут быть использованы в рамках </a:t>
            </a:r>
            <a:r>
              <a:rPr lang="ru-RU" sz="1300" dirty="0" err="1"/>
              <a:t>антирисковых</a:t>
            </a:r>
            <a:r>
              <a:rPr lang="ru-RU" sz="1300" dirty="0"/>
              <a:t> программ развития образовательной организации.</a:t>
            </a: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ru-RU" sz="1300" dirty="0"/>
              <a:t>Первые три показателя позволяют оценить количество обучающихся, для которых должны быть созданы специальные условия обучения, определить, какие именно условия (материальные, кадровые и пр.) необходимо создать для успешной реализации образовательной программы, необходима ли разработка адаптированных образовательных программ.</a:t>
            </a:r>
          </a:p>
          <a:p>
            <a:r>
              <a:rPr lang="ru-RU" sz="1300" dirty="0"/>
              <a:t>Показатели 4-7 являются показателями, отражающими наличие специальных условий, необходимых для обучения детей с ОВЗ и детей-инвалидов.</a:t>
            </a:r>
          </a:p>
          <a:p>
            <a:r>
              <a:rPr lang="ru-RU" sz="1300" dirty="0"/>
              <a:t>Показатели 8 и 9 являются индикаторами достижения второй части цели – «оказание помощи детям этой категории в освоении образовательной программы».</a:t>
            </a: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6311960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pPr marL="234036" indent="-234036" defTabSz="990752">
              <a:defRPr/>
            </a:pPr>
            <a:r>
              <a:rPr lang="ru-RU" sz="1300" dirty="0"/>
              <a:t>Приведенная в качестве примера цель состоит из нескольких частей (проведение профориентационной работы со старшеклассниками; заключение договоров о целевом обучении с выпускниками ОО; привлечение молодых специалистов; профессиональная переподготовка учителей), каждая из которых должна быть оценена с позиции «достигнута/не достигнута». Для этого могут быть использованы такие показатели:</a:t>
            </a: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34036" indent="-234036"/>
            <a:r>
              <a:rPr lang="ru-RU" sz="2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Показатели 1-4 являются «точкой отсчета» при планировании мероприятий по устранению риска, связанного с дефицитом педагогических кадров, а в дальнейшем будут являться индикаторами достижения цели.</a:t>
            </a:r>
          </a:p>
          <a:p>
            <a:pPr marL="234036" indent="-234036"/>
            <a:r>
              <a:rPr lang="ru-RU" sz="2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Показатели 4-6 характеризуют эффективность работы по этому направлению.</a:t>
            </a: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1553315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16154782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36477380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19302066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21945062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30530718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4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2128867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3323047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24358155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pPr marL="234036" indent="-234036" defTabSz="990752">
              <a:defRPr/>
            </a:pPr>
            <a:r>
              <a:rPr lang="ru-RU" sz="1300" dirty="0"/>
              <a:t>Образовательная организация формулирует цели и задачи развития ОО с учетом результатов анализа «рискового профиля» и выделенных ключевых проблем, а также в соответствии со своей миссией (при ее наличии). </a:t>
            </a:r>
          </a:p>
          <a:p>
            <a:r>
              <a:rPr lang="ru-RU" sz="1300" dirty="0"/>
              <a:t>От качества постановки цели будет зависеть целесообразность и эффективность реализации дальнейших действий. </a:t>
            </a:r>
          </a:p>
          <a:p>
            <a:r>
              <a:rPr lang="ru-RU" sz="1300" dirty="0"/>
              <a:t>При формулировании целей следует опираться на нормативные документы, регламентирующие образовательную деятельность, различные методические материалы, опыт администрации и/или педагогического коллектива образовательной организации. </a:t>
            </a:r>
          </a:p>
          <a:p>
            <a:pPr marL="234036" indent="-234036" defTabSz="990752">
              <a:defRPr/>
            </a:pPr>
            <a:endParaRPr lang="ru-RU" sz="1300" dirty="0"/>
          </a:p>
          <a:p>
            <a:pPr marL="234036" indent="-234036" defTabSz="990752">
              <a:defRPr/>
            </a:pPr>
            <a:r>
              <a:rPr lang="ru-RU" sz="1300" dirty="0"/>
              <a:t>По каждому рисковому направлению, выбранному для работы, должна быть сформулирована цель и задачи, причем следует указывать задачи непосредственно в привязке к каждой цели. Данный раздел должен четко отвечать на вопросы:</a:t>
            </a:r>
          </a:p>
          <a:p>
            <a:pPr marL="234036" indent="-234036" defTabSz="990752">
              <a:defRPr/>
            </a:pPr>
            <a:r>
              <a:rPr lang="ru-RU" sz="1300" dirty="0"/>
              <a:t>«</a:t>
            </a:r>
            <a:r>
              <a:rPr lang="ru-RU" sz="1300" b="1" dirty="0"/>
              <a:t>какие</a:t>
            </a:r>
            <a:r>
              <a:rPr lang="ru-RU" sz="1300" dirty="0"/>
              <a:t> действия или изменения произойдут», «</a:t>
            </a:r>
            <a:r>
              <a:rPr lang="ru-RU" sz="1300" b="1" dirty="0"/>
              <a:t>кто</a:t>
            </a:r>
            <a:r>
              <a:rPr lang="ru-RU" sz="1300" dirty="0"/>
              <a:t> должен знать о предстоящих изменениях» и «</a:t>
            </a:r>
            <a:r>
              <a:rPr lang="ru-RU" sz="1300" b="1" dirty="0"/>
              <a:t>какие</a:t>
            </a:r>
            <a:r>
              <a:rPr lang="ru-RU" sz="1300" dirty="0"/>
              <a:t> ресурсы необходимы для проведения изменений» в рамках проекта.</a:t>
            </a: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2543993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20663308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300" dirty="0"/>
              <a:t>Разберем данную цель в соответствии с критериями </a:t>
            </a:r>
            <a:r>
              <a:rPr lang="en-US" sz="1300" dirty="0"/>
              <a:t>SMART</a:t>
            </a:r>
            <a:r>
              <a:rPr lang="ru-RU" sz="1300" dirty="0"/>
              <a:t>-подхода.</a:t>
            </a:r>
          </a:p>
          <a:p>
            <a:r>
              <a:rPr lang="ru-RU" sz="1300" dirty="0"/>
              <a:t>Является ли цель </a:t>
            </a:r>
            <a:r>
              <a:rPr lang="ru-RU" sz="1300" b="1" dirty="0"/>
              <a:t>конкретной</a:t>
            </a:r>
            <a:r>
              <a:rPr lang="ru-RU" sz="1300" dirty="0"/>
              <a:t>? Нет, из формулировки цели не ясно, какие конкретно условия должны быть созданы и для какой группы обучающихся планируется создавать социальную среду (нет указания на то, что планируется работа с обучающимися с ОВЗ). Из формулировки цели также не ясно, что должно включать в себя понятие «зона ближайшего развития» (нет указания на возраст обучающихся, класс).</a:t>
            </a:r>
          </a:p>
          <a:p>
            <a:r>
              <a:rPr lang="ru-RU" sz="1300" dirty="0"/>
              <a:t>Является ли данная цель </a:t>
            </a:r>
            <a:r>
              <a:rPr lang="ru-RU" sz="1300" b="1" dirty="0"/>
              <a:t>измеримой</a:t>
            </a:r>
            <a:r>
              <a:rPr lang="ru-RU" sz="1300" dirty="0"/>
              <a:t>? Нет, в формулировке цели нет конкретики, не ясно, что может являться критериями ее достижения.</a:t>
            </a:r>
          </a:p>
          <a:p>
            <a:r>
              <a:rPr lang="ru-RU" sz="1300" dirty="0"/>
              <a:t>Является ли данная цель </a:t>
            </a:r>
            <a:r>
              <a:rPr lang="ru-RU" sz="1300" b="1" dirty="0"/>
              <a:t>достижимой</a:t>
            </a:r>
            <a:r>
              <a:rPr lang="ru-RU" sz="1300" dirty="0"/>
              <a:t>? Определить достижимость поставленной цели исходя из ее формулировки также достаточно сложно, она сформирована неконкретно. </a:t>
            </a:r>
          </a:p>
          <a:p>
            <a:r>
              <a:rPr lang="ru-RU" sz="1300" dirty="0"/>
              <a:t>Является ли данная цель </a:t>
            </a:r>
            <a:r>
              <a:rPr lang="ru-RU" sz="1300" b="1" dirty="0"/>
              <a:t>значимой</a:t>
            </a:r>
            <a:r>
              <a:rPr lang="ru-RU" sz="1300" dirty="0"/>
              <a:t>? Так же, как и в предыдущем пункте, определить значимость поставленной цели исходя из ее формулировки достаточно сложно. Такая постановка цели не позволяет определить, кто из участников образовательных отношений может быть заинтересован в ее достижении. </a:t>
            </a:r>
          </a:p>
          <a:p>
            <a:r>
              <a:rPr lang="ru-RU" sz="1300" b="1" dirty="0"/>
              <a:t>Определена</a:t>
            </a:r>
            <a:r>
              <a:rPr lang="ru-RU" sz="1300" dirty="0"/>
              <a:t> ли данная цель </a:t>
            </a:r>
            <a:r>
              <a:rPr lang="ru-RU" sz="1300" b="1" dirty="0"/>
              <a:t>во времени</a:t>
            </a:r>
            <a:r>
              <a:rPr lang="ru-RU" sz="1300" dirty="0"/>
              <a:t>? Нет, в формулировке цели нет сведений о том, в какое время или за какой период будет достигнута цель. </a:t>
            </a:r>
          </a:p>
          <a:p>
            <a:r>
              <a:rPr lang="ru-RU" sz="1300" dirty="0"/>
              <a:t>Таким образом, представленная в качестве примера цель, является неэффективной и не может быть использована в качестве цели деятельности образовательной организации по преодолению рисков </a:t>
            </a:r>
            <a:r>
              <a:rPr lang="ru-RU" sz="1300" dirty="0" err="1"/>
              <a:t>неуспешности</a:t>
            </a:r>
            <a:r>
              <a:rPr lang="ru-RU" sz="1300" dirty="0"/>
              <a:t>, связанных с высокой долей обучающихся с ОВЗ.</a:t>
            </a:r>
          </a:p>
          <a:p>
            <a:pPr marL="234036" indent="-234036"/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1868177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300" i="1" dirty="0"/>
              <a:t>Рассмотрим пример более удачной цели: </a:t>
            </a:r>
            <a:r>
              <a:rPr lang="ru-RU" sz="1300" dirty="0"/>
              <a:t>создание в образовательной организации к 2022 году</a:t>
            </a:r>
            <a:r>
              <a:rPr lang="ru-RU" sz="1300" i="1" dirty="0"/>
              <a:t> </a:t>
            </a:r>
            <a:r>
              <a:rPr lang="ru-RU" sz="1300" dirty="0"/>
              <a:t>условий для обеспечения психической коррекции недостатков в развитии детей с ОВЗ, обучающихся в коррекционных классах, и оказание помощи детям этой категории в освоении образовательной программы.</a:t>
            </a:r>
          </a:p>
          <a:p>
            <a:r>
              <a:rPr lang="ru-RU" sz="1300" dirty="0"/>
              <a:t>Приведенная в качестве примера цель определена во времени и является измеримой. </a:t>
            </a:r>
            <a:endParaRPr lang="ru-RU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1082809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710406" y="4861441"/>
            <a:ext cx="5682505" cy="460477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300" dirty="0"/>
              <a:t>В дальнейшем такая цель может быть более детально раскрыта при постановке задач, включающих создание в образовательной организации доступной среды, обеспечение ОО специальными педагогическими кадрами (педагог-психолог, логопед, дефектолог и др.), направление педагогов на курсы повышения квалификации по вопросам организации обучения детей с ОВЗ, разработка адаптированной основной общеобразовательной программы, рабочих программ педагогов в соответствии с требованиями ФГОС и пр. </a:t>
            </a:r>
          </a:p>
        </p:txBody>
      </p:sp>
      <p:sp>
        <p:nvSpPr>
          <p:cNvPr id="226" name="CustomShape 2"/>
          <p:cNvSpPr/>
          <p:nvPr/>
        </p:nvSpPr>
        <p:spPr>
          <a:xfrm>
            <a:off x="4024144" y="9721270"/>
            <a:ext cx="3077681" cy="5109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xmlns="" val="3776601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7830339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408650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65576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6745815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38534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218177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0464438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8822622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3260595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40422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514387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5EA4C-B080-439A-A2E1-ACFD2CD6322A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AA1FD-3C92-4EFE-8C9E-1A3020CA45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576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2"/>
          <p:cNvSpPr/>
          <p:nvPr/>
        </p:nvSpPr>
        <p:spPr>
          <a:xfrm>
            <a:off x="2895600" y="3886200"/>
            <a:ext cx="6400080" cy="175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" name="Изображение 3" descr="Снимок экрана 2017-03-05 в 17.15.4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1" y="5397110"/>
            <a:ext cx="9143999" cy="146089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stomShape 2"/>
          <p:cNvSpPr/>
          <p:nvPr/>
        </p:nvSpPr>
        <p:spPr>
          <a:xfrm>
            <a:off x="2092031" y="3546764"/>
            <a:ext cx="8007218" cy="229061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spcAft>
                <a:spcPts val="1200"/>
              </a:spcAft>
            </a:pPr>
            <a:r>
              <a:rPr lang="ru-RU" sz="2800" b="1" cap="all" spc="-1" dirty="0" smtClean="0">
                <a:uFill>
                  <a:solidFill>
                    <a:srgbClr val="FFFFFF"/>
                  </a:solidFill>
                </a:uFill>
              </a:rPr>
              <a:t>Рекомендации </a:t>
            </a:r>
            <a:r>
              <a:rPr lang="ru-RU" sz="2800" b="1" cap="all" spc="-1" dirty="0">
                <a:uFill>
                  <a:solidFill>
                    <a:srgbClr val="FFFFFF"/>
                  </a:solidFill>
                </a:uFill>
              </a:rPr>
              <a:t>по разработке </a:t>
            </a:r>
            <a:r>
              <a:rPr lang="ru-RU" sz="2800" b="1" cap="all" spc="-1" dirty="0" smtClean="0">
                <a:uFill>
                  <a:solidFill>
                    <a:srgbClr val="FFFFFF"/>
                  </a:solidFill>
                </a:uFill>
              </a:rPr>
              <a:t>концептуальных документов </a:t>
            </a:r>
            <a:r>
              <a:rPr lang="ru-RU" sz="2800" b="1" cap="all" spc="-1" dirty="0">
                <a:uFill>
                  <a:solidFill>
                    <a:srgbClr val="FFFFFF"/>
                  </a:solidFill>
                </a:uFill>
              </a:rPr>
              <a:t>образовательной </a:t>
            </a:r>
            <a:r>
              <a:rPr lang="ru-RU" sz="2800" b="1" cap="all" spc="-1" dirty="0" smtClean="0">
                <a:uFill>
                  <a:solidFill>
                    <a:srgbClr val="FFFFFF"/>
                  </a:solidFill>
                </a:uFill>
              </a:rPr>
              <a:t>организации в рамках проекта «500+»</a:t>
            </a:r>
            <a:endParaRPr lang="en-US" sz="2800" b="1" cap="all" spc="-1" dirty="0" smtClean="0">
              <a:uFill>
                <a:solidFill>
                  <a:srgbClr val="FFFFFF"/>
                </a:solidFill>
              </a:uFill>
            </a:endParaRPr>
          </a:p>
          <a:p>
            <a:pPr algn="ctr">
              <a:spcAft>
                <a:spcPts val="1200"/>
              </a:spcAft>
            </a:pPr>
            <a:r>
              <a:rPr lang="ru-RU" sz="2000" b="1" spc="-1" dirty="0" smtClean="0">
                <a:solidFill>
                  <a:schemeClr val="bg1">
                    <a:lumMod val="6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Мендель Анастасия Викторовна</a:t>
            </a:r>
            <a:endParaRPr lang="en-US" sz="4000" b="1" spc="-1" dirty="0"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742210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2" y="463808"/>
            <a:ext cx="8830735" cy="58777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3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Примеры формулировки </a:t>
            </a: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целей</a:t>
            </a:r>
          </a:p>
          <a:p>
            <a:pPr>
              <a:spcAft>
                <a:spcPts val="1200"/>
              </a:spcAft>
            </a:pPr>
            <a:endParaRPr lang="ru-RU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Риск: 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дефицит педагогических кадров.</a:t>
            </a:r>
          </a:p>
          <a:p>
            <a:pPr>
              <a:spcAft>
                <a:spcPts val="1200"/>
              </a:spcAft>
            </a:pP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Цель: 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1) Преодоление дефицита педагогических </a:t>
            </a:r>
            <a:r>
              <a:rPr lang="ru-RU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кадров.</a:t>
            </a:r>
          </a:p>
          <a:p>
            <a:pPr>
              <a:spcAft>
                <a:spcPts val="1200"/>
              </a:spcAft>
            </a:pP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u-RU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) Подбор компетентных педагогов с высокой профессиональной мотивацией.</a:t>
            </a:r>
          </a:p>
          <a:p>
            <a:pPr>
              <a:spcAft>
                <a:spcPts val="1200"/>
              </a:spcAft>
            </a:pP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10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541" y="497674"/>
            <a:ext cx="1492991" cy="161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6320568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2" y="463808"/>
            <a:ext cx="8830735" cy="58777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3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Примеры формулировки </a:t>
            </a: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целей</a:t>
            </a:r>
          </a:p>
          <a:p>
            <a:pPr>
              <a:spcAft>
                <a:spcPts val="1200"/>
              </a:spcAft>
            </a:pPr>
            <a:endParaRPr lang="ru-RU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Риск: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дефицит педагогических кадров.</a:t>
            </a:r>
          </a:p>
          <a:p>
            <a:pPr>
              <a:spcAft>
                <a:spcPts val="1200"/>
              </a:spcAft>
            </a:pP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Цель: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1) Преодоление дефицита педагогических 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кадров.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) Подбор компетентных педагогов с высокой профессиональной мотивацией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Aft>
                <a:spcPts val="1200"/>
              </a:spcAft>
            </a:pPr>
            <a:endParaRPr lang="ru-RU" sz="2400" dirty="0" smtClean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sz="2400" i="1" u="sng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Пример </a:t>
            </a:r>
            <a:r>
              <a:rPr lang="ru-RU" sz="2400" i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более удачной цели</a:t>
            </a:r>
            <a:r>
              <a:rPr lang="ru-RU" sz="2400" i="1" u="sng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spcAft>
                <a:spcPts val="1200"/>
              </a:spcAft>
            </a:pPr>
            <a:r>
              <a:rPr lang="ru-RU" sz="2400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</a:t>
            </a:r>
            <a:r>
              <a:rPr lang="ru-RU" sz="24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странение </a:t>
            </a:r>
            <a: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 2024 году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кадрового дефицита в образовательной организации </a:t>
            </a:r>
            <a: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 счет проведения профориентационной работы со старшеклассниками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заключения договоров о целевом обучении с выпускниками ОО, привлечения молодых специалистов и </a:t>
            </a:r>
            <a: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осуществления профессиональной переподготовки учителей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spcAft>
                <a:spcPts val="1200"/>
              </a:spcAft>
            </a:pP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11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0135" y="144589"/>
            <a:ext cx="1492991" cy="161837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97767" y="3402670"/>
            <a:ext cx="1136965" cy="113696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70378" y="1992313"/>
            <a:ext cx="737103" cy="737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5097638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2" y="463808"/>
            <a:ext cx="8830735" cy="58777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3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Примеры формулировки </a:t>
            </a: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целей</a:t>
            </a:r>
          </a:p>
          <a:p>
            <a:pPr>
              <a:spcAft>
                <a:spcPts val="1200"/>
              </a:spcAft>
            </a:pPr>
            <a:endParaRPr lang="ru-RU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Риск: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 низкая предметная и методическая компетентность учителей.</a:t>
            </a:r>
          </a:p>
          <a:p>
            <a:pPr>
              <a:spcAft>
                <a:spcPts val="1200"/>
              </a:spcAft>
            </a:pP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Цель: 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повышение предметной и методической компетентности педагогических работников.</a:t>
            </a:r>
          </a:p>
          <a:p>
            <a:pPr>
              <a:spcAft>
                <a:spcPts val="1200"/>
              </a:spcAft>
            </a:pP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12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541" y="497674"/>
            <a:ext cx="1492991" cy="161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0110292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2" y="463808"/>
            <a:ext cx="9103307" cy="613363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3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Примеры формулировки </a:t>
            </a: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целей</a:t>
            </a:r>
          </a:p>
          <a:p>
            <a:pPr>
              <a:spcAft>
                <a:spcPts val="1200"/>
              </a:spcAft>
            </a:pPr>
            <a:endParaRPr lang="ru-RU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Риск: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низкая предметная и методическая компетентность учителей.</a:t>
            </a:r>
          </a:p>
          <a:p>
            <a:pPr>
              <a:spcAft>
                <a:spcPts val="1200"/>
              </a:spcAft>
            </a:pP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Цель: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повышение предметной и методической компетентности педагогических работников.</a:t>
            </a:r>
          </a:p>
          <a:p>
            <a:pPr indent="-216000">
              <a:defRPr/>
            </a:pPr>
            <a:endParaRPr lang="ru-RU" sz="2400" i="1" dirty="0" smtClean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216000">
              <a:defRPr/>
            </a:pPr>
            <a:r>
              <a:rPr lang="ru-RU" sz="2400" i="1" u="sng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Пример </a:t>
            </a:r>
            <a:r>
              <a:rPr lang="ru-RU" sz="2400" i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более удачной цели</a:t>
            </a:r>
            <a:r>
              <a:rPr lang="ru-RU" sz="2400" i="1" u="sng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indent="-216000">
              <a:defRPr/>
            </a:pPr>
            <a:r>
              <a:rPr lang="ru-RU" sz="2400" dirty="0">
                <a:solidFill>
                  <a:schemeClr val="tx2"/>
                </a:solidFill>
              </a:rPr>
              <a:t>С</a:t>
            </a:r>
            <a:r>
              <a:rPr lang="ru-RU" sz="2400" dirty="0" smtClean="0">
                <a:solidFill>
                  <a:schemeClr val="tx2"/>
                </a:solidFill>
              </a:rPr>
              <a:t>оздание </a:t>
            </a:r>
            <a:r>
              <a:rPr lang="ru-RU" sz="2400" dirty="0">
                <a:solidFill>
                  <a:schemeClr val="tx2"/>
                </a:solidFill>
              </a:rPr>
              <a:t>к 2024 году системы непрерывного профессионального развития и роста профессиональной компетентности педагогических кадров, обеспечивающих повышение качества образования в образовательной организации, </a:t>
            </a:r>
            <a:r>
              <a:rPr lang="ru-RU" sz="2400" b="1" dirty="0">
                <a:solidFill>
                  <a:srgbClr val="C00000"/>
                </a:solidFill>
              </a:rPr>
              <a:t>за счет повышения педагогического и профессионального мастерства, овладения профессиональными компетенциями; совершенствования форм, методов и средств обучения; совершенствования педагогических технологий и внедрения современных технологий обучения</a:t>
            </a:r>
            <a:r>
              <a:rPr lang="ru-RU" sz="2400" dirty="0" smtClean="0">
                <a:solidFill>
                  <a:schemeClr val="tx2"/>
                </a:solidFill>
              </a:rPr>
              <a:t>.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13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541" y="497674"/>
            <a:ext cx="1492991" cy="161837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97767" y="3402670"/>
            <a:ext cx="1136965" cy="113696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15392" y="1947046"/>
            <a:ext cx="737103" cy="737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8342435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2" y="463808"/>
            <a:ext cx="8830735" cy="58777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3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Примеры формулировки </a:t>
            </a: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целей</a:t>
            </a:r>
          </a:p>
          <a:p>
            <a:pPr>
              <a:spcAft>
                <a:spcPts val="1200"/>
              </a:spcAft>
            </a:pPr>
            <a:endParaRPr lang="ru-RU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Риск: 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низкая учебная мотивация обучающихся.</a:t>
            </a:r>
          </a:p>
          <a:p>
            <a:pPr>
              <a:spcAft>
                <a:spcPts val="1200"/>
              </a:spcAft>
            </a:pP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Цель: 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повышение учебной мотивации обучающихся.</a:t>
            </a:r>
          </a:p>
          <a:p>
            <a:pPr>
              <a:spcAft>
                <a:spcPts val="1200"/>
              </a:spcAft>
            </a:pPr>
            <a:endParaRPr lang="ru-RU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14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541" y="497674"/>
            <a:ext cx="1492991" cy="161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6882855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635046" y="463808"/>
            <a:ext cx="9222658" cy="616313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3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Примеры формулировки </a:t>
            </a: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целей и задач</a:t>
            </a:r>
          </a:p>
          <a:p>
            <a:pPr>
              <a:spcAft>
                <a:spcPts val="1200"/>
              </a:spcAft>
            </a:pPr>
            <a:endParaRPr lang="ru-RU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Риск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низкая учебная мотивация обучающихся.</a:t>
            </a:r>
          </a:p>
          <a:p>
            <a:pPr>
              <a:spcAft>
                <a:spcPts val="1200"/>
              </a:spcAft>
            </a:pPr>
            <a:r>
              <a:rPr lang="ru-RU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Цель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Повышение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доли обучающихся 5-7 классов с высокой мотивацией к обучению на 10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 концу 2020-2021 учебного года средствами внеурочной деятельности</a:t>
            </a:r>
            <a:r>
              <a:rPr lang="ru-RU" sz="20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Задачи:</a:t>
            </a:r>
          </a:p>
          <a:p>
            <a:pPr marL="457200" indent="-457200">
              <a:buAutoNum type="arabicParenR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Провести диагностику уровня учебной мотивации у обучающихся 5-7 классов, выявить ведущие учебные мотивы.</a:t>
            </a:r>
          </a:p>
          <a:p>
            <a:pPr marL="457200" indent="-457200">
              <a:buAutoNum type="arabicParenR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Провести аудит программ курсов внеурочной деятельности; оценить охват обучающихся 5-7 классов внеурочной деятельностью по направлениям.</a:t>
            </a:r>
          </a:p>
          <a:p>
            <a:pPr marL="457200" indent="-457200">
              <a:buAutoNum type="arabicParenR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Провести анкетирование обучающихся 5-7 классов и их родителей (законных представителей) с целью выявления предпочтений в части курсов внеурочной деятельности.</a:t>
            </a:r>
          </a:p>
          <a:p>
            <a:pPr marL="457200" indent="-457200">
              <a:buAutoNum type="arabicParenR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Скорректировать/разработать программы курсов внеурочной деятельности для обучающихся 5-7 классов в соответствии с выявленными предпочтениями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15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3904" y="11060"/>
            <a:ext cx="1492991" cy="161837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04035" y="1820986"/>
            <a:ext cx="1136965" cy="113696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51058" y="3411724"/>
            <a:ext cx="1136965" cy="1136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7924436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2" y="463808"/>
            <a:ext cx="8830735" cy="58777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3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Примеры формулировки </a:t>
            </a: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целей</a:t>
            </a:r>
          </a:p>
          <a:p>
            <a:pPr>
              <a:spcAft>
                <a:spcPts val="1200"/>
              </a:spcAft>
            </a:pPr>
            <a:endParaRPr lang="ru-RU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800" b="1" dirty="0"/>
              <a:t>Риск: </a:t>
            </a:r>
            <a:r>
              <a:rPr lang="ru-RU" sz="2800" dirty="0"/>
              <a:t>высокая доля обучающиеся с рисками учебной </a:t>
            </a:r>
            <a:r>
              <a:rPr lang="ru-RU" sz="2800" dirty="0" err="1"/>
              <a:t>неуспешности</a:t>
            </a:r>
            <a:r>
              <a:rPr lang="ru-RU" sz="2800" dirty="0"/>
              <a:t>.</a:t>
            </a:r>
          </a:p>
          <a:p>
            <a:r>
              <a:rPr lang="ru-RU" sz="2800" b="1" dirty="0"/>
              <a:t>Цель: </a:t>
            </a:r>
            <a:r>
              <a:rPr lang="ru-RU" sz="2800" dirty="0"/>
              <a:t>1) повышение текущей и итоговой успеваемости обучающихся.</a:t>
            </a:r>
          </a:p>
          <a:p>
            <a:r>
              <a:rPr lang="ru-RU" sz="2800" dirty="0" smtClean="0"/>
              <a:t>	2</a:t>
            </a:r>
            <a:r>
              <a:rPr lang="ru-RU" sz="2800" dirty="0"/>
              <a:t>) снижение доли обучающиеся с рисками учебной </a:t>
            </a:r>
            <a:r>
              <a:rPr lang="ru-RU" sz="2800" dirty="0" err="1"/>
              <a:t>неуспешности</a:t>
            </a:r>
            <a:r>
              <a:rPr lang="ru-RU" sz="2800" dirty="0" smtClean="0"/>
              <a:t>.</a:t>
            </a:r>
            <a:endParaRPr lang="ru-RU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16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541" y="497674"/>
            <a:ext cx="1492991" cy="161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8476015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2" y="463808"/>
            <a:ext cx="8830735" cy="58777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3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Примеры формулировки </a:t>
            </a: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целей</a:t>
            </a:r>
          </a:p>
          <a:p>
            <a:pPr>
              <a:spcAft>
                <a:spcPts val="1200"/>
              </a:spcAft>
            </a:pPr>
            <a:endParaRPr lang="ru-RU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400" b="1" dirty="0"/>
              <a:t>Риск: </a:t>
            </a:r>
            <a:r>
              <a:rPr lang="ru-RU" sz="2400" dirty="0"/>
              <a:t>высокая доля обучающиеся с рисками учебной </a:t>
            </a:r>
            <a:r>
              <a:rPr lang="ru-RU" sz="2400" dirty="0" err="1"/>
              <a:t>неуспешности</a:t>
            </a:r>
            <a:r>
              <a:rPr lang="ru-RU" sz="2400" dirty="0"/>
              <a:t>.</a:t>
            </a:r>
          </a:p>
          <a:p>
            <a:r>
              <a:rPr lang="ru-RU" sz="2400" b="1" dirty="0"/>
              <a:t>Цель: </a:t>
            </a:r>
            <a:r>
              <a:rPr lang="ru-RU" sz="2400" dirty="0"/>
              <a:t>1) повышение текущей и итоговой успеваемости обучающихся.</a:t>
            </a:r>
          </a:p>
          <a:p>
            <a:r>
              <a:rPr lang="ru-RU" sz="2400" dirty="0" smtClean="0"/>
              <a:t>	2</a:t>
            </a:r>
            <a:r>
              <a:rPr lang="ru-RU" sz="2400" dirty="0"/>
              <a:t>) снижение доли обучающиеся с рисками учебной </a:t>
            </a:r>
            <a:r>
              <a:rPr lang="ru-RU" sz="2400" dirty="0" err="1"/>
              <a:t>неуспешности</a:t>
            </a:r>
            <a:r>
              <a:rPr lang="ru-RU" sz="2400" dirty="0" smtClean="0"/>
              <a:t>.</a:t>
            </a:r>
          </a:p>
          <a:p>
            <a:endParaRPr 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400" i="1" u="sng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Пример более удачной цели</a:t>
            </a:r>
            <a:r>
              <a:rPr lang="ru-RU" sz="2400" i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ru-RU" sz="2400" i="1" u="sng" dirty="0" smtClean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ru-RU" sz="24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нижение </a:t>
            </a:r>
            <a: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доли </a:t>
            </a:r>
            <a:r>
              <a:rPr lang="ru-RU" sz="24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обучающихся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 рисками учебной </a:t>
            </a:r>
            <a:r>
              <a:rPr lang="ru-RU" sz="24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неуспешности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 концу 2021-2022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учебного года </a:t>
            </a:r>
            <a: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 счет создания условий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для эффективного обучения и повышения мотивации школьников к учебной деятельности.</a:t>
            </a:r>
          </a:p>
          <a:p>
            <a:endParaRPr lang="ru-RU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17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541" y="497674"/>
            <a:ext cx="1492991" cy="161837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36955" y="4181268"/>
            <a:ext cx="1136965" cy="113696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6130" y="2245000"/>
            <a:ext cx="737103" cy="737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6421857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1738265" y="54054"/>
            <a:ext cx="10055542" cy="62618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</a:pPr>
            <a:r>
              <a:rPr lang="ru-RU" sz="24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Разработка показателей </a:t>
            </a:r>
            <a:r>
              <a:rPr lang="ru-RU" sz="24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достижения поставленных целей</a:t>
            </a:r>
            <a:endParaRPr lang="ru-RU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20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b="1" i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Риск</a:t>
            </a:r>
            <a:r>
              <a:rPr lang="ru-RU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 высокая доля обучающихся с ОВЗ</a:t>
            </a:r>
            <a:r>
              <a:rPr lang="ru-RU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ru-RU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Цель: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 создание в образовательной организации к 2022 году условий для обеспечения психической коррекции недостатков в развитии детей с ОВЗ, обучающихся в коррекционных классах, и оказание помощи детям этой категории в освоении образовательной </a:t>
            </a:r>
            <a:r>
              <a:rPr lang="ru-RU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программы.</a:t>
            </a:r>
          </a:p>
          <a:p>
            <a:endParaRPr lang="ru-RU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b="1" i="1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Показатели</a:t>
            </a:r>
            <a:r>
              <a:rPr lang="ru-RU" b="1" i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1) количество обучающихся с ОВЗ, детей-инвалидов (в соответствии с нозологией);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2) доля детей с ОВЗ, детей-инвалидов, обучающихся инклюзивно;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3) доля детей с ОВЗ, детей-инвалидов, обучающихся на дому;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4) наличие адаптированных образовательных программ;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5) доля детей с ОВЗ, детей-инвалидов, обучающихся по индивидуальным адаптированным образовательным программам;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6) наличие доступной среды в ОО;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7) обеспеченность ОО специальными педагогическими кадрами (педагог-психолог, логопед, дефектолог и др.);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8) количество (доля) обучающихся с ОВЗ, детей-инвалидов, демонстрирующих положительную динамику в освоении основной образовательной программы;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9) количество (доля) обучающихся с ОВЗ, детей-инвалидов, успешно прошедших государственную итоговую аттестацию/получивших аттестат об освоении основного общего образования.</a:t>
            </a:r>
          </a:p>
          <a:p>
            <a:endParaRPr lang="ru-RU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18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1494" y="198910"/>
            <a:ext cx="1492991" cy="161837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7520" y="2616493"/>
            <a:ext cx="1136965" cy="1136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336202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346158" y="463808"/>
            <a:ext cx="9492916" cy="62618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</a:pPr>
            <a:r>
              <a:rPr lang="ru-RU" sz="24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Разработка показателей </a:t>
            </a:r>
            <a:r>
              <a:rPr lang="ru-RU" sz="24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достижения поставленных целей</a:t>
            </a:r>
            <a:endParaRPr lang="ru-RU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20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Риск: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 дефицит педагогических кадров</a:t>
            </a:r>
            <a:r>
              <a:rPr lang="ru-RU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ru-RU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Цель: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 устранение к 2024 году кадрового дефицита в образовательной организации за счет проведения профориентационной работы со старшеклассниками, заключения договоров о целевом обучении с выпускниками ОО, привлечения молодых специалистов и профессиональной переподготовки учителей. </a:t>
            </a:r>
          </a:p>
          <a:p>
            <a:endParaRPr lang="ru-RU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b="1" i="1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Показатели</a:t>
            </a:r>
            <a:r>
              <a:rPr lang="ru-RU" b="1" i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1) количество вакантных ставок (с указанием предмета);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2) нагрузка педагогических работников (отдельно по каждому педагогу);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3) доля педагогических работников пенсионного возраста в общей численности педагогических работников школы;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4) доля педагогических работников в возрасте до 30 лет в общей численности педагогических работников школы;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5) количество заключенных договоров о целевом обучении в педагогических вузах, колледжах;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6) наличие профильных педагогических классов (да/нет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19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541" y="497674"/>
            <a:ext cx="1492991" cy="161837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4770" y="3204080"/>
            <a:ext cx="1136965" cy="1136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0951607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2" y="463808"/>
            <a:ext cx="8830735" cy="58777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Концепция </a:t>
            </a:r>
            <a:r>
              <a:rPr lang="ru-RU" sz="3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развития </a:t>
            </a: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/>
            </a:r>
            <a:b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образовательной </a:t>
            </a:r>
            <a:r>
              <a:rPr lang="ru-RU" sz="3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организации</a:t>
            </a:r>
            <a:endParaRPr lang="en-US" altLang="ru-RU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endParaRPr lang="ru-RU" altLang="ru-RU" sz="2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altLang="ru-RU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Структура</a:t>
            </a:r>
          </a:p>
          <a:p>
            <a:pPr marL="228600" indent="-228600">
              <a:spcAft>
                <a:spcPts val="1200"/>
              </a:spcAft>
              <a:buAutoNum type="arabicPeriod"/>
            </a:pP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Титульный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лист </a:t>
            </a:r>
            <a:endParaRPr lang="ru-RU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spcAft>
                <a:spcPts val="1200"/>
              </a:spcAft>
              <a:buAutoNum type="arabicPeriod"/>
            </a:pP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Введение </a:t>
            </a:r>
          </a:p>
          <a:p>
            <a:pPr marL="228600" indent="-228600">
              <a:spcAft>
                <a:spcPts val="1200"/>
              </a:spcAft>
              <a:buAutoNum type="arabicPeriod"/>
            </a:pP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Анализ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текущего состояния, описание ключевых рисков развития 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образовательной организации</a:t>
            </a:r>
          </a:p>
          <a:p>
            <a:pPr marL="228600" indent="-228600">
              <a:spcAft>
                <a:spcPts val="1200"/>
              </a:spcAft>
              <a:buAutoNum type="arabicPeriod"/>
            </a:pP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Цели 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и задачи развития образовательной </a:t>
            </a: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организации</a:t>
            </a:r>
          </a:p>
          <a:p>
            <a:pPr marL="228600" indent="-228600">
              <a:spcAft>
                <a:spcPts val="1200"/>
              </a:spcAft>
              <a:buAutoNum type="arabicPeriod"/>
            </a:pP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Меры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и мероприятия по достижению целей 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развития</a:t>
            </a:r>
          </a:p>
          <a:p>
            <a:pPr marL="228600" indent="-228600">
              <a:spcAft>
                <a:spcPts val="1200"/>
              </a:spcAft>
              <a:buAutoNum type="arabicPeriod"/>
            </a:pP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Лица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, ответственные за достижение результатов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6605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2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541" y="497674"/>
            <a:ext cx="1492991" cy="161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7173940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1712416" y="0"/>
            <a:ext cx="10373960" cy="62618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</a:pPr>
            <a:r>
              <a:rPr lang="ru-RU" sz="24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Разработка показателей </a:t>
            </a:r>
            <a:r>
              <a:rPr lang="ru-RU" sz="24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достижения поставленных целей</a:t>
            </a:r>
            <a:endParaRPr lang="ru-RU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20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Риск: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 низкая предметная и методическая компетентность учителей</a:t>
            </a:r>
            <a:r>
              <a:rPr lang="ru-RU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ru-RU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Цель: 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создание к 2024 году системы непрерывного профессионального развития и роста профессиональной компетентности педагогических кадров, обеспечивающих повышение качества образования в образовательной организации, за счет повышения педагогического и профессионального мастерства, овладения профессиональными компетенциями; совершенствования форм, методов и средств обучения; совершенствования педагогических технологий и внедрения современных технологий обучения</a:t>
            </a:r>
            <a:r>
              <a:rPr lang="ru-RU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ru-RU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b="1" i="1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Показатели</a:t>
            </a:r>
            <a:r>
              <a:rPr lang="ru-RU" b="1" i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1) доля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педагогических работников с высшей квалификационной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категорией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2)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доля педагогических работников с первой квалификационной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категорией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3)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доля педагогических работников, прошедших независимую оценку профессиональных компетенций (доля преодолевших минимальный порог)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4)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доля педагогических работников, для которых разработан и реализуется индивидуальный план развития педагога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5)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доля учителей, занятых инновационной деятельностью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6)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количество открытых уроков, проведенных учителями образовательной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организации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7)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количество семинаров, проведенных педагогическими работниками образовательной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организации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8)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доля педагогов, повысивших свою квалификацию за последние 3 года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9)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доля педагогических работников, участвующих в конкурсах профессионального мастерства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20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33" y="81215"/>
            <a:ext cx="1492991" cy="161837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0359" y="3395091"/>
            <a:ext cx="1136965" cy="1136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0174378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1955550" y="135535"/>
            <a:ext cx="10067452" cy="62618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</a:pPr>
            <a:r>
              <a:rPr lang="ru-RU" sz="24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Разработка показателей </a:t>
            </a:r>
            <a:r>
              <a:rPr lang="ru-RU" sz="24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достижения поставленных целей</a:t>
            </a:r>
            <a:endParaRPr lang="ru-RU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20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Риск: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 низкая предметная и методическая компетентность учителей</a:t>
            </a:r>
            <a:r>
              <a:rPr lang="ru-RU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ru-RU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Цель: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 создание к 2024 году системы непрерывного профессионального развития и роста профессиональной компетентности педагогических кадров, обеспечивающих повышение качества образования в образовательной организации, за счет повышения педагогического и профессионального мастерства, овладения профессиональными компетенциями; совершенствования форм, методов и средств обучения; совершенствования педагогических технологий и внедрения современных технологий обучения</a:t>
            </a:r>
            <a:r>
              <a:rPr lang="ru-RU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ru-RU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b="1" i="1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Показатели</a:t>
            </a:r>
            <a:r>
              <a:rPr lang="ru-RU" b="1" i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ru-RU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1) доля </a:t>
            </a:r>
            <a:r>
              <a:rPr lang="ru-RU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педагогических работников с высшей квалификационной </a:t>
            </a:r>
            <a:r>
              <a:rPr lang="ru-RU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категорией</a:t>
            </a:r>
            <a:endParaRPr lang="ru-RU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2) </a:t>
            </a:r>
            <a:r>
              <a:rPr lang="ru-RU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доля педагогических работников с первой квалификационной </a:t>
            </a:r>
            <a:r>
              <a:rPr lang="ru-RU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категорией</a:t>
            </a:r>
            <a:endParaRPr lang="ru-RU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3)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доля педагогических работников, прошедших независимую оценку профессиональных компетенций (доля преодолевших минимальный порог)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4)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доля педагогических работников, для которых разработан и реализуется индивидуальный план развития педагога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5)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доля учителей, занятых инновационной деятельностью</a:t>
            </a:r>
          </a:p>
          <a:p>
            <a:r>
              <a:rPr lang="ru-RU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6) </a:t>
            </a:r>
            <a:r>
              <a:rPr lang="ru-RU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количество открытых уроков, проведенных учителями образовательной </a:t>
            </a:r>
            <a:r>
              <a:rPr lang="ru-RU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организации</a:t>
            </a:r>
            <a:endParaRPr lang="ru-RU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7) </a:t>
            </a:r>
            <a:r>
              <a:rPr lang="ru-RU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количество семинаров, проведенных педагогическими работниками образовательной </a:t>
            </a:r>
            <a:r>
              <a:rPr lang="ru-RU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организации</a:t>
            </a:r>
            <a:endParaRPr lang="ru-RU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8)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доля педагогов, повысивших свою квалификацию за последние 3 года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9)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доля педагогических работников, участвующих в конкурсах профессионального мастерства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21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9723" y="135535"/>
            <a:ext cx="1492991" cy="161837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7735" y="3585214"/>
            <a:ext cx="1136965" cy="1136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0463766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3" y="463808"/>
            <a:ext cx="8745214" cy="260684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2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Мероприятия Среднесрочной программы и направления, обеспечивающие реализацию ее задач </a:t>
            </a:r>
          </a:p>
          <a:p>
            <a:pPr>
              <a:spcAft>
                <a:spcPts val="1200"/>
              </a:spcAft>
            </a:pPr>
            <a:endParaRPr lang="ru-RU" altLang="ru-RU" sz="1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Решение задач Программы обеспечивается путем реализации системы соответствующих мероприятий и комплексных проектов/подпрограмм – </a:t>
            </a:r>
            <a:r>
              <a:rPr lang="ru-RU" i="1" dirty="0" err="1">
                <a:latin typeface="Calibri" panose="020F0502020204030204" pitchFamily="34" charset="0"/>
                <a:cs typeface="Calibri" panose="020F0502020204030204" pitchFamily="34" charset="0"/>
              </a:rPr>
              <a:t>антирисковых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 программ по соответствующим направлениям риска, активированным школой. </a:t>
            </a:r>
            <a:endParaRPr lang="en-US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2455352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22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541" y="497674"/>
            <a:ext cx="1492991" cy="1618379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23151464"/>
              </p:ext>
            </p:extLst>
          </p:nvPr>
        </p:nvGraphicFramePr>
        <p:xfrm>
          <a:off x="609600" y="3162141"/>
          <a:ext cx="10972800" cy="3115464"/>
        </p:xfrm>
        <a:graphic>
          <a:graphicData uri="http://schemas.openxmlformats.org/drawingml/2006/table">
            <a:tbl>
              <a:tblPr firstRow="1" firstCol="1" bandRow="1"/>
              <a:tblGrid>
                <a:gridCol w="1933407">
                  <a:extLst>
                    <a:ext uri="{9D8B030D-6E8A-4147-A177-3AD203B41FA5}">
                      <a16:colId xmlns="" xmlns:a16="http://schemas.microsoft.com/office/drawing/2014/main" val="475157623"/>
                    </a:ext>
                  </a:extLst>
                </a:gridCol>
                <a:gridCol w="1000719">
                  <a:extLst>
                    <a:ext uri="{9D8B030D-6E8A-4147-A177-3AD203B41FA5}">
                      <a16:colId xmlns="" xmlns:a16="http://schemas.microsoft.com/office/drawing/2014/main" val="1068192326"/>
                    </a:ext>
                  </a:extLst>
                </a:gridCol>
                <a:gridCol w="1786372">
                  <a:extLst>
                    <a:ext uri="{9D8B030D-6E8A-4147-A177-3AD203B41FA5}">
                      <a16:colId xmlns="" xmlns:a16="http://schemas.microsoft.com/office/drawing/2014/main" val="1482298107"/>
                    </a:ext>
                  </a:extLst>
                </a:gridCol>
                <a:gridCol w="1540581">
                  <a:extLst>
                    <a:ext uri="{9D8B030D-6E8A-4147-A177-3AD203B41FA5}">
                      <a16:colId xmlns="" xmlns:a16="http://schemas.microsoft.com/office/drawing/2014/main" val="225287351"/>
                    </a:ext>
                  </a:extLst>
                </a:gridCol>
                <a:gridCol w="1257483">
                  <a:extLst>
                    <a:ext uri="{9D8B030D-6E8A-4147-A177-3AD203B41FA5}">
                      <a16:colId xmlns="" xmlns:a16="http://schemas.microsoft.com/office/drawing/2014/main" val="227807107"/>
                    </a:ext>
                  </a:extLst>
                </a:gridCol>
                <a:gridCol w="1977299">
                  <a:extLst>
                    <a:ext uri="{9D8B030D-6E8A-4147-A177-3AD203B41FA5}">
                      <a16:colId xmlns="" xmlns:a16="http://schemas.microsoft.com/office/drawing/2014/main" val="2295542872"/>
                    </a:ext>
                  </a:extLst>
                </a:gridCol>
                <a:gridCol w="1476939">
                  <a:extLst>
                    <a:ext uri="{9D8B030D-6E8A-4147-A177-3AD203B41FA5}">
                      <a16:colId xmlns="" xmlns:a16="http://schemas.microsoft.com/office/drawing/2014/main" val="1818652064"/>
                    </a:ext>
                  </a:extLst>
                </a:gridCol>
              </a:tblGrid>
              <a:tr h="662207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 в соответствии с риском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реализации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реализации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86353633"/>
                  </a:ext>
                </a:extLst>
              </a:tr>
              <a:tr h="397324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03106568"/>
                  </a:ext>
                </a:extLst>
              </a:tr>
              <a:tr h="397324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91589410"/>
                  </a:ext>
                </a:extLst>
              </a:tr>
              <a:tr h="397324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51138638"/>
                  </a:ext>
                </a:extLst>
              </a:tr>
              <a:tr h="397324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21903866"/>
                  </a:ext>
                </a:extLst>
              </a:tr>
              <a:tr h="397324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33154186"/>
                  </a:ext>
                </a:extLst>
              </a:tr>
              <a:tr h="397324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41971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2544774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3" y="463808"/>
            <a:ext cx="8745214" cy="260684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2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«Дорожная карта» реализации программы </a:t>
            </a:r>
            <a:r>
              <a:rPr lang="ru-RU" sz="2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/>
            </a:r>
            <a:br>
              <a:rPr lang="ru-RU" sz="2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ru-RU" sz="2200" b="1" cap="all" dirty="0" err="1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антирисковых</a:t>
            </a:r>
            <a:r>
              <a:rPr lang="ru-RU" sz="2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ru-RU" sz="2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мер</a:t>
            </a:r>
            <a:endParaRPr lang="ru-RU" altLang="ru-RU" sz="1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endParaRPr lang="ru-RU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Перечень 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мероприятий </a:t>
            </a:r>
            <a:r>
              <a:rPr lang="ru-RU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программы </a:t>
            </a:r>
            <a:r>
              <a:rPr lang="ru-RU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антирисковых</a:t>
            </a:r>
            <a:r>
              <a:rPr lang="ru-RU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мер представлен 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ru-RU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«дорожной карте».</a:t>
            </a:r>
            <a:endParaRPr lang="en-US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2455352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23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541" y="497674"/>
            <a:ext cx="1492991" cy="1618379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73677807"/>
              </p:ext>
            </p:extLst>
          </p:nvPr>
        </p:nvGraphicFramePr>
        <p:xfrm>
          <a:off x="1103376" y="3131661"/>
          <a:ext cx="9985248" cy="2450992"/>
        </p:xfrm>
        <a:graphic>
          <a:graphicData uri="http://schemas.openxmlformats.org/drawingml/2006/table">
            <a:tbl>
              <a:tblPr firstRow="1" firstCol="1" bandRow="1"/>
              <a:tblGrid>
                <a:gridCol w="1839283">
                  <a:extLst>
                    <a:ext uri="{9D8B030D-6E8A-4147-A177-3AD203B41FA5}">
                      <a16:colId xmlns="" xmlns:a16="http://schemas.microsoft.com/office/drawing/2014/main" val="2856394239"/>
                    </a:ext>
                  </a:extLst>
                </a:gridCol>
                <a:gridCol w="2354521">
                  <a:extLst>
                    <a:ext uri="{9D8B030D-6E8A-4147-A177-3AD203B41FA5}">
                      <a16:colId xmlns="" xmlns:a16="http://schemas.microsoft.com/office/drawing/2014/main" val="2254742001"/>
                    </a:ext>
                  </a:extLst>
                </a:gridCol>
                <a:gridCol w="1563690">
                  <a:extLst>
                    <a:ext uri="{9D8B030D-6E8A-4147-A177-3AD203B41FA5}">
                      <a16:colId xmlns="" xmlns:a16="http://schemas.microsoft.com/office/drawing/2014/main" val="3321324277"/>
                    </a:ext>
                  </a:extLst>
                </a:gridCol>
                <a:gridCol w="2036991">
                  <a:extLst>
                    <a:ext uri="{9D8B030D-6E8A-4147-A177-3AD203B41FA5}">
                      <a16:colId xmlns="" xmlns:a16="http://schemas.microsoft.com/office/drawing/2014/main" val="1151825896"/>
                    </a:ext>
                  </a:extLst>
                </a:gridCol>
                <a:gridCol w="2190763">
                  <a:extLst>
                    <a:ext uri="{9D8B030D-6E8A-4147-A177-3AD203B41FA5}">
                      <a16:colId xmlns="" xmlns:a16="http://schemas.microsoft.com/office/drawing/2014/main" val="3095358788"/>
                    </a:ext>
                  </a:extLst>
                </a:gridCol>
              </a:tblGrid>
              <a:tr h="622192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реализации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193174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939694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47726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94686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85419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710144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60035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8805348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2"/>
          <p:cNvSpPr/>
          <p:nvPr/>
        </p:nvSpPr>
        <p:spPr>
          <a:xfrm>
            <a:off x="2895600" y="3886200"/>
            <a:ext cx="6400080" cy="175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" name="Изображение 3" descr="Снимок экрана 2017-03-05 в 17.15.4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1" y="5397110"/>
            <a:ext cx="9143999" cy="146089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stomShape 2"/>
          <p:cNvSpPr/>
          <p:nvPr/>
        </p:nvSpPr>
        <p:spPr>
          <a:xfrm>
            <a:off x="2092031" y="3958641"/>
            <a:ext cx="8007218" cy="160687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spcAft>
                <a:spcPts val="1200"/>
              </a:spcAft>
            </a:pPr>
            <a:r>
              <a:rPr lang="ru-RU" sz="4400" b="1" spc="-1" dirty="0">
                <a:uFill>
                  <a:solidFill>
                    <a:srgbClr val="FFFFFF"/>
                  </a:solidFill>
                </a:uFill>
                <a:latin typeface="Calibri"/>
              </a:rPr>
              <a:t>Благодарю за внимание</a:t>
            </a:r>
            <a:endParaRPr lang="en-US" sz="4400" b="1" spc="-1" dirty="0"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653321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2" y="288757"/>
            <a:ext cx="8830735" cy="61962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среднесрочная программа </a:t>
            </a:r>
            <a:r>
              <a:rPr lang="ru-RU" sz="3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развития образовательной организации</a:t>
            </a:r>
            <a:r>
              <a:rPr lang="en-US" sz="2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/>
            </a:r>
            <a:br>
              <a:rPr lang="en-US" sz="2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</a:br>
            <a:endParaRPr lang="ru-RU" sz="2200" b="1" cap="all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alt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Структура</a:t>
            </a:r>
            <a:endParaRPr lang="ru-RU" altLang="ru-RU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buAutoNum type="arabicPeriod"/>
            </a:pP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Титульный лист</a:t>
            </a:r>
          </a:p>
          <a:p>
            <a:pPr marL="228600" indent="-228600">
              <a:buAutoNum type="arabicPeriod"/>
            </a:pP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Паспорт</a:t>
            </a:r>
          </a:p>
          <a:p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	Наименование 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Программы</a:t>
            </a:r>
          </a:p>
          <a:p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Цель и задачи Программы</a:t>
            </a:r>
          </a:p>
          <a:p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	Целевые индикаторы и показатели Программы</a:t>
            </a:r>
          </a:p>
          <a:p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	Методы сбора и обработки информации</a:t>
            </a:r>
          </a:p>
          <a:p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	Сроки и этапы реализации Программы</a:t>
            </a:r>
          </a:p>
          <a:p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	Основные мероприятия или проекты Программы/ перечень подпрограмм</a:t>
            </a:r>
          </a:p>
          <a:p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	Ожидаемые конечные результаты реализации Программы</a:t>
            </a:r>
          </a:p>
          <a:p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	Исполнители</a:t>
            </a:r>
          </a:p>
          <a:p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	Порядок управления реализацией Программы</a:t>
            </a:r>
          </a:p>
          <a:p>
            <a:pPr marL="228600" indent="-228600">
              <a:buFont typeface="+mj-lt"/>
              <a:buAutoNum type="arabicPeriod" startAt="3"/>
            </a:pP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Основное содержание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6605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3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541" y="497674"/>
            <a:ext cx="1492991" cy="161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1967645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2" y="463808"/>
            <a:ext cx="8830735" cy="58777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программа </a:t>
            </a:r>
            <a:r>
              <a:rPr lang="ru-RU" sz="3200" b="1" cap="all" dirty="0" err="1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антирисковых</a:t>
            </a:r>
            <a:r>
              <a:rPr lang="ru-RU" sz="3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 мер</a:t>
            </a:r>
            <a:endParaRPr lang="en-US" altLang="ru-RU" sz="3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endParaRPr lang="ru-RU" altLang="ru-RU" sz="1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alt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Структура</a:t>
            </a:r>
            <a:endParaRPr lang="ru-RU" alt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spcAft>
                <a:spcPts val="1200"/>
              </a:spcAft>
              <a:buAutoNum type="arabicPeriod"/>
            </a:pP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Наименование 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программы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антирисковых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мер (в соответствии с «рисковым профилем ОО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»)</a:t>
            </a:r>
          </a:p>
          <a:p>
            <a:pPr marL="228600" indent="-228600">
              <a:spcAft>
                <a:spcPts val="1200"/>
              </a:spcAft>
              <a:buAutoNum type="arabicPeriod" startAt="2"/>
            </a:pPr>
            <a:r>
              <a:rPr lang="ru-RU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Цель 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и задачи реализации </a:t>
            </a:r>
            <a:r>
              <a:rPr lang="ru-RU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программы</a:t>
            </a:r>
          </a:p>
          <a:p>
            <a:pPr marL="228600" indent="-228600">
              <a:spcAft>
                <a:spcPts val="1200"/>
              </a:spcAft>
              <a:buAutoNum type="arabicPeriod" startAt="3"/>
            </a:pPr>
            <a:r>
              <a:rPr lang="ru-RU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Целевые показатели</a:t>
            </a:r>
            <a:endParaRPr lang="ru-RU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spcAft>
                <a:spcPts val="1200"/>
              </a:spcAft>
              <a:buAutoNum type="arabicPeriod" startAt="4"/>
            </a:pP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Методы 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сбора и обработки 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информации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spcAft>
                <a:spcPts val="1200"/>
              </a:spcAft>
              <a:buAutoNum type="arabicPeriod" startAt="5"/>
            </a:pP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Сроки 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реализации 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программы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spcAft>
                <a:spcPts val="1200"/>
              </a:spcAft>
              <a:buAutoNum type="arabicPeriod" startAt="6"/>
            </a:pP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Меры/мероприятия 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по достижению цели и 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задач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spcAft>
                <a:spcPts val="1200"/>
              </a:spcAft>
              <a:buAutoNum type="arabicPeriod" startAt="7"/>
            </a:pP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Ожидаемые 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конечные результаты реализации 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Программы</a:t>
            </a:r>
          </a:p>
          <a:p>
            <a:pPr marL="228600" indent="-228600">
              <a:spcAft>
                <a:spcPts val="1200"/>
              </a:spcAft>
              <a:buAutoNum type="arabicPeriod" startAt="8"/>
            </a:pP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Исполнители</a:t>
            </a:r>
          </a:p>
          <a:p>
            <a:pPr marL="228600" indent="-228600">
              <a:spcAft>
                <a:spcPts val="1200"/>
              </a:spcAft>
              <a:buAutoNum type="arabicPeriod" startAt="8"/>
            </a:pP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Приложение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. «Дорожная карта» реализации программы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антирисковых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мер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4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541" y="497674"/>
            <a:ext cx="1492991" cy="161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4352343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2" y="463808"/>
            <a:ext cx="8830735" cy="58777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Подходы к постановке цели</a:t>
            </a:r>
            <a:endParaRPr lang="ru-RU" altLang="ru-RU" sz="1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5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541" y="497674"/>
            <a:ext cx="1492991" cy="1618379"/>
          </a:xfrm>
          <a:prstGeom prst="rect">
            <a:avLst/>
          </a:prstGeom>
        </p:spPr>
      </p:pic>
      <p:grpSp>
        <p:nvGrpSpPr>
          <p:cNvPr id="4" name="Группа 3"/>
          <p:cNvGrpSpPr/>
          <p:nvPr/>
        </p:nvGrpSpPr>
        <p:grpSpPr>
          <a:xfrm>
            <a:off x="1227226" y="2283055"/>
            <a:ext cx="10375233" cy="2589733"/>
            <a:chOff x="1674988" y="2283056"/>
            <a:chExt cx="9710898" cy="2263618"/>
          </a:xfrm>
        </p:grpSpPr>
        <p:sp>
          <p:nvSpPr>
            <p:cNvPr id="12" name="CustomShape 7"/>
            <p:cNvSpPr/>
            <p:nvPr/>
          </p:nvSpPr>
          <p:spPr>
            <a:xfrm>
              <a:off x="7054609" y="2663098"/>
              <a:ext cx="4331277" cy="47200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68760" tIns="34200" rIns="68760" bIns="34200"/>
            <a:lstStyle/>
            <a:p>
              <a:pPr>
                <a:lnSpc>
                  <a:spcPct val="100000"/>
                </a:lnSpc>
                <a:spcBef>
                  <a:spcPts val="451"/>
                </a:spcBef>
                <a:spcAft>
                  <a:spcPts val="1349"/>
                </a:spcAft>
              </a:pPr>
              <a:r>
                <a:rPr lang="ru-RU" sz="2400" b="1" strike="noStrike" spc="-1" dirty="0" smtClean="0">
                  <a:solidFill>
                    <a:schemeClr val="bg1"/>
                  </a:solidFill>
                  <a:latin typeface="Calibri"/>
                </a:rPr>
                <a:t>Цель. Риск 1</a:t>
              </a:r>
              <a:endParaRPr lang="ru-RU" sz="2400" b="0" strike="noStrike" spc="-1" dirty="0">
                <a:solidFill>
                  <a:schemeClr val="bg1"/>
                </a:solidFill>
                <a:latin typeface="Arial"/>
              </a:endParaRPr>
            </a:p>
          </p:txBody>
        </p:sp>
        <p:sp>
          <p:nvSpPr>
            <p:cNvPr id="13" name="CustomShape 8"/>
            <p:cNvSpPr/>
            <p:nvPr/>
          </p:nvSpPr>
          <p:spPr>
            <a:xfrm>
              <a:off x="7054609" y="3237658"/>
              <a:ext cx="4331277" cy="47200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68760" tIns="34200" rIns="68760" bIns="34200"/>
            <a:lstStyle/>
            <a:p>
              <a:pPr>
                <a:lnSpc>
                  <a:spcPct val="100000"/>
                </a:lnSpc>
                <a:spcBef>
                  <a:spcPts val="451"/>
                </a:spcBef>
                <a:spcAft>
                  <a:spcPts val="1349"/>
                </a:spcAft>
              </a:pPr>
              <a:r>
                <a:rPr lang="ru-RU" sz="2400" b="1" strike="noStrike" spc="-1" dirty="0" smtClean="0">
                  <a:solidFill>
                    <a:schemeClr val="bg1"/>
                  </a:solidFill>
                  <a:latin typeface="Calibri"/>
                </a:rPr>
                <a:t>Цель. Риск 2</a:t>
              </a:r>
              <a:endParaRPr lang="ru-RU" sz="2400" b="0" strike="noStrike" spc="-1" dirty="0">
                <a:solidFill>
                  <a:schemeClr val="bg1"/>
                </a:solidFill>
                <a:latin typeface="Arial"/>
              </a:endParaRPr>
            </a:p>
          </p:txBody>
        </p:sp>
        <p:sp>
          <p:nvSpPr>
            <p:cNvPr id="14" name="CustomShape 9"/>
            <p:cNvSpPr/>
            <p:nvPr/>
          </p:nvSpPr>
          <p:spPr>
            <a:xfrm>
              <a:off x="7054609" y="3812218"/>
              <a:ext cx="4331277" cy="47200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38100"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68760" tIns="34200" rIns="68760" bIns="34200"/>
            <a:lstStyle/>
            <a:p>
              <a:pPr>
                <a:lnSpc>
                  <a:spcPct val="100000"/>
                </a:lnSpc>
                <a:spcBef>
                  <a:spcPts val="451"/>
                </a:spcBef>
                <a:spcAft>
                  <a:spcPts val="1349"/>
                </a:spcAft>
              </a:pPr>
              <a:r>
                <a:rPr lang="ru-RU" sz="2400" b="1" strike="noStrike" spc="-1" dirty="0" smtClean="0">
                  <a:solidFill>
                    <a:schemeClr val="bg1"/>
                  </a:solidFill>
                  <a:latin typeface="Calibri"/>
                </a:rPr>
                <a:t>Цель. Риск 3</a:t>
              </a:r>
              <a:endParaRPr lang="ru-RU" sz="2400" b="0" strike="noStrike" spc="-1" dirty="0">
                <a:solidFill>
                  <a:schemeClr val="bg1"/>
                </a:solidFill>
                <a:latin typeface="Arial"/>
              </a:endParaRPr>
            </a:p>
          </p:txBody>
        </p:sp>
        <p:sp>
          <p:nvSpPr>
            <p:cNvPr id="15" name="CustomShape 11"/>
            <p:cNvSpPr/>
            <p:nvPr/>
          </p:nvSpPr>
          <p:spPr>
            <a:xfrm flipH="1">
              <a:off x="6478343" y="3845879"/>
              <a:ext cx="476293" cy="320400"/>
            </a:xfrm>
            <a:prstGeom prst="rightArrow">
              <a:avLst>
                <a:gd name="adj1" fmla="val 50000"/>
                <a:gd name="adj2" fmla="val 50000"/>
              </a:avLst>
            </a:prstGeom>
            <a:ln w="38100">
              <a:solidFill>
                <a:srgbClr val="0070C0"/>
              </a:solidFill>
              <a:rou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/>
          </p:style>
        </p:sp>
        <p:sp>
          <p:nvSpPr>
            <p:cNvPr id="17" name="CustomShape 6"/>
            <p:cNvSpPr/>
            <p:nvPr/>
          </p:nvSpPr>
          <p:spPr>
            <a:xfrm flipH="1">
              <a:off x="6478344" y="2697818"/>
              <a:ext cx="476293" cy="320400"/>
            </a:xfrm>
            <a:prstGeom prst="rightArrow">
              <a:avLst>
                <a:gd name="adj1" fmla="val 50000"/>
                <a:gd name="adj2" fmla="val 50000"/>
              </a:avLst>
            </a:prstGeom>
            <a:ln w="38100">
              <a:solidFill>
                <a:srgbClr val="0070C0"/>
              </a:solidFill>
              <a:rou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/>
          </p:style>
        </p:sp>
        <p:sp>
          <p:nvSpPr>
            <p:cNvPr id="18" name="CustomShape 10"/>
            <p:cNvSpPr/>
            <p:nvPr/>
          </p:nvSpPr>
          <p:spPr>
            <a:xfrm flipH="1">
              <a:off x="6478343" y="3269408"/>
              <a:ext cx="476293" cy="320400"/>
            </a:xfrm>
            <a:prstGeom prst="rightArrow">
              <a:avLst>
                <a:gd name="adj1" fmla="val 50000"/>
                <a:gd name="adj2" fmla="val 50000"/>
              </a:avLst>
            </a:prstGeom>
            <a:ln w="38100">
              <a:solidFill>
                <a:srgbClr val="0070C0"/>
              </a:solidFill>
              <a:rou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/>
          </p:style>
        </p:sp>
        <p:sp>
          <p:nvSpPr>
            <p:cNvPr id="19" name="CustomShape 3"/>
            <p:cNvSpPr/>
            <p:nvPr/>
          </p:nvSpPr>
          <p:spPr>
            <a:xfrm>
              <a:off x="4192322" y="2283056"/>
              <a:ext cx="2160000" cy="2263618"/>
            </a:xfrm>
            <a:prstGeom prst="roundRect">
              <a:avLst>
                <a:gd name="adj" fmla="val 2426"/>
              </a:avLst>
            </a:prstGeom>
            <a:solidFill>
              <a:schemeClr val="bg1"/>
            </a:solidFill>
            <a:ln w="38100">
              <a:solidFill>
                <a:srgbClr val="0070C0"/>
              </a:solidFill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lIns="68760" tIns="34200" rIns="68760" bIns="34200" anchor="ctr" anchorCtr="1"/>
            <a:lstStyle/>
            <a:p>
              <a:pPr algn="ctr">
                <a:lnSpc>
                  <a:spcPct val="100000"/>
                </a:lnSpc>
              </a:pPr>
              <a:r>
                <a:rPr lang="ru-RU" sz="2400" b="1" strike="noStrike" spc="-1" dirty="0" smtClean="0">
                  <a:solidFill>
                    <a:srgbClr val="000000"/>
                  </a:solidFill>
                  <a:latin typeface="Calibri"/>
                </a:rPr>
                <a:t>Среднесрочная программа развития:</a:t>
              </a:r>
              <a:br>
                <a:rPr lang="ru-RU" sz="2400" b="1" strike="noStrike" spc="-1" dirty="0" smtClean="0">
                  <a:solidFill>
                    <a:srgbClr val="000000"/>
                  </a:solidFill>
                  <a:latin typeface="Calibri"/>
                </a:rPr>
              </a:br>
              <a:r>
                <a:rPr lang="ru-RU" sz="2400" b="1" strike="noStrike" spc="-1" dirty="0" smtClean="0">
                  <a:solidFill>
                    <a:srgbClr val="000000"/>
                  </a:solidFill>
                  <a:latin typeface="Calibri"/>
                </a:rPr>
                <a:t>цель 1, цель 2, цель 3</a:t>
              </a:r>
              <a:endParaRPr lang="ru-RU" sz="2400" b="0" strike="noStrike" spc="-1" dirty="0">
                <a:latin typeface="Arial"/>
              </a:endParaRPr>
            </a:p>
          </p:txBody>
        </p:sp>
        <p:sp>
          <p:nvSpPr>
            <p:cNvPr id="20" name="CustomShape 11"/>
            <p:cNvSpPr/>
            <p:nvPr/>
          </p:nvSpPr>
          <p:spPr>
            <a:xfrm flipH="1">
              <a:off x="3601010" y="3194936"/>
              <a:ext cx="476293" cy="458031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E6E6E6"/>
            </a:solidFill>
            <a:ln w="38100">
              <a:noFill/>
              <a:rou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/>
          </p:style>
        </p:sp>
        <p:sp>
          <p:nvSpPr>
            <p:cNvPr id="21" name="CustomShape 14"/>
            <p:cNvSpPr/>
            <p:nvPr/>
          </p:nvSpPr>
          <p:spPr>
            <a:xfrm>
              <a:off x="1674988" y="2789297"/>
              <a:ext cx="1800000" cy="1258666"/>
            </a:xfrm>
            <a:prstGeom prst="roundRect">
              <a:avLst>
                <a:gd name="adj" fmla="val 6704"/>
              </a:avLst>
            </a:prstGeom>
            <a:solidFill>
              <a:srgbClr val="0070C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68760" tIns="34200" rIns="68760" bIns="34200" anchor="ctr" anchorCtr="1"/>
            <a:lstStyle/>
            <a:p>
              <a:pPr>
                <a:spcBef>
                  <a:spcPts val="451"/>
                </a:spcBef>
                <a:spcAft>
                  <a:spcPts val="1349"/>
                </a:spcAft>
              </a:pPr>
              <a:r>
                <a:rPr lang="ru-RU" sz="2400" b="1" spc="-1" dirty="0">
                  <a:solidFill>
                    <a:srgbClr val="FFFFFF"/>
                  </a:solidFill>
                </a:rPr>
                <a:t>Концепция </a:t>
              </a:r>
              <a:r>
                <a:rPr lang="ru-RU" sz="2400" b="1" spc="-1" dirty="0" smtClean="0">
                  <a:solidFill>
                    <a:srgbClr val="FFFFFF"/>
                  </a:solidFill>
                </a:rPr>
                <a:t>развития.</a:t>
              </a:r>
              <a:r>
                <a:rPr lang="ru-RU" sz="2400" spc="-1" dirty="0" smtClean="0">
                  <a:latin typeface="Arial"/>
                </a:rPr>
                <a:t/>
              </a:r>
              <a:br>
                <a:rPr lang="ru-RU" sz="2400" spc="-1" dirty="0" smtClean="0">
                  <a:latin typeface="Arial"/>
                </a:rPr>
              </a:br>
              <a:r>
                <a:rPr lang="ru-RU" sz="2400" b="1" strike="noStrike" spc="-1" dirty="0" smtClean="0">
                  <a:solidFill>
                    <a:srgbClr val="FFFFFF"/>
                  </a:solidFill>
                  <a:latin typeface="Calibri"/>
                </a:rPr>
                <a:t>Цель</a:t>
              </a:r>
              <a:endParaRPr lang="ru-RU" sz="2400" b="0" strike="noStrike" spc="-1" dirty="0">
                <a:latin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03928986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2" y="463808"/>
            <a:ext cx="8830735" cy="108836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24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Как оценить качество цели?</a:t>
            </a:r>
            <a:endParaRPr lang="ru-RU" sz="2400" b="1" cap="all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6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541" y="497674"/>
            <a:ext cx="1492991" cy="1618379"/>
          </a:xfrm>
          <a:prstGeom prst="rect">
            <a:avLst/>
          </a:prstGeom>
        </p:spPr>
      </p:pic>
      <p:sp>
        <p:nvSpPr>
          <p:cNvPr id="6" name="CustomShape 2"/>
          <p:cNvSpPr/>
          <p:nvPr/>
        </p:nvSpPr>
        <p:spPr>
          <a:xfrm>
            <a:off x="2635936" y="996061"/>
            <a:ext cx="3818652" cy="547692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1600" b="1" dirty="0"/>
              <a:t>Подход</a:t>
            </a:r>
            <a:r>
              <a:rPr lang="ru-RU" sz="1600" dirty="0"/>
              <a:t> </a:t>
            </a:r>
            <a:r>
              <a:rPr lang="ru-RU" sz="1600" b="1" dirty="0"/>
              <a:t>SMART</a:t>
            </a:r>
            <a:endParaRPr lang="ru-RU" sz="1600" dirty="0"/>
          </a:p>
          <a:p>
            <a:pPr algn="just"/>
            <a:endParaRPr lang="ru-RU" sz="1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 (</a:t>
            </a:r>
            <a:r>
              <a:rPr lang="ru-RU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specific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) – </a:t>
            </a:r>
            <a:r>
              <a:rPr lang="ru-RU" sz="1600" i="1" dirty="0">
                <a:latin typeface="Calibri" panose="020F0502020204030204" pitchFamily="34" charset="0"/>
                <a:cs typeface="Calibri" panose="020F0502020204030204" pitchFamily="34" charset="0"/>
              </a:rPr>
              <a:t>конкретная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Какого результата следует добиться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M (</a:t>
            </a:r>
            <a:r>
              <a:rPr lang="ru-RU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measurable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600" i="1" dirty="0">
                <a:latin typeface="Calibri" panose="020F0502020204030204" pitchFamily="34" charset="0"/>
                <a:cs typeface="Calibri" panose="020F0502020204030204" pitchFamily="34" charset="0"/>
              </a:rPr>
              <a:t>измеримая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. Как узнать, что 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цель достигнута?</a:t>
            </a:r>
            <a:endParaRPr lang="ru-RU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A (</a:t>
            </a:r>
            <a:r>
              <a:rPr lang="ru-RU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achievable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600" i="1" dirty="0">
                <a:latin typeface="Calibri" panose="020F0502020204030204" pitchFamily="34" charset="0"/>
                <a:cs typeface="Calibri" panose="020F0502020204030204" pitchFamily="34" charset="0"/>
              </a:rPr>
              <a:t>достижимая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. Есть ли ресурсы для достижения поставленной цели</a:t>
            </a:r>
            <a:r>
              <a:rPr lang="ru-RU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R (</a:t>
            </a:r>
            <a:r>
              <a:rPr lang="ru-RU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relevant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600" i="1" dirty="0">
                <a:latin typeface="Calibri" panose="020F0502020204030204" pitchFamily="34" charset="0"/>
                <a:cs typeface="Calibri" panose="020F0502020204030204" pitchFamily="34" charset="0"/>
              </a:rPr>
              <a:t>значимая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. Как цель связана с интересами участников образовательных отношений? Разделяет ли ее коллектив? </a:t>
            </a:r>
          </a:p>
          <a:p>
            <a:pPr algn="just"/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T (</a:t>
            </a:r>
            <a:r>
              <a:rPr lang="ru-RU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time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bound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600" i="1" dirty="0">
                <a:latin typeface="Calibri" panose="020F0502020204030204" pitchFamily="34" charset="0"/>
                <a:cs typeface="Calibri" panose="020F0502020204030204" pitchFamily="34" charset="0"/>
              </a:rPr>
              <a:t>определенная во времени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. В какое время или за какой период будет достигнута цель? Определение временного интервала должно быть осознанным, чтобы не превратиться в «постановку галочек».</a:t>
            </a:r>
          </a:p>
        </p:txBody>
      </p:sp>
      <p:sp>
        <p:nvSpPr>
          <p:cNvPr id="7" name="CustomShape 2"/>
          <p:cNvSpPr/>
          <p:nvPr/>
        </p:nvSpPr>
        <p:spPr>
          <a:xfrm>
            <a:off x="6756025" y="996061"/>
            <a:ext cx="5191335" cy="547692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1600" b="1" dirty="0"/>
              <a:t>Подход CLEAR</a:t>
            </a:r>
            <a:endParaRPr lang="ru-RU" sz="1600" dirty="0"/>
          </a:p>
          <a:p>
            <a:endParaRPr lang="ru-RU" sz="1600" b="1" dirty="0" smtClean="0"/>
          </a:p>
          <a:p>
            <a:r>
              <a:rPr lang="en-US" sz="1600" b="1" dirty="0" smtClean="0"/>
              <a:t>C</a:t>
            </a:r>
            <a:r>
              <a:rPr lang="ru-RU" sz="1600" b="1" dirty="0" smtClean="0"/>
              <a:t> </a:t>
            </a:r>
            <a:r>
              <a:rPr lang="ru-RU" sz="1600" b="1" dirty="0"/>
              <a:t>(</a:t>
            </a:r>
            <a:r>
              <a:rPr lang="en-US" sz="1600" b="1" dirty="0"/>
              <a:t>Challenging</a:t>
            </a:r>
            <a:r>
              <a:rPr lang="ru-RU" sz="1600" b="1" dirty="0"/>
              <a:t>) </a:t>
            </a:r>
            <a:r>
              <a:rPr lang="ru-RU" sz="1600" dirty="0"/>
              <a:t>– </a:t>
            </a:r>
            <a:r>
              <a:rPr lang="ru-RU" sz="1600" i="1" dirty="0"/>
              <a:t>содержит вызов</a:t>
            </a:r>
            <a:r>
              <a:rPr lang="ru-RU" sz="1600" i="1" dirty="0" smtClean="0"/>
              <a:t>.</a:t>
            </a:r>
            <a:r>
              <a:rPr lang="ru-RU" sz="1600" dirty="0" smtClean="0"/>
              <a:t> </a:t>
            </a:r>
            <a:endParaRPr lang="ru-RU" sz="1600" dirty="0"/>
          </a:p>
          <a:p>
            <a:r>
              <a:rPr lang="ru-RU" sz="1600" b="1" dirty="0"/>
              <a:t>L (</a:t>
            </a:r>
            <a:r>
              <a:rPr lang="ru-RU" sz="1600" b="1" dirty="0" err="1"/>
              <a:t>Legal</a:t>
            </a:r>
            <a:r>
              <a:rPr lang="ru-RU" sz="1600" b="1" dirty="0"/>
              <a:t>) </a:t>
            </a:r>
            <a:r>
              <a:rPr lang="ru-RU" sz="1600" i="1" dirty="0"/>
              <a:t>‑ легальна и находится в рамках законов</a:t>
            </a:r>
            <a:r>
              <a:rPr lang="ru-RU" sz="1600" i="1" dirty="0" smtClean="0"/>
              <a:t>.</a:t>
            </a:r>
            <a:r>
              <a:rPr lang="ru-RU" sz="1600" dirty="0" smtClean="0"/>
              <a:t> </a:t>
            </a:r>
            <a:endParaRPr lang="ru-RU" sz="1600" dirty="0"/>
          </a:p>
          <a:p>
            <a:r>
              <a:rPr lang="ru-RU" sz="1600" b="1" dirty="0"/>
              <a:t>E (</a:t>
            </a:r>
            <a:r>
              <a:rPr lang="ru-RU" sz="1600" b="1" dirty="0" err="1"/>
              <a:t>Environmentally</a:t>
            </a:r>
            <a:r>
              <a:rPr lang="ru-RU" sz="1600" b="1" dirty="0"/>
              <a:t> </a:t>
            </a:r>
            <a:r>
              <a:rPr lang="ru-RU" sz="1600" b="1" dirty="0" err="1"/>
              <a:t>Sound</a:t>
            </a:r>
            <a:r>
              <a:rPr lang="ru-RU" sz="1600" b="1" dirty="0"/>
              <a:t>) </a:t>
            </a:r>
            <a:r>
              <a:rPr lang="ru-RU" sz="1600" dirty="0"/>
              <a:t>‑ </a:t>
            </a:r>
            <a:r>
              <a:rPr lang="ru-RU" sz="1600" i="1" dirty="0"/>
              <a:t>не вредит вашему окружению</a:t>
            </a:r>
            <a:r>
              <a:rPr lang="ru-RU" sz="1600" dirty="0" smtClean="0"/>
              <a:t>. </a:t>
            </a:r>
            <a:endParaRPr lang="ru-RU" sz="1600" dirty="0"/>
          </a:p>
          <a:p>
            <a:r>
              <a:rPr lang="ru-RU" sz="1600" b="1" dirty="0"/>
              <a:t>A (</a:t>
            </a:r>
            <a:r>
              <a:rPr lang="ru-RU" sz="1600" b="1" dirty="0" err="1"/>
              <a:t>Agreed</a:t>
            </a:r>
            <a:r>
              <a:rPr lang="ru-RU" sz="1600" b="1" dirty="0"/>
              <a:t>) </a:t>
            </a:r>
            <a:r>
              <a:rPr lang="ru-RU" sz="1600" dirty="0"/>
              <a:t>– </a:t>
            </a:r>
            <a:r>
              <a:rPr lang="ru-RU" sz="1600" i="1" dirty="0"/>
              <a:t>согласована</a:t>
            </a:r>
            <a:r>
              <a:rPr lang="ru-RU" sz="1600" i="1" dirty="0" smtClean="0"/>
              <a:t>.</a:t>
            </a:r>
            <a:r>
              <a:rPr lang="ru-RU" sz="1600" dirty="0" smtClean="0"/>
              <a:t> </a:t>
            </a:r>
            <a:endParaRPr lang="ru-RU" sz="1600" dirty="0"/>
          </a:p>
          <a:p>
            <a:r>
              <a:rPr lang="ru-RU" sz="1600" b="1" dirty="0"/>
              <a:t>R (</a:t>
            </a:r>
            <a:r>
              <a:rPr lang="ru-RU" sz="1600" b="1" dirty="0" err="1"/>
              <a:t>Recorded</a:t>
            </a:r>
            <a:r>
              <a:rPr lang="ru-RU" sz="1600" b="1" dirty="0"/>
              <a:t>) </a:t>
            </a:r>
            <a:r>
              <a:rPr lang="ru-RU" sz="1600" dirty="0"/>
              <a:t>– </a:t>
            </a:r>
            <a:r>
              <a:rPr lang="ru-RU" sz="1600" i="1" dirty="0"/>
              <a:t>зафиксирована. </a:t>
            </a:r>
            <a:endParaRPr lang="ru-RU" sz="1600" i="1" dirty="0" smtClean="0"/>
          </a:p>
          <a:p>
            <a:endParaRPr lang="ru-RU" sz="1600" i="1" dirty="0" smtClean="0"/>
          </a:p>
          <a:p>
            <a:r>
              <a:rPr lang="ru-RU" sz="1600" b="1" dirty="0"/>
              <a:t>Подход PURE</a:t>
            </a:r>
            <a:endParaRPr lang="ru-RU" sz="1600" dirty="0"/>
          </a:p>
          <a:p>
            <a:endParaRPr lang="ru-RU" sz="1600" b="1" dirty="0" smtClean="0"/>
          </a:p>
          <a:p>
            <a:r>
              <a:rPr lang="en-US" sz="1600" b="1" dirty="0" smtClean="0"/>
              <a:t>P</a:t>
            </a:r>
            <a:r>
              <a:rPr lang="ru-RU" sz="1600" b="1" dirty="0" smtClean="0"/>
              <a:t> </a:t>
            </a:r>
            <a:r>
              <a:rPr lang="ru-RU" sz="1600" b="1" dirty="0"/>
              <a:t>(</a:t>
            </a:r>
            <a:r>
              <a:rPr lang="en-US" sz="1600" b="1" dirty="0"/>
              <a:t>Positively Stated</a:t>
            </a:r>
            <a:r>
              <a:rPr lang="ru-RU" sz="1600" b="1" dirty="0"/>
              <a:t>) </a:t>
            </a:r>
            <a:r>
              <a:rPr lang="ru-RU" sz="1600" dirty="0"/>
              <a:t>– </a:t>
            </a:r>
            <a:r>
              <a:rPr lang="ru-RU" sz="1600" i="1" dirty="0"/>
              <a:t>позитивно сформулирована</a:t>
            </a:r>
            <a:r>
              <a:rPr lang="ru-RU" sz="1600" dirty="0"/>
              <a:t>. В формулировке цели не используется частица «не» или приставка «не».</a:t>
            </a:r>
          </a:p>
          <a:p>
            <a:r>
              <a:rPr lang="ru-RU" sz="1600" b="1" dirty="0"/>
              <a:t>U (</a:t>
            </a:r>
            <a:r>
              <a:rPr lang="ru-RU" sz="1600" b="1" dirty="0" err="1"/>
              <a:t>Understood</a:t>
            </a:r>
            <a:r>
              <a:rPr lang="ru-RU" sz="1600" b="1" dirty="0"/>
              <a:t>)</a:t>
            </a:r>
            <a:r>
              <a:rPr lang="ru-RU" sz="1600" dirty="0"/>
              <a:t> –</a:t>
            </a:r>
            <a:r>
              <a:rPr lang="ru-RU" sz="1600" b="1" dirty="0"/>
              <a:t> </a:t>
            </a:r>
            <a:r>
              <a:rPr lang="ru-RU" sz="1600" i="1" dirty="0"/>
              <a:t>понята</a:t>
            </a:r>
            <a:r>
              <a:rPr lang="ru-RU" sz="1600" dirty="0"/>
              <a:t>. Цель понята всеми членами педагогического коллектива.</a:t>
            </a:r>
          </a:p>
          <a:p>
            <a:r>
              <a:rPr lang="ru-RU" sz="1600" b="1" dirty="0"/>
              <a:t>R (</a:t>
            </a:r>
            <a:r>
              <a:rPr lang="ru-RU" sz="1600" b="1" dirty="0" err="1"/>
              <a:t>Relevant</a:t>
            </a:r>
            <a:r>
              <a:rPr lang="ru-RU" sz="1600" b="1" dirty="0"/>
              <a:t>) </a:t>
            </a:r>
            <a:r>
              <a:rPr lang="ru-RU" sz="1600" dirty="0"/>
              <a:t>– </a:t>
            </a:r>
            <a:r>
              <a:rPr lang="ru-RU" sz="1600" i="1" dirty="0"/>
              <a:t>уместна</a:t>
            </a:r>
            <a:r>
              <a:rPr lang="ru-RU" sz="1600" dirty="0"/>
              <a:t>. Цель не связана с более общими целями, учитывает специфику образовательной организации.</a:t>
            </a:r>
          </a:p>
          <a:p>
            <a:r>
              <a:rPr lang="ru-RU" sz="1600" b="1" dirty="0"/>
              <a:t>E (</a:t>
            </a:r>
            <a:r>
              <a:rPr lang="ru-RU" sz="1600" b="1" dirty="0" err="1"/>
              <a:t>Ethical</a:t>
            </a:r>
            <a:r>
              <a:rPr lang="ru-RU" sz="1600" b="1" dirty="0"/>
              <a:t>) </a:t>
            </a:r>
            <a:r>
              <a:rPr lang="ru-RU" sz="1600" dirty="0"/>
              <a:t>– </a:t>
            </a:r>
            <a:r>
              <a:rPr lang="ru-RU" sz="1600" i="1" dirty="0"/>
              <a:t>этична</a:t>
            </a:r>
            <a:r>
              <a:rPr lang="ru-RU" sz="1600" dirty="0"/>
              <a:t>. Цель не наносит вреда окружающим, независимо от того, являются ли они участниками образовательных отношений или нет.  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562876" y="996061"/>
            <a:ext cx="0" cy="54769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6756025" y="3128211"/>
            <a:ext cx="5191335" cy="12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328395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2" y="463808"/>
            <a:ext cx="8830735" cy="58777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3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Примеры формулировки </a:t>
            </a: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целей</a:t>
            </a:r>
          </a:p>
          <a:p>
            <a:pPr>
              <a:spcAft>
                <a:spcPts val="1200"/>
              </a:spcAft>
            </a:pPr>
            <a:endParaRPr lang="ru-RU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Риск</a:t>
            </a: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 высокая доля обучающихся с ОВЗ.</a:t>
            </a:r>
          </a:p>
          <a:p>
            <a:pPr>
              <a:spcAft>
                <a:spcPts val="1200"/>
              </a:spcAft>
            </a:pP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Цель: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 создание социальной среды, ориентированной на зону ближайшего развития обучающегося.</a:t>
            </a:r>
          </a:p>
          <a:p>
            <a:pPr>
              <a:spcAft>
                <a:spcPts val="1200"/>
              </a:spcAft>
            </a:pP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7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541" y="497674"/>
            <a:ext cx="1492991" cy="161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2608267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2" y="463808"/>
            <a:ext cx="8830735" cy="58777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3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Примеры формулировки </a:t>
            </a: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целей</a:t>
            </a:r>
          </a:p>
          <a:p>
            <a:pPr>
              <a:spcAft>
                <a:spcPts val="1200"/>
              </a:spcAft>
            </a:pPr>
            <a:endParaRPr lang="ru-RU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Риск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высокая доля обучающихся с ОВЗ.</a:t>
            </a:r>
          </a:p>
          <a:p>
            <a:pPr>
              <a:spcAft>
                <a:spcPts val="1200"/>
              </a:spcAft>
            </a:pP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Цель: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создание социальной среды, ориентированной на зону ближайшего развития обучающегося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Aft>
                <a:spcPts val="1200"/>
              </a:spcAft>
            </a:pPr>
            <a:endParaRPr lang="ru-RU" sz="2400" i="1" u="sng" dirty="0" smtClean="0">
              <a:solidFill>
                <a:schemeClr val="tx2"/>
              </a:solidFill>
            </a:endParaRPr>
          </a:p>
          <a:p>
            <a:pPr>
              <a:spcAft>
                <a:spcPts val="1200"/>
              </a:spcAft>
            </a:pPr>
            <a:endParaRPr lang="ru-RU" sz="2400" i="1" u="sng" dirty="0">
              <a:solidFill>
                <a:schemeClr val="tx2"/>
              </a:solidFill>
            </a:endParaRPr>
          </a:p>
          <a:p>
            <a:pPr>
              <a:spcAft>
                <a:spcPts val="1200"/>
              </a:spcAft>
            </a:pPr>
            <a:r>
              <a:rPr lang="ru-RU" sz="2400" i="1" u="sng" dirty="0" smtClean="0">
                <a:solidFill>
                  <a:schemeClr val="tx2"/>
                </a:solidFill>
              </a:rPr>
              <a:t>Пример </a:t>
            </a:r>
            <a:r>
              <a:rPr lang="ru-RU" sz="2400" i="1" u="sng" dirty="0">
                <a:solidFill>
                  <a:schemeClr val="tx2"/>
                </a:solidFill>
              </a:rPr>
              <a:t>более удачной цели: </a:t>
            </a:r>
            <a:endParaRPr lang="ru-RU" sz="2400" i="1" u="sng" dirty="0" smtClean="0">
              <a:solidFill>
                <a:schemeClr val="tx2"/>
              </a:solidFill>
            </a:endParaRPr>
          </a:p>
          <a:p>
            <a:pPr>
              <a:spcAft>
                <a:spcPts val="1200"/>
              </a:spcAft>
            </a:pPr>
            <a:r>
              <a:rPr lang="ru-RU" sz="2400" dirty="0" smtClean="0">
                <a:solidFill>
                  <a:schemeClr val="tx2"/>
                </a:solidFill>
              </a:rPr>
              <a:t>Создание </a:t>
            </a:r>
            <a:r>
              <a:rPr lang="ru-RU" sz="2400" dirty="0">
                <a:solidFill>
                  <a:schemeClr val="tx2"/>
                </a:solidFill>
              </a:rPr>
              <a:t>в образовательной организации </a:t>
            </a:r>
            <a:r>
              <a:rPr lang="ru-RU" sz="2400" dirty="0">
                <a:solidFill>
                  <a:srgbClr val="C00000"/>
                </a:solidFill>
              </a:rPr>
              <a:t>к 2022 году</a:t>
            </a:r>
            <a:r>
              <a:rPr lang="ru-RU" sz="2400" i="1" dirty="0">
                <a:solidFill>
                  <a:srgbClr val="C00000"/>
                </a:solidFill>
              </a:rPr>
              <a:t> </a:t>
            </a:r>
            <a:r>
              <a:rPr lang="ru-RU" sz="2400" dirty="0">
                <a:solidFill>
                  <a:schemeClr val="tx2"/>
                </a:solidFill>
              </a:rPr>
              <a:t>условий для обеспечения </a:t>
            </a:r>
            <a:r>
              <a:rPr lang="ru-RU" sz="2400" dirty="0">
                <a:solidFill>
                  <a:srgbClr val="C00000"/>
                </a:solidFill>
              </a:rPr>
              <a:t>психической коррекции недостатков в развитии детей с ОВЗ</a:t>
            </a:r>
            <a:r>
              <a:rPr lang="ru-RU" sz="2400" dirty="0">
                <a:solidFill>
                  <a:schemeClr val="tx2"/>
                </a:solidFill>
              </a:rPr>
              <a:t>, обучающихся в коррекционных классах, и </a:t>
            </a:r>
            <a:r>
              <a:rPr lang="ru-RU" sz="2400" dirty="0">
                <a:solidFill>
                  <a:srgbClr val="C00000"/>
                </a:solidFill>
              </a:rPr>
              <a:t>оказание помощи детям</a:t>
            </a:r>
            <a:r>
              <a:rPr lang="ru-RU" sz="2400" dirty="0">
                <a:solidFill>
                  <a:schemeClr val="tx2"/>
                </a:solidFill>
              </a:rPr>
              <a:t> этой категории в </a:t>
            </a:r>
            <a:r>
              <a:rPr lang="ru-RU" sz="2400" dirty="0">
                <a:solidFill>
                  <a:srgbClr val="C00000"/>
                </a:solidFill>
              </a:rPr>
              <a:t>освоении образовательной программы.</a:t>
            </a:r>
          </a:p>
          <a:p>
            <a:pPr>
              <a:spcAft>
                <a:spcPts val="1200"/>
              </a:spcAft>
            </a:pPr>
            <a:endParaRPr lang="ru-RU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endParaRPr lang="ru-RU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8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192" y="81583"/>
            <a:ext cx="1492991" cy="1618379"/>
          </a:xfrm>
          <a:prstGeom prst="rect">
            <a:avLst/>
          </a:prstGeom>
        </p:spPr>
      </p:pic>
      <p:sp>
        <p:nvSpPr>
          <p:cNvPr id="4" name="AutoShape 2" descr="ᐈ Галочка зеленая фото, фотографии зеленая галочка | скачать на 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97767" y="3402670"/>
            <a:ext cx="1136965" cy="113696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48617" y="1983260"/>
            <a:ext cx="737103" cy="737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9731953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2734732" y="463808"/>
            <a:ext cx="8830735" cy="61729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ts val="2800"/>
              </a:lnSpc>
              <a:spcAft>
                <a:spcPts val="1200"/>
              </a:spcAft>
            </a:pPr>
            <a:r>
              <a:rPr lang="ru-RU" sz="3200" b="1" cap="all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Примеры формулировки </a:t>
            </a:r>
            <a:r>
              <a:rPr lang="ru-RU" sz="3200" b="1" cap="all" dirty="0" smtClean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</a:rPr>
              <a:t>целей и задач</a:t>
            </a:r>
          </a:p>
          <a:p>
            <a:pPr>
              <a:spcAft>
                <a:spcPts val="1200"/>
              </a:spcAft>
            </a:pPr>
            <a:endParaRPr lang="ru-RU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Риск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высокая доля обучающихся с ОВЗ.</a:t>
            </a:r>
          </a:p>
          <a:p>
            <a:pPr>
              <a:spcAft>
                <a:spcPts val="1200"/>
              </a:spcAft>
            </a:pPr>
            <a:r>
              <a:rPr lang="ru-RU" sz="2000" b="1" dirty="0" smtClean="0"/>
              <a:t>Цель: </a:t>
            </a:r>
            <a:r>
              <a:rPr lang="ru-RU" sz="2000" dirty="0"/>
              <a:t>создание в образовательной организации к 2022 году</a:t>
            </a:r>
            <a:r>
              <a:rPr lang="ru-RU" sz="2000" i="1" dirty="0"/>
              <a:t> </a:t>
            </a:r>
            <a:r>
              <a:rPr lang="ru-RU" sz="2000" dirty="0"/>
              <a:t>условий для обеспечения психической коррекции недостатков в развитии детей с ОВЗ, обучающихся в коррекционных классах, и оказание помощи детям этой категории в освоении образовательной программы</a:t>
            </a:r>
            <a:r>
              <a:rPr lang="ru-RU" sz="2000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Задачи: 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создание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в образовательной организации доступной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среды,</a:t>
            </a:r>
          </a:p>
          <a:p>
            <a:pPr marL="457200" indent="-457200">
              <a:buAutoNum type="arabicParenR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обеспечение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ОО специальными педагогическими кадрами (педагог-психолог, логопед, дефектолог и др.), 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направление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педагогов на курсы повышения квалификации по вопросам организации обучения детей с ОВЗ, 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разработка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адаптированной основной общеобразовательной программы, рабочих программ педагогов в соответствии с требованиями ФГОС и пр. </a:t>
            </a:r>
          </a:p>
          <a:p>
            <a:pPr>
              <a:spcAft>
                <a:spcPts val="1200"/>
              </a:spcAft>
            </a:pP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Aft>
                <a:spcPts val="1200"/>
              </a:spcAft>
            </a:pPr>
            <a:endParaRPr lang="ru-RU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endParaRPr lang="ru-RU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36" y="5429073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7E714FA-0CE1-448F-A387-DAE585036FF8}" type="slidenum">
              <a:rPr lang="ru-RU" sz="2200" b="1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9</a:t>
            </a:fld>
            <a:endParaRPr lang="ru-RU" sz="2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541" y="497674"/>
            <a:ext cx="1492991" cy="161837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6268" y="3701434"/>
            <a:ext cx="1136965" cy="1136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1370374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2923</Words>
  <Application>Microsoft Office PowerPoint</Application>
  <PresentationFormat>Произвольный</PresentationFormat>
  <Paragraphs>361</Paragraphs>
  <Slides>24</Slides>
  <Notes>24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maltv70</dc:creator>
  <cp:lastModifiedBy>filatova_av</cp:lastModifiedBy>
  <cp:revision>2</cp:revision>
  <dcterms:modified xsi:type="dcterms:W3CDTF">2022-03-18T11:26:16Z</dcterms:modified>
</cp:coreProperties>
</file>