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theme/theme5.xml" ContentType="application/vnd.openxmlformats-officedocument.theme+xml"/>
  <Override PartName="/ppt/slideLayouts/slideLayout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7" r:id="rId1"/>
    <p:sldMasterId id="2147483660" r:id="rId2"/>
    <p:sldMasterId id="2147483720" r:id="rId3"/>
    <p:sldMasterId id="2147483732" r:id="rId4"/>
    <p:sldMasterId id="2147483798" r:id="rId5"/>
    <p:sldMasterId id="2147483685" r:id="rId6"/>
  </p:sldMasterIdLst>
  <p:notesMasterIdLst>
    <p:notesMasterId r:id="rId24"/>
  </p:notesMasterIdLst>
  <p:sldIdLst>
    <p:sldId id="313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31" r:id="rId22"/>
    <p:sldId id="330" r:id="rId23"/>
  </p:sldIdLst>
  <p:sldSz cx="9144000" cy="5143500" type="screen16x9"/>
  <p:notesSz cx="6858000" cy="9144000"/>
  <p:defaultTextStyle>
    <a:lvl1pPr>
      <a:defRPr>
        <a:latin typeface="+mj-lt"/>
        <a:ea typeface="+mj-ea"/>
        <a:cs typeface="+mj-cs"/>
        <a:sym typeface="Helvetica Neue"/>
      </a:defRPr>
    </a:lvl1pPr>
    <a:lvl2pPr>
      <a:defRPr>
        <a:latin typeface="+mj-lt"/>
        <a:ea typeface="+mj-ea"/>
        <a:cs typeface="+mj-cs"/>
        <a:sym typeface="Helvetica Neue"/>
      </a:defRPr>
    </a:lvl2pPr>
    <a:lvl3pPr>
      <a:defRPr>
        <a:latin typeface="+mj-lt"/>
        <a:ea typeface="+mj-ea"/>
        <a:cs typeface="+mj-cs"/>
        <a:sym typeface="Helvetica Neue"/>
      </a:defRPr>
    </a:lvl3pPr>
    <a:lvl4pPr>
      <a:defRPr>
        <a:latin typeface="+mj-lt"/>
        <a:ea typeface="+mj-ea"/>
        <a:cs typeface="+mj-cs"/>
        <a:sym typeface="Helvetica Neue"/>
      </a:defRPr>
    </a:lvl4pPr>
    <a:lvl5pPr>
      <a:defRPr>
        <a:latin typeface="+mj-lt"/>
        <a:ea typeface="+mj-ea"/>
        <a:cs typeface="+mj-cs"/>
        <a:sym typeface="Helvetica Neue"/>
      </a:defRPr>
    </a:lvl5pPr>
    <a:lvl6pPr>
      <a:defRPr>
        <a:latin typeface="+mj-lt"/>
        <a:ea typeface="+mj-ea"/>
        <a:cs typeface="+mj-cs"/>
        <a:sym typeface="Helvetica Neue"/>
      </a:defRPr>
    </a:lvl6pPr>
    <a:lvl7pPr>
      <a:defRPr>
        <a:latin typeface="+mj-lt"/>
        <a:ea typeface="+mj-ea"/>
        <a:cs typeface="+mj-cs"/>
        <a:sym typeface="Helvetica Neue"/>
      </a:defRPr>
    </a:lvl7pPr>
    <a:lvl8pPr>
      <a:defRPr>
        <a:latin typeface="+mj-lt"/>
        <a:ea typeface="+mj-ea"/>
        <a:cs typeface="+mj-cs"/>
        <a:sym typeface="Helvetica Neue"/>
      </a:defRPr>
    </a:lvl8pPr>
    <a:lvl9pPr>
      <a:defRPr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63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  <p15:guide id="4" pos="119" userDrawn="1">
          <p15:clr>
            <a:srgbClr val="A4A3A4"/>
          </p15:clr>
        </p15:guide>
        <p15:guide id="5" pos="42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2440"/>
    <a:srgbClr val="EA9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6434" autoAdjust="0"/>
  </p:normalViewPr>
  <p:slideViewPr>
    <p:cSldViewPr snapToGrid="0" snapToObjects="1">
      <p:cViewPr>
        <p:scale>
          <a:sx n="107" d="100"/>
          <a:sy n="107" d="100"/>
        </p:scale>
        <p:origin x="-84" y="-636"/>
      </p:cViewPr>
      <p:guideLst>
        <p:guide orient="horz" pos="463"/>
        <p:guide orient="horz" pos="1720"/>
        <p:guide pos="2880"/>
        <p:guide pos="159"/>
        <p:guide pos="560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CA35C-AB3F-0D44-9877-2CB12F260F89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E08E2-07CB-A548-A84E-407746EF68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16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 hasCustomPrompt="1"/>
          </p:nvPr>
        </p:nvSpPr>
        <p:spPr>
          <a:xfrm>
            <a:off x="4186918" y="706955"/>
            <a:ext cx="4453374" cy="857250"/>
          </a:xfrm>
        </p:spPr>
        <p:txBody>
          <a:bodyPr>
            <a:noAutofit/>
          </a:bodyPr>
          <a:lstStyle>
            <a:lvl1pPr>
              <a:defRPr sz="240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 smtClean="0"/>
              <a:t>Образец заголовка </a:t>
            </a:r>
            <a:br>
              <a:rPr lang="ru-RU" dirty="0" smtClean="0"/>
            </a:br>
            <a:r>
              <a:rPr lang="ru-RU" dirty="0" smtClean="0"/>
              <a:t>в две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877029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562190" y="402828"/>
            <a:ext cx="5840772" cy="728070"/>
          </a:xfrm>
        </p:spPr>
        <p:txBody>
          <a:bodyPr anchor="t" anchorCtr="0">
            <a:normAutofit/>
          </a:bodyPr>
          <a:lstStyle>
            <a:lvl1pPr algn="l">
              <a:defRPr sz="2000" baseline="0">
                <a:solidFill>
                  <a:srgbClr val="172440"/>
                </a:solidFill>
                <a:latin typeface="Verdana"/>
                <a:cs typeface="Verdana"/>
              </a:defRPr>
            </a:lvl1pPr>
          </a:lstStyle>
          <a:p>
            <a:r>
              <a:rPr lang="ru-RU" dirty="0" smtClean="0"/>
              <a:t>Образец заголовка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 две строки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2190" y="1079256"/>
            <a:ext cx="5840772" cy="413156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1"/>
          </p:nvPr>
        </p:nvSpPr>
        <p:spPr>
          <a:xfrm>
            <a:off x="563034" y="1650000"/>
            <a:ext cx="8123767" cy="2944226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Calibri Light"/>
                <a:cs typeface="Calibri Light"/>
              </a:defRPr>
            </a:lvl1pPr>
            <a:lvl2pPr>
              <a:defRPr sz="1400" b="0" i="0">
                <a:latin typeface="Calibri Light"/>
                <a:cs typeface="Calibri Light"/>
              </a:defRPr>
            </a:lvl2pPr>
            <a:lvl3pPr>
              <a:defRPr sz="1400" b="0" i="0">
                <a:latin typeface="Calibri Light"/>
                <a:cs typeface="Calibri Light"/>
              </a:defRPr>
            </a:lvl3pPr>
            <a:lvl4pPr>
              <a:defRPr sz="1400" b="0" i="0">
                <a:latin typeface="Calibri Light"/>
                <a:cs typeface="Calibri Light"/>
              </a:defRPr>
            </a:lvl4pPr>
            <a:lvl5pPr>
              <a:defRPr sz="1400" b="0" i="0">
                <a:latin typeface="Calibri Light"/>
                <a:cs typeface="Calibri Light"/>
              </a:defRPr>
            </a:lvl5pPr>
          </a:lstStyle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3"/>
            <a:r>
              <a:rPr lang="en-US" dirty="0" err="1" smtClean="0"/>
              <a:t>Четвертый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4"/>
            <a:r>
              <a:rPr lang="en-US" dirty="0" err="1" smtClean="0"/>
              <a:t>Пятый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117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азвание 4"/>
          <p:cNvSpPr>
            <a:spLocks noGrp="1"/>
          </p:cNvSpPr>
          <p:nvPr>
            <p:ph type="title"/>
          </p:nvPr>
        </p:nvSpPr>
        <p:spPr>
          <a:xfrm>
            <a:off x="2064276" y="2236433"/>
            <a:ext cx="5166869" cy="857250"/>
          </a:xfrm>
        </p:spPr>
        <p:txBody>
          <a:bodyPr>
            <a:normAutofit/>
          </a:bodyPr>
          <a:lstStyle>
            <a:lvl1pPr>
              <a:defRPr sz="2400">
                <a:latin typeface="Verdana"/>
                <a:cs typeface="Verdana"/>
              </a:defRPr>
            </a:lvl1pPr>
          </a:lstStyle>
          <a:p>
            <a:r>
              <a:rPr lang="en-US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4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69094" y="206375"/>
            <a:ext cx="371770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 </a:t>
            </a:r>
            <a:br>
              <a:rPr lang="ru-RU" dirty="0" smtClean="0"/>
            </a:br>
            <a:r>
              <a:rPr lang="ru-RU" dirty="0" smtClean="0"/>
              <a:t>в три строки</a:t>
            </a:r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</p:sldLayoutIdLst>
  <p:transition spd="med"/>
  <p:txStyles>
    <p:titleStyle>
      <a:lvl1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1pPr>
      <a:lvl2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2pPr>
      <a:lvl3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3pPr>
      <a:lvl4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4pPr>
      <a:lvl5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5pPr>
      <a:lvl6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6pPr>
      <a:lvl7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7pPr>
      <a:lvl8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8pPr>
      <a:lvl9pPr eaLnBrk="1" hangingPunct="1">
        <a:lnSpc>
          <a:spcPct val="90000"/>
        </a:lnSpc>
        <a:defRPr sz="2475">
          <a:latin typeface="Calibri"/>
          <a:ea typeface="Calibri"/>
          <a:cs typeface="Calibri"/>
          <a:sym typeface="Calibri"/>
        </a:defRPr>
      </a:lvl9pPr>
    </p:titleStyle>
    <p:bodyStyle>
      <a:lvl1pPr marL="0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1pPr>
      <a:lvl2pPr marL="257162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2pPr>
      <a:lvl3pPr marL="514325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3pPr>
      <a:lvl4pPr marL="771487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4pPr>
      <a:lvl5pPr marL="1028649" indent="0" eaLnBrk="1" hangingPunct="1">
        <a:lnSpc>
          <a:spcPct val="90000"/>
        </a:lnSpc>
        <a:spcBef>
          <a:spcPts val="563"/>
        </a:spcBef>
        <a:buSzPct val="100000"/>
        <a:buFontTx/>
        <a:buNone/>
        <a:defRPr sz="1575">
          <a:latin typeface="Calibri"/>
          <a:ea typeface="Calibri"/>
          <a:cs typeface="Calibri"/>
          <a:sym typeface="Calibri"/>
        </a:defRPr>
      </a:lvl5pPr>
      <a:lvl6pPr marL="1485826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6pPr>
      <a:lvl7pPr marL="1742989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7pPr>
      <a:lvl8pPr marL="2000150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8pPr>
      <a:lvl9pPr marL="2257313" indent="-200015" eaLnBrk="1" hangingPunct="1">
        <a:lnSpc>
          <a:spcPct val="90000"/>
        </a:lnSpc>
        <a:spcBef>
          <a:spcPts val="563"/>
        </a:spcBef>
        <a:buSzPct val="100000"/>
        <a:buFont typeface="Arial"/>
        <a:buChar char="•"/>
        <a:defRPr sz="1575">
          <a:latin typeface="Calibri"/>
          <a:ea typeface="Calibri"/>
          <a:cs typeface="Calibri"/>
          <a:sym typeface="Calibri"/>
        </a:defRPr>
      </a:lvl9pPr>
    </p:bodyStyle>
    <p:otherStyle>
      <a:lvl1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 eaLnBrk="1" hangingPunct="1">
        <a:defRPr sz="675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4740441" y="27826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42614" y="428848"/>
            <a:ext cx="534007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 в две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97940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b="0" i="0" kern="1200" baseline="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17991137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05686" y="426614"/>
            <a:ext cx="5859081" cy="7969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dirty="0"/>
              <a:t>Образец заголовка</a:t>
            </a:r>
            <a:r>
              <a:rPr lang="en-US" dirty="0"/>
              <a:t> </a:t>
            </a:r>
            <a:r>
              <a:rPr lang="ru-RU" dirty="0"/>
              <a:t>в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417489612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342884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Verdana"/>
          <a:ea typeface="+mj-ea"/>
          <a:cs typeface="Verdana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9D1BD-0BEB-464B-9104-5773324B2285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658A9-4423-2241-B885-4157D8602E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981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7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635B3-C2B0-A94F-BF40-36C103B64EE6}" type="datetimeFigureOut">
              <a:rPr lang="ru-RU" smtClean="0"/>
              <a:pPr/>
              <a:t>25.08.2023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72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72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F12AA-2900-5846-91D2-F5331677FA7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769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ctr" defTabSz="342884" rtl="0" eaLnBrk="1" latinLnBrk="0" hangingPunct="1"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62" indent="-257162" algn="l" defTabSz="342884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557185" indent="-214303" algn="l" defTabSz="342884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07" indent="-171442" algn="l" defTabSz="342884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090" indent="-171442" algn="l" defTabSz="342884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bg1"/>
          </a:solidFill>
          <a:latin typeface="+mn-lt"/>
          <a:ea typeface="+mn-ea"/>
          <a:cs typeface="+mn-cs"/>
        </a:defRPr>
      </a:lvl4pPr>
      <a:lvl5pPr marL="1542974" indent="-171442" algn="l" defTabSz="342884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bg1"/>
          </a:solidFill>
          <a:latin typeface="+mn-lt"/>
          <a:ea typeface="+mn-ea"/>
          <a:cs typeface="+mn-cs"/>
        </a:defRPr>
      </a:lvl5pPr>
      <a:lvl6pPr marL="1885856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342884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3428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vbinfo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35600" y="2546349"/>
            <a:ext cx="2914650" cy="13643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9525" marR="9525">
              <a:lnSpc>
                <a:spcPct val="101400"/>
              </a:lnSpc>
            </a:pPr>
            <a:endParaRPr lang="ru-RU" sz="1200" b="1" dirty="0" smtClean="0">
              <a:solidFill>
                <a:schemeClr val="tx1"/>
              </a:solidFill>
              <a:latin typeface="Roboto" pitchFamily="2" charset="0"/>
              <a:ea typeface="Roboto" pitchFamily="2" charset="0"/>
              <a:cs typeface="Gotham Pro Medium"/>
            </a:endParaRPr>
          </a:p>
          <a:p>
            <a:pPr marL="9525" marR="9525">
              <a:lnSpc>
                <a:spcPct val="101400"/>
              </a:lnSpc>
            </a:pPr>
            <a:r>
              <a:rPr lang="ru-RU" sz="12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24.08.2023</a:t>
            </a:r>
          </a:p>
          <a:p>
            <a:pPr marL="9525" marR="9525">
              <a:lnSpc>
                <a:spcPct val="101400"/>
              </a:lnSpc>
            </a:pPr>
            <a:endParaRPr lang="ru-RU" sz="1200" b="1" dirty="0" smtClean="0">
              <a:solidFill>
                <a:schemeClr val="tx1"/>
              </a:solidFill>
              <a:latin typeface="Roboto" pitchFamily="2" charset="0"/>
              <a:ea typeface="Roboto" pitchFamily="2" charset="0"/>
              <a:cs typeface="Gotham Pro Medium"/>
            </a:endParaRPr>
          </a:p>
          <a:p>
            <a:pPr marL="9525" marR="9525">
              <a:lnSpc>
                <a:spcPct val="101400"/>
              </a:lnSpc>
            </a:pPr>
            <a:r>
              <a:rPr lang="ru-RU" sz="1200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Баранникова Н.Б., </a:t>
            </a:r>
          </a:p>
          <a:p>
            <a:pPr marL="9525" marR="9525">
              <a:lnSpc>
                <a:spcPct val="101400"/>
              </a:lnSpc>
            </a:pPr>
            <a:r>
              <a:rPr lang="ru-RU" sz="1200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проректор по инновационной </a:t>
            </a:r>
          </a:p>
          <a:p>
            <a:pPr marL="9525" marR="9525">
              <a:lnSpc>
                <a:spcPct val="101400"/>
              </a:lnSpc>
            </a:pPr>
            <a:r>
              <a:rPr lang="ru-RU" sz="1200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и проектной деятельности, </a:t>
            </a:r>
          </a:p>
          <a:p>
            <a:pPr marL="9525" marR="9525">
              <a:lnSpc>
                <a:spcPct val="101400"/>
              </a:lnSpc>
            </a:pPr>
            <a:r>
              <a:rPr lang="ru-RU" sz="1200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региональный координатор</a:t>
            </a:r>
            <a:endParaRPr lang="ru-RU" sz="1200" dirty="0">
              <a:solidFill>
                <a:schemeClr val="tx1"/>
              </a:solidFill>
              <a:latin typeface="Roboto" pitchFamily="2" charset="0"/>
              <a:ea typeface="Roboto" pitchFamily="2" charset="0"/>
              <a:cs typeface="Gotham Pro Medium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86918" y="1297504"/>
            <a:ext cx="4453374" cy="1248845"/>
          </a:xfrm>
        </p:spPr>
        <p:txBody>
          <a:bodyPr/>
          <a:lstStyle/>
          <a:p>
            <a:pPr marL="9525" marR="9525">
              <a:lnSpc>
                <a:spcPct val="101400"/>
              </a:lnSpc>
            </a:pPr>
            <a: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  <a:t>О мониторинге готовности </a:t>
            </a:r>
            <a:b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</a:br>
            <a: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  <a:t>общеобразовательных организаций </a:t>
            </a:r>
            <a:b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</a:br>
            <a: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  <a:t>к реализации </a:t>
            </a:r>
            <a:r>
              <a:rPr lang="ru-RU" sz="2000" b="1" dirty="0" err="1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  <a:t>профминимума</a:t>
            </a:r>
            <a:r>
              <a:rPr lang="ru-RU" sz="20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"/>
              </a:rPr>
              <a:t> </a:t>
            </a:r>
            <a:endParaRPr lang="ru-RU" sz="20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13093" y="942231"/>
          <a:ext cx="7341026" cy="37788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184"/>
                <a:gridCol w="759399"/>
                <a:gridCol w="2952779"/>
                <a:gridCol w="2952779"/>
                <a:gridCol w="449885"/>
              </a:tblGrid>
              <a:tr h="37800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sz="800" spc="65" dirty="0">
                          <a:latin typeface="Tahoma"/>
                          <a:cs typeface="Tahoma"/>
                        </a:rPr>
                        <a:t>Дата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з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егист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ые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кте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ще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148590" indent="52451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(зарегистрированные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проекте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46990" indent="-3810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Кол-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во 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часов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</a:tr>
              <a:tr h="188014"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spc="-105" dirty="0">
                          <a:latin typeface="Verdana"/>
                          <a:cs typeface="Verdana"/>
                        </a:rPr>
                        <a:t>Январь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2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5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января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1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6375" marR="20129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17.</a:t>
                      </a:r>
                      <a:r>
                        <a:rPr sz="800" spc="229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плодородная: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достижениях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агропромышленного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комплекса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>
                          <a:latin typeface="Tahoma"/>
                          <a:cs typeface="Tahoma"/>
                        </a:rPr>
                        <a:t>страны</a:t>
                      </a:r>
                      <a:r>
                        <a:rPr sz="800" smtClean="0">
                          <a:latin typeface="Tahoma"/>
                          <a:cs typeface="Tahoma"/>
                        </a:rPr>
                        <a:t>»</a:t>
                      </a:r>
                      <a:r>
                        <a:rPr lang="ru-RU" sz="80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агропромышленный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комплекс)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28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6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18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января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7795" marR="132080" indent="94551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18.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аграрной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сфере»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>
                          <a:latin typeface="Tahoma"/>
                          <a:cs typeface="Tahoma"/>
                        </a:rPr>
                        <a:t>агроном</a:t>
                      </a:r>
                      <a:r>
                        <a:rPr sz="800" spc="20" smtClean="0">
                          <a:latin typeface="Tahoma"/>
                          <a:cs typeface="Tahoma"/>
                        </a:rPr>
                        <a:t>,</a:t>
                      </a:r>
                      <a:r>
                        <a:rPr lang="ru-RU" sz="800" spc="2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smtClean="0">
                          <a:latin typeface="Tahoma"/>
                          <a:cs typeface="Tahoma"/>
                        </a:rPr>
                        <a:t>зоотехник</a:t>
                      </a:r>
                      <a:r>
                        <a:rPr sz="800" spc="-8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28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6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25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января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7320" marR="14160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19.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здоровая: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достижения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страны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области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медицины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>
                          <a:latin typeface="Tahoma"/>
                          <a:cs typeface="Tahoma"/>
                        </a:rPr>
                        <a:t>здравоохранения</a:t>
                      </a:r>
                      <a:r>
                        <a:rPr sz="800" spc="25" smtClean="0">
                          <a:latin typeface="Tahoma"/>
                          <a:cs typeface="Tahoma"/>
                        </a:rPr>
                        <a:t>»</a:t>
                      </a:r>
                      <a:r>
                        <a:rPr lang="ru-RU" sz="800" spc="25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сфера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здравоохранения,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фармацевтика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биотехнологии)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9106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b="1" spc="-100" dirty="0">
                          <a:latin typeface="Verdana"/>
                          <a:cs typeface="Verdana"/>
                        </a:rPr>
                        <a:t>Февраль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56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февраля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3685" marR="267970" indent="729615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20.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области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медицины»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врач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642870">
                        <a:lnSpc>
                          <a:spcPct val="100000"/>
                        </a:lnSpc>
                      </a:pPr>
                      <a:r>
                        <a:rPr sz="800" spc="10" dirty="0">
                          <a:latin typeface="Tahoma"/>
                          <a:cs typeface="Tahoma"/>
                        </a:rPr>
                        <a:t>телемедицины,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биотехнолог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8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февраля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8960" marR="481330" indent="-13519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21.</a:t>
                      </a:r>
                      <a:r>
                        <a:rPr sz="800" spc="2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добрая: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профессиях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благо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общества»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(сфера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социального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развития,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туризма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гостеприимства)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15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февраля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22.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5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благо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общества»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93345" marR="88265" algn="ctr">
                        <a:lnSpc>
                          <a:spcPct val="100000"/>
                        </a:lnSpc>
                      </a:pP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</a:t>
                      </a:r>
                      <a:r>
                        <a:rPr sz="800">
                          <a:latin typeface="Tahoma"/>
                          <a:cs typeface="Tahoma"/>
                        </a:rPr>
                        <a:t>:</a:t>
                      </a:r>
                      <a:r>
                        <a:rPr sz="800" spc="-55">
                          <a:latin typeface="Tahoma"/>
                          <a:cs typeface="Tahoma"/>
                        </a:rPr>
                        <a:t> </a:t>
                      </a:r>
                      <a:endParaRPr lang="ru-RU" sz="800" spc="-55" dirty="0" smtClean="0">
                        <a:latin typeface="Tahoma"/>
                        <a:cs typeface="Tahoma"/>
                      </a:endParaRPr>
                    </a:p>
                    <a:p>
                      <a:pPr marL="93345" marR="88265" algn="ctr">
                        <a:lnSpc>
                          <a:spcPct val="100000"/>
                        </a:lnSpc>
                      </a:pPr>
                      <a:r>
                        <a:rPr sz="800" spc="30" smtClean="0">
                          <a:latin typeface="Tahoma"/>
                          <a:cs typeface="Tahoma"/>
                        </a:rPr>
                        <a:t>менеджер </a:t>
                      </a:r>
                      <a:r>
                        <a:rPr sz="800" spc="-33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туризму,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организатор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благотворительных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мероприятий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22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февраля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88920" marR="697865" indent="-20859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23.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креативная: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творческие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профессии»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(сфера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культуры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искусства)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56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29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февраля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24.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творческую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профессию»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97790" marR="91440" algn="ctr">
                        <a:lnSpc>
                          <a:spcPct val="100000"/>
                        </a:lnSpc>
                      </a:pP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</a:t>
                      </a:r>
                      <a:r>
                        <a:rPr sz="800">
                          <a:latin typeface="Tahoma"/>
                          <a:cs typeface="Tahoma"/>
                        </a:rPr>
                        <a:t>:</a:t>
                      </a:r>
                      <a:r>
                        <a:rPr sz="800" spc="-55">
                          <a:latin typeface="Tahoma"/>
                          <a:cs typeface="Tahoma"/>
                        </a:rPr>
                        <a:t> </a:t>
                      </a:r>
                      <a:endParaRPr lang="ru-RU" sz="800" spc="-55" dirty="0" smtClean="0">
                        <a:latin typeface="Tahoma"/>
                        <a:cs typeface="Tahoma"/>
                      </a:endParaRPr>
                    </a:p>
                    <a:p>
                      <a:pPr marL="97790" marR="91440" algn="ctr">
                        <a:lnSpc>
                          <a:spcPct val="100000"/>
                        </a:lnSpc>
                      </a:pPr>
                      <a:r>
                        <a:rPr sz="800" spc="20" smtClean="0">
                          <a:latin typeface="Tahoma"/>
                          <a:cs typeface="Tahoma"/>
                        </a:rPr>
                        <a:t>дизайнер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,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продюсер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351845" y="321218"/>
            <a:ext cx="7108466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spcBef>
                <a:spcPts val="75"/>
              </a:spcBef>
            </a:pP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Календарно-тематическое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>
                <a:latin typeface="Verdana" pitchFamily="34" charset="0"/>
                <a:ea typeface="Verdana" pitchFamily="34" charset="0"/>
                <a:cs typeface="Tahoma"/>
              </a:rPr>
              <a:t>планирование</a:t>
            </a:r>
            <a:r>
              <a:rPr sz="1100" b="1" spc="-15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15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smtClean="0">
                <a:latin typeface="Verdana" pitchFamily="34" charset="0"/>
                <a:ea typeface="Verdana" pitchFamily="34" charset="0"/>
                <a:cs typeface="Tahoma"/>
              </a:rPr>
              <a:t>по 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программе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8" dirty="0">
                <a:latin typeface="Verdana" pitchFamily="34" charset="0"/>
                <a:ea typeface="Verdana" pitchFamily="34" charset="0"/>
                <a:cs typeface="Tahoma"/>
              </a:rPr>
              <a:t>курса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1">
                <a:latin typeface="Verdana" pitchFamily="34" charset="0"/>
                <a:ea typeface="Verdana" pitchFamily="34" charset="0"/>
                <a:cs typeface="Tahoma"/>
              </a:rPr>
              <a:t>внеурочной</a:t>
            </a:r>
            <a:r>
              <a:rPr sz="1100" b="1" spc="-23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9" smtClean="0">
                <a:latin typeface="Verdana" pitchFamily="34" charset="0"/>
                <a:ea typeface="Verdana" pitchFamily="34" charset="0"/>
                <a:cs typeface="Tahoma"/>
              </a:rPr>
              <a:t>деятельности</a:t>
            </a:r>
            <a:r>
              <a:rPr lang="ru-RU" sz="1100" b="1" spc="-19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30" smtClean="0">
                <a:latin typeface="Verdana" pitchFamily="34" charset="0"/>
                <a:ea typeface="Verdana" pitchFamily="34" charset="0"/>
                <a:cs typeface="Tahoma"/>
              </a:rPr>
              <a:t>«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Россия</a:t>
            </a:r>
            <a:r>
              <a:rPr sz="1100" b="1" spc="-15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98" dirty="0">
                <a:latin typeface="Verdana" pitchFamily="34" charset="0"/>
                <a:ea typeface="Verdana" pitchFamily="34" charset="0"/>
                <a:cs typeface="Tahoma"/>
              </a:rPr>
              <a:t>—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23" dirty="0">
                <a:latin typeface="Verdana" pitchFamily="34" charset="0"/>
                <a:ea typeface="Verdana" pitchFamily="34" charset="0"/>
                <a:cs typeface="Tahoma"/>
              </a:rPr>
              <a:t>мо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и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4" dirty="0">
                <a:latin typeface="Verdana" pitchFamily="34" charset="0"/>
                <a:ea typeface="Verdana" pitchFamily="34" charset="0"/>
                <a:cs typeface="Tahoma"/>
              </a:rPr>
              <a:t>гори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з</a:t>
            </a:r>
            <a:r>
              <a:rPr sz="1100" b="1" spc="-49" dirty="0">
                <a:latin typeface="Verdana" pitchFamily="34" charset="0"/>
                <a:ea typeface="Verdana" pitchFamily="34" charset="0"/>
                <a:cs typeface="Tahoma"/>
              </a:rPr>
              <a:t>онты</a:t>
            </a:r>
            <a:r>
              <a:rPr sz="1100" b="1" spc="-49">
                <a:latin typeface="Verdana" pitchFamily="34" charset="0"/>
                <a:ea typeface="Verdana" pitchFamily="34" charset="0"/>
                <a:cs typeface="Tahoma"/>
              </a:rPr>
              <a:t>»</a:t>
            </a:r>
            <a:r>
              <a:rPr sz="1100" b="1" spc="-3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0289" y="901700"/>
          <a:ext cx="8317610" cy="3839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273"/>
                <a:gridCol w="860423"/>
                <a:gridCol w="3345590"/>
                <a:gridCol w="3345590"/>
                <a:gridCol w="509734"/>
              </a:tblGrid>
              <a:tr h="3670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sz="800" spc="65" dirty="0">
                          <a:latin typeface="Tahoma"/>
                          <a:cs typeface="Tahoma"/>
                        </a:rPr>
                        <a:t>Дата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з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егист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ые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кте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ще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148590" indent="52451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(зарегистрированные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проекте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46990" indent="-3810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Кол-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во 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часов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</a:tr>
              <a:tr h="182582"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spc="-80" dirty="0">
                          <a:latin typeface="Verdana"/>
                          <a:cs typeface="Verdana"/>
                        </a:rPr>
                        <a:t>Март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2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5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марта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995930" marR="1261110" indent="-17284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25.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«Один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день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профессии»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1)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(учитель,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актер,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эколог)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14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марта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64155" marR="1261110" indent="-149733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26.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«Один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день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профессии»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2)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(пожарный,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ветеринар,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повар)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60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марта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27.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Профориентационный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сериал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1)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28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марта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28.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Профориентационный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сериал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2)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219"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b="1" spc="-105" dirty="0">
                          <a:latin typeface="Verdana"/>
                          <a:cs typeface="Verdana"/>
                        </a:rPr>
                        <a:t>Апрель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29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54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4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апреля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02385" marR="979169" indent="-31750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29.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инженерной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сфере»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30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апреля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02385" marR="1058545" indent="-23812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30.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цифровой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сфере»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60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31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18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апреля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02385" marR="816610" indent="-480059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31.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промышленности»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9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32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25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апреля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02385" marR="1057275" indent="-23876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32.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медицины»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316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800" b="1" spc="-95" dirty="0">
                          <a:latin typeface="Verdana"/>
                          <a:cs typeface="Verdana"/>
                        </a:rPr>
                        <a:t>Май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905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9603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33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035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42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02385" marR="1007110" indent="-28892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33.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креативной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сфере»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42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60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34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35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16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мая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2024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428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34.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«Моё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будущее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5" dirty="0">
                          <a:latin typeface="Tahoma"/>
                          <a:cs typeface="Tahoma"/>
                        </a:rPr>
                        <a:t>—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моя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страна»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715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310102" y="356998"/>
            <a:ext cx="7108466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spcBef>
                <a:spcPts val="75"/>
              </a:spcBef>
            </a:pP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Календарно-тематическое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>
                <a:latin typeface="Verdana" pitchFamily="34" charset="0"/>
                <a:ea typeface="Verdana" pitchFamily="34" charset="0"/>
                <a:cs typeface="Tahoma"/>
              </a:rPr>
              <a:t>планирование</a:t>
            </a:r>
            <a:r>
              <a:rPr sz="1100" b="1" spc="-15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15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smtClean="0">
                <a:latin typeface="Verdana" pitchFamily="34" charset="0"/>
                <a:ea typeface="Verdana" pitchFamily="34" charset="0"/>
                <a:cs typeface="Tahoma"/>
              </a:rPr>
              <a:t>по 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программе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8" dirty="0">
                <a:latin typeface="Verdana" pitchFamily="34" charset="0"/>
                <a:ea typeface="Verdana" pitchFamily="34" charset="0"/>
                <a:cs typeface="Tahoma"/>
              </a:rPr>
              <a:t>курса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1">
                <a:latin typeface="Verdana" pitchFamily="34" charset="0"/>
                <a:ea typeface="Verdana" pitchFamily="34" charset="0"/>
                <a:cs typeface="Tahoma"/>
              </a:rPr>
              <a:t>внеурочной</a:t>
            </a:r>
            <a:r>
              <a:rPr sz="1100" b="1" spc="-23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9" smtClean="0">
                <a:latin typeface="Verdana" pitchFamily="34" charset="0"/>
                <a:ea typeface="Verdana" pitchFamily="34" charset="0"/>
                <a:cs typeface="Tahoma"/>
              </a:rPr>
              <a:t>деятельности</a:t>
            </a:r>
            <a:r>
              <a:rPr lang="ru-RU" sz="1100" b="1" spc="-19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30" smtClean="0">
                <a:latin typeface="Verdana" pitchFamily="34" charset="0"/>
                <a:ea typeface="Verdana" pitchFamily="34" charset="0"/>
                <a:cs typeface="Tahoma"/>
              </a:rPr>
              <a:t>«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Россия</a:t>
            </a:r>
            <a:r>
              <a:rPr sz="1100" b="1" spc="-15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98" dirty="0">
                <a:latin typeface="Verdana" pitchFamily="34" charset="0"/>
                <a:ea typeface="Verdana" pitchFamily="34" charset="0"/>
                <a:cs typeface="Tahoma"/>
              </a:rPr>
              <a:t>—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23" dirty="0">
                <a:latin typeface="Verdana" pitchFamily="34" charset="0"/>
                <a:ea typeface="Verdana" pitchFamily="34" charset="0"/>
                <a:cs typeface="Tahoma"/>
              </a:rPr>
              <a:t>мо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и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4" dirty="0">
                <a:latin typeface="Verdana" pitchFamily="34" charset="0"/>
                <a:ea typeface="Verdana" pitchFamily="34" charset="0"/>
                <a:cs typeface="Tahoma"/>
              </a:rPr>
              <a:t>гори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з</a:t>
            </a:r>
            <a:r>
              <a:rPr sz="1100" b="1" spc="-49" dirty="0">
                <a:latin typeface="Verdana" pitchFamily="34" charset="0"/>
                <a:ea typeface="Verdana" pitchFamily="34" charset="0"/>
                <a:cs typeface="Tahoma"/>
              </a:rPr>
              <a:t>онты</a:t>
            </a:r>
            <a:r>
              <a:rPr sz="1100" b="1" spc="-49">
                <a:latin typeface="Verdana" pitchFamily="34" charset="0"/>
                <a:ea typeface="Verdana" pitchFamily="34" charset="0"/>
                <a:cs typeface="Tahoma"/>
              </a:rPr>
              <a:t>»</a:t>
            </a:r>
            <a:r>
              <a:rPr sz="1100" b="1" spc="-3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220649" y="356998"/>
            <a:ext cx="7418567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Примерный план </a:t>
            </a:r>
            <a:r>
              <a:rPr lang="ru-RU" sz="1100" b="1" spc="-38" dirty="0" err="1" smtClean="0">
                <a:latin typeface="Verdana" pitchFamily="34" charset="0"/>
                <a:ea typeface="Verdana" pitchFamily="34" charset="0"/>
                <a:cs typeface="Tahoma"/>
              </a:rPr>
              <a:t>профориентационной</a:t>
            </a:r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 работы </a:t>
            </a:r>
          </a:p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образовательной организации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smtClean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8" smtClean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5884" y="790208"/>
          <a:ext cx="8334566" cy="4060617"/>
        </p:xfrm>
        <a:graphic>
          <a:graphicData uri="http://schemas.openxmlformats.org/drawingml/2006/table">
            <a:tbl>
              <a:tblPr/>
              <a:tblGrid>
                <a:gridCol w="308471"/>
                <a:gridCol w="3514788"/>
                <a:gridCol w="547259"/>
                <a:gridCol w="1638473"/>
                <a:gridCol w="1329057"/>
                <a:gridCol w="996518"/>
              </a:tblGrid>
              <a:tr h="400050">
                <a:tc>
                  <a:txBody>
                    <a:bodyPr/>
                    <a:lstStyle/>
                    <a:p>
                      <a:pPr marL="88900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№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marL="889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/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Мероприятие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Кол-во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ак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. ч.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Классы-участники,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уровень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профминимума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Ответственный сотрудник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Сроки / Дата проведения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225228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 классы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3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1.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Курс занятий «Россия - мои горизонты» (по программе внеурочной деятельности «Билет в будущее»)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6А, 6Б, 6В (базовый)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98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2.</a:t>
                      </a:r>
                      <a:endParaRPr lang="ru-RU" sz="80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Родительское собрание по профориентации (Направление «Взаимодействие с родителями»)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6А, 6Б, 6В (базовый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1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3.</a:t>
                      </a:r>
                      <a:endParaRPr lang="ru-RU" sz="80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Родительское собрание по профориентации (Направление «Взаимодействие с родителями»)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6А, 6Б, 6В (базовый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) 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Февраль 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2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4.</a:t>
                      </a:r>
                      <a:endParaRPr lang="ru-RU" sz="80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Профориентационное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содержание в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предмете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«Технология» (Направление «Урочная деятельность»)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6А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, 6Б, 6В (базовый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) 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889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 классы</a:t>
                      </a:r>
                      <a:endParaRPr lang="ru-RU" sz="800" b="1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367" marR="536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367" marR="53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367" marR="53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367" marR="53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367" marR="53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211">
                <a:tc>
                  <a:txBody>
                    <a:bodyPr/>
                    <a:lstStyle/>
                    <a:p>
                      <a:pPr marL="0" marR="0" indent="25398" algn="l" defTabSz="9142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 5.</a:t>
                      </a:r>
                      <a:endParaRPr lang="ru-RU" sz="800" b="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Курс занятий «Россия - мои горизонты» (по программе внеурочной деятельности «Билет в будущее»)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8А, 8Б, 8В (основной)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2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6.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Родительское собрание по профориентации (Направление «Взаимодействие с родителями»)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8А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,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8Б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,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8В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07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7.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Родительское собрание по профориентации (Направление «Взаимодействие с родителями»)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8А, 8Б, 8В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Февраль 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Профориентационное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содержание в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предмете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«Технология» (Направление «Урочная деятельность»)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0" i="0" u="none" strike="noStrike" spc="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935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9.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профориентационного содержания в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предмете общеобразовательного цикла «____________» (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310102" y="356998"/>
            <a:ext cx="7108466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Примерный план </a:t>
            </a:r>
            <a:r>
              <a:rPr lang="ru-RU" sz="1100" b="1" spc="-38" dirty="0" err="1" smtClean="0">
                <a:latin typeface="Verdana" pitchFamily="34" charset="0"/>
                <a:ea typeface="Verdana" pitchFamily="34" charset="0"/>
                <a:cs typeface="Tahoma"/>
              </a:rPr>
              <a:t>профориентационной</a:t>
            </a:r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 работы </a:t>
            </a:r>
          </a:p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образовательной организации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81663" y="820860"/>
          <a:ext cx="8152736" cy="3769094"/>
        </p:xfrm>
        <a:graphic>
          <a:graphicData uri="http://schemas.openxmlformats.org/drawingml/2006/table">
            <a:tbl>
              <a:tblPr/>
              <a:tblGrid>
                <a:gridCol w="356447"/>
                <a:gridCol w="3414152"/>
                <a:gridCol w="531590"/>
                <a:gridCol w="1591559"/>
                <a:gridCol w="1291003"/>
                <a:gridCol w="967985"/>
              </a:tblGrid>
              <a:tr h="400050">
                <a:tc>
                  <a:txBody>
                    <a:bodyPr/>
                    <a:lstStyle/>
                    <a:p>
                      <a:pPr marL="88900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№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marL="889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/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Мероприятие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Кол-во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ак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. ч.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Классы-участники,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уровень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профминимума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Ответственный сотрудник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Сроки / Дата проведения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10.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профориентационного содержания в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предмете общеобразовательного цикла «____________» (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11.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профориентационного содержания в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предмете общеобразовательного цикла «____________» (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12.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Классные часы 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Октябрь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2023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Март 2024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13.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Профессиональные пробы «______________»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(на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площадке организаций-партнеров) (Направление «Практико-ориентированный модуль»)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Октябрь – 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ноябрь 2023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14.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мероприятиях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(мастер-классы, фестивали, выставки и т.д.)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2023 -  Май 2024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15.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Экскурсия на предприятие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(Направление «Практико-ориентированный модуль»)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</a:t>
                      </a:r>
                      <a:endParaRPr lang="ru-RU" sz="80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Ноябрь  2023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5622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16.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Экскурсия на предприятие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(Направление «Практико-ориентированный модуль»)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Апрель 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17.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Выбор и посещение ознакомительных занятий в рамках дополнительного образования (например, «Ярмарка кружков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») (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Направление «Дополнительное образование»)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8А, 8Б, 8В (основной)</a:t>
                      </a:r>
                      <a:endParaRPr lang="ru-RU" sz="800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Май 2024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310102" y="225806"/>
            <a:ext cx="7108466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Примерный план </a:t>
            </a:r>
            <a:r>
              <a:rPr lang="ru-RU" sz="1100" b="1" spc="-38" dirty="0" err="1" smtClean="0">
                <a:latin typeface="Verdana" pitchFamily="34" charset="0"/>
                <a:ea typeface="Verdana" pitchFamily="34" charset="0"/>
                <a:cs typeface="Tahoma"/>
              </a:rPr>
              <a:t>профориентационной</a:t>
            </a:r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 работы</a:t>
            </a:r>
          </a:p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образовательной организации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6251" y="148568"/>
          <a:ext cx="8432796" cy="4421831"/>
        </p:xfrm>
        <a:graphic>
          <a:graphicData uri="http://schemas.openxmlformats.org/drawingml/2006/table">
            <a:tbl>
              <a:tblPr/>
              <a:tblGrid>
                <a:gridCol w="315169"/>
                <a:gridCol w="3554871"/>
                <a:gridCol w="553502"/>
                <a:gridCol w="1657158"/>
                <a:gridCol w="1344213"/>
                <a:gridCol w="1007883"/>
              </a:tblGrid>
              <a:tr h="413635">
                <a:tc>
                  <a:txBody>
                    <a:bodyPr/>
                    <a:lstStyle/>
                    <a:p>
                      <a:pPr marL="88900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№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marL="88900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/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Мероприятие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Кол-во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ак</a:t>
                      </a: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. ч.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Классы-участники,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уровень </a:t>
                      </a:r>
                      <a:r>
                        <a:rPr lang="ru-RU" sz="800" b="1" i="0" u="none" strike="noStrike" spc="0" dirty="0" err="1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профминимума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Ответственный сотрудник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600"/>
                        </a:spcAft>
                      </a:pPr>
                      <a:r>
                        <a:rPr lang="ru-RU" sz="800" b="1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Сроки / Дата проведения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160096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10 классы</a:t>
                      </a:r>
                      <a:endParaRPr lang="ru-RU" sz="800" b="1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71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18.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+mn-cs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Курс занятий «Россия - мои горизонты» (по программе внеурочной деятельности «Билет в будущее»)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77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19.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+mn-cs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Родительское собрание по профориентации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2777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20.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+mn-cs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Родительское собрание по профориентации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Февраль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21.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профориентационного содержания в предметах «____________», «______________» (в соответствии с профилем обучения  (Направление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22.</a:t>
                      </a:r>
                      <a:endParaRPr lang="ru-RU" sz="8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</a:t>
                      </a:r>
                      <a:r>
                        <a:rPr lang="ru-RU" sz="800" b="0" i="0" u="none" strike="noStrike" cap="none" spc="0" baseline="0" dirty="0" err="1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профориентационного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содержания в курсе по выбору «____________» в соответствии с профилем обучения  (Направление «Урочная деятельность»)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5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71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23.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+mn-cs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конкурсах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</a:p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247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24.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+mn-cs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Экскурсия на предприятие</a:t>
                      </a: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Ноябрь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8737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25.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Классные часы 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Октябрь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2023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Март 2024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916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26.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мероприятиях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(мастер-классы, фестивали, выставки и т.д.)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247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27.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Экскурсия на предприятие</a:t>
                      </a: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Апрель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171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+mn-cs"/>
                          <a:sym typeface="Montserrat"/>
                        </a:rPr>
                        <a:t>28.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Посещение занятий в рамках дополнительного образования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Направление «Дополнительное образование»)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основной)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310102" y="356997"/>
            <a:ext cx="7108466" cy="1788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План </a:t>
            </a:r>
            <a:r>
              <a:rPr lang="ru-RU" sz="1100" b="1" spc="-38" dirty="0" err="1" smtClean="0">
                <a:latin typeface="Verdana" pitchFamily="34" charset="0"/>
                <a:ea typeface="Verdana" pitchFamily="34" charset="0"/>
                <a:cs typeface="Tahoma"/>
              </a:rPr>
              <a:t>профориентационной</a:t>
            </a:r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 работы образовательной организации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42677" y="664428"/>
          <a:ext cx="7934572" cy="4169342"/>
        </p:xfrm>
        <a:graphic>
          <a:graphicData uri="http://schemas.openxmlformats.org/drawingml/2006/table">
            <a:tbl>
              <a:tblPr/>
              <a:tblGrid>
                <a:gridCol w="296551"/>
                <a:gridCol w="3344843"/>
                <a:gridCol w="520798"/>
                <a:gridCol w="1559250"/>
                <a:gridCol w="1264795"/>
                <a:gridCol w="948335"/>
              </a:tblGrid>
              <a:tr h="28412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№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/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Мероприятие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Кол-во ак. ч.</a:t>
                      </a: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Классы-участники,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уровень профминимума</a:t>
                      </a: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Ответственный сотрудник</a:t>
                      </a: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Сроки / Дата проведения</a:t>
                      </a:r>
                    </a:p>
                  </a:txBody>
                  <a:tcPr marL="4025" marR="402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239291">
                <a:tc gridSpan="6"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1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классы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94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29.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Курс занятий «Россия - мои горизонты» (по программе внеурочной деятельности «Билет в будущее»)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34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</a:rPr>
                        <a:t>ФИО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Сентябрь 2023 </a:t>
                      </a:r>
                      <a:r>
                        <a:rPr lang="ru-RU" sz="800" b="0" i="0" u="none" strike="noStrike" spc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- Май </a:t>
                      </a:r>
                      <a:r>
                        <a:rPr lang="ru-RU" sz="800" b="0" i="0" u="none" strike="noStrike" spc="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2024</a:t>
                      </a:r>
                      <a:endParaRPr lang="ru-RU" sz="800" b="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394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30.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Родительское собрание по профориентации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394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31.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Родительское собрание по профориентации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Февраль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32.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Индивидуальные консультации со специалистами образовательной организации по оказанию помощи в выборе профессии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394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33.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родителей в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профориентационных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мероприятиях (Направление «Взаимодействие с родителями»)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Октябрь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ноябрь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189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34.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профориентационного содержания в предметах «____________», «______________» (в соответствии с профилем обучения  (Направление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189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35.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Реализация курса по выбору «____________» профориентационного содержания в соответствии с профилем обучения  (Направление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17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3946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36.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Индивидуальная проектная деятельность 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в соответствии с профилем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обучения («защита проекта») 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(Направление «Урочная деятельность»)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6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26189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37.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l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Профессиональные пробы «______________» (наплощадке организаций-партнеров)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Октябрь – 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ноябрь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/>
          <p:nvPr/>
        </p:nvSpPr>
        <p:spPr>
          <a:xfrm>
            <a:off x="310102" y="356997"/>
            <a:ext cx="7108466" cy="1788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ctr"/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План </a:t>
            </a:r>
            <a:r>
              <a:rPr lang="ru-RU" sz="1100" b="1" spc="-38" dirty="0" err="1" smtClean="0">
                <a:latin typeface="Verdana" pitchFamily="34" charset="0"/>
                <a:ea typeface="Verdana" pitchFamily="34" charset="0"/>
                <a:cs typeface="Tahoma"/>
              </a:rPr>
              <a:t>профориентационной</a:t>
            </a:r>
            <a:r>
              <a:rPr lang="ru-RU" sz="1100" b="1" spc="-38" dirty="0" smtClean="0">
                <a:latin typeface="Verdana" pitchFamily="34" charset="0"/>
                <a:ea typeface="Verdana" pitchFamily="34" charset="0"/>
                <a:cs typeface="Tahoma"/>
              </a:rPr>
              <a:t> работы образовательной организации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79013" y="724038"/>
          <a:ext cx="7907738" cy="3636644"/>
        </p:xfrm>
        <a:graphic>
          <a:graphicData uri="http://schemas.openxmlformats.org/drawingml/2006/table">
            <a:tbl>
              <a:tblPr/>
              <a:tblGrid>
                <a:gridCol w="295547"/>
                <a:gridCol w="3333531"/>
                <a:gridCol w="519038"/>
                <a:gridCol w="1553977"/>
                <a:gridCol w="1260518"/>
                <a:gridCol w="945127"/>
              </a:tblGrid>
              <a:tr h="433650"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№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/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Мероприятие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Кол-во ак. ч.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Классы-участники,</a:t>
                      </a:r>
                    </a:p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уровень профминимума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Ответственный сотрудник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Сроки / Дата проведения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C66"/>
                    </a:solidFill>
                  </a:tcPr>
                </a:tc>
              </a:tr>
              <a:tr h="433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38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конкурсах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2+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9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39.</a:t>
                      </a:r>
                      <a:endParaRPr lang="ru-RU" sz="800" b="0" i="0" u="none" strike="noStrike" cap="none" spc="0" baseline="0" dirty="0">
                        <a:solidFill>
                          <a:srgbClr val="000000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Экскурсия на предприятие</a:t>
                      </a: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Ноябрь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9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0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45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Классные часы 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Октябрь 2023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мероприятиях </a:t>
                      </a:r>
                      <a:r>
                        <a:rPr lang="ru-RU" sz="800" b="0" i="0" u="none" strike="noStrike" cap="none" spc="0" baseline="0" dirty="0" err="1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направленности (мастер-классы, фестивали, выставки и т.д.) 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6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Январь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9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Экскурсия на предприятие</a:t>
                      </a:r>
                    </a:p>
                    <a:p>
                      <a:pPr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(Направление «Практико-ориентированный модуль»)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Апрель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97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43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Посещение занятий в рамках дополнительного образования </a:t>
                      </a: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(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Направление «Дополнительное образование»)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3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А (основной), 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44</a:t>
                      </a: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Участие в реализации проекта «Путевка в жизнь – школьникам Подмосковья» / Сетевые мероприятия с организациями-партнерами (Направление «Профессиональное обучение») 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10+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10 Б (продвинутый)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ФИО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Сентябрь 2023 -</a:t>
                      </a: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300"/>
                        </a:spcAft>
                      </a:pPr>
                      <a:r>
                        <a:rPr lang="ru-RU" sz="800" b="0" i="0" u="none" strike="noStrike" cap="none" spc="0" baseline="0" dirty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Май 2024</a:t>
                      </a:r>
                    </a:p>
                  </a:txBody>
                  <a:tcPr marL="4025" marR="40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836025" y="4722813"/>
            <a:ext cx="307975" cy="190500"/>
          </a:xfrm>
        </p:spPr>
        <p:txBody>
          <a:bodyPr/>
          <a:lstStyle/>
          <a:p>
            <a:fld id="{319E7D2B-3D82-AF47-81B1-C769FCE30C00}" type="slidenum">
              <a:rPr lang="ru-RU" altLang="ru-RU" smtClean="0"/>
              <a:pPr/>
              <a:t>17</a:t>
            </a:fld>
            <a:endParaRPr lang="ru-RU" altLang="ru-RU" dirty="0"/>
          </a:p>
        </p:txBody>
      </p:sp>
      <p:sp>
        <p:nvSpPr>
          <p:cNvPr id="4" name="object 3">
            <a:extLst>
              <a:ext uri="{FF2B5EF4-FFF2-40B4-BE49-F238E27FC236}">
                <a16:creationId xmlns="" xmlns:a16="http://schemas.microsoft.com/office/drawing/2014/main" id="{D02EFDE4-15C7-0976-DEC8-70F2E9DDCE03}"/>
              </a:ext>
            </a:extLst>
          </p:cNvPr>
          <p:cNvSpPr txBox="1"/>
          <p:nvPr/>
        </p:nvSpPr>
        <p:spPr>
          <a:xfrm>
            <a:off x="802807" y="3059366"/>
            <a:ext cx="5826830" cy="67675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525" marR="9525">
              <a:lnSpc>
                <a:spcPct val="101400"/>
              </a:lnSpc>
            </a:pPr>
            <a:r>
              <a:rPr lang="ru-RU" sz="2400" b="1" dirty="0" smtClean="0">
                <a:solidFill>
                  <a:schemeClr val="tx1"/>
                </a:solidFill>
                <a:latin typeface="Roboto" pitchFamily="2" charset="0"/>
                <a:ea typeface="Roboto" pitchFamily="2" charset="0"/>
                <a:cs typeface="Gotham Pro Medium"/>
              </a:rPr>
              <a:t>Спасибо за внимание</a:t>
            </a:r>
            <a:endParaRPr lang="ru-RU" sz="2400" b="1" dirty="0">
              <a:solidFill>
                <a:schemeClr val="tx1"/>
              </a:solidFill>
              <a:latin typeface="Roboto" pitchFamily="2" charset="0"/>
              <a:ea typeface="Roboto" pitchFamily="2" charset="0"/>
              <a:cs typeface="Gotham Pro Medium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90790" y="351186"/>
            <a:ext cx="5840772" cy="72807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ctr"/>
            <a:r>
              <a:rPr lang="ru-RU" sz="1200" dirty="0" smtClean="0">
                <a:latin typeface="Verdana" pitchFamily="34" charset="0"/>
                <a:ea typeface="Verdana" pitchFamily="34" charset="0"/>
              </a:rPr>
              <a:t>Направления и уровни реализации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</a:rPr>
              <a:t>профминимума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/>
            </a:r>
            <a:br>
              <a:rPr lang="ru-RU" sz="1200" dirty="0" smtClean="0">
                <a:latin typeface="Verdana" pitchFamily="34" charset="0"/>
                <a:ea typeface="Verdana" pitchFamily="34" charset="0"/>
              </a:rPr>
            </a:br>
            <a:r>
              <a:rPr lang="ru-RU" sz="1200" dirty="0" smtClean="0">
                <a:latin typeface="Verdana" pitchFamily="34" charset="0"/>
                <a:ea typeface="Verdana" pitchFamily="34" charset="0"/>
              </a:rPr>
              <a:t>Порядок реализации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</a:rPr>
              <a:t>профминимума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 и обновленные Методические рекомендации по реализации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</a:rPr>
              <a:t>профминимума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 </a:t>
            </a:r>
            <a:br>
              <a:rPr lang="ru-RU" sz="1200" dirty="0" smtClean="0">
                <a:latin typeface="Verdana" pitchFamily="34" charset="0"/>
                <a:ea typeface="Verdana" pitchFamily="34" charset="0"/>
              </a:rPr>
            </a:br>
            <a:r>
              <a:rPr lang="ru-RU" sz="1200" dirty="0" smtClean="0">
                <a:latin typeface="Verdana" pitchFamily="34" charset="0"/>
                <a:ea typeface="Verdana" pitchFamily="34" charset="0"/>
              </a:rPr>
              <a:t>(Письмо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</a:rPr>
              <a:t>Минпроса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 от 17.08.2023 № ДГ-1773/05)</a:t>
            </a:r>
            <a:endParaRPr lang="ru-RU" sz="1200" dirty="0" smtClean="0">
              <a:latin typeface="Verdana" pitchFamily="34" charset="0"/>
              <a:ea typeface="Verdana" pitchFamily="34" charset="0"/>
              <a:sym typeface="Comfortaa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22328" y="1221822"/>
          <a:ext cx="6729266" cy="26365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826"/>
                <a:gridCol w="1296965"/>
                <a:gridCol w="1306394"/>
                <a:gridCol w="1311081"/>
              </a:tblGrid>
              <a:tr h="468641"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Направления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Базовый уровень</a:t>
                      </a:r>
                    </a:p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(40+ час.)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Основной уровень</a:t>
                      </a:r>
                    </a:p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(60+</a:t>
                      </a:r>
                      <a:r>
                        <a:rPr lang="ru-RU" altLang="ru-RU" sz="800" kern="1200" baseline="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 </a:t>
                      </a:r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часов)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Продвинутый уровень *</a:t>
                      </a:r>
                    </a:p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(80+ часов)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8641">
                <a:tc>
                  <a:txBody>
                    <a:bodyPr/>
                    <a:lstStyle/>
                    <a:p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Урочная деятельность (предметные уроки / Технология / углубленное изучение предметов / курсы по выбору)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4+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9+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11+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9230">
                <a:tc>
                  <a:txBody>
                    <a:bodyPr/>
                    <a:lstStyle/>
                    <a:p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Внеурочная деятельность: курс занятий «Россия – мои горизонты» </a:t>
                      </a: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34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34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34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4137">
                <a:tc>
                  <a:txBody>
                    <a:bodyPr/>
                    <a:lstStyle/>
                    <a:p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Взаимодействие с родителями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2+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2+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4+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6064">
                <a:tc>
                  <a:txBody>
                    <a:bodyPr/>
                    <a:lstStyle/>
                    <a:p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Практико-ориентированный модуль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12+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18+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3111">
                <a:tc>
                  <a:txBody>
                    <a:bodyPr/>
                    <a:lstStyle/>
                    <a:p>
                      <a:r>
                        <a:rPr lang="ru-RU" altLang="ru-RU" sz="800" kern="120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Дополнительное образование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3+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altLang="ru-RU" sz="800" kern="12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3+</a:t>
                      </a:r>
                      <a:endParaRPr lang="ru-RU" altLang="ru-RU" sz="800" kern="12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Arial" charset="0"/>
                        <a:sym typeface="Montserrat" charset="-52"/>
                      </a:endParaRP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2921">
                <a:tc>
                  <a:txBody>
                    <a:bodyPr/>
                    <a:lstStyle/>
                    <a:p>
                      <a:pPr marL="0" marR="0" indent="25398" algn="l" defTabSz="9142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800" kern="120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Профессиональное обучение</a:t>
                      </a:r>
                    </a:p>
                    <a:p>
                      <a:endParaRPr lang="ru-RU" sz="1400"/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25398" algn="ctr" defTabSz="914263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800" b="0" i="0" u="none" strike="noStrike" kern="1200" cap="none" spc="0" baseline="0" dirty="0" smtClean="0">
                          <a:solidFill>
                            <a:srgbClr val="000000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Arial" charset="0"/>
                          <a:sym typeface="Montserrat" charset="-52"/>
                        </a:rPr>
                        <a:t>10+</a:t>
                      </a:r>
                    </a:p>
                  </a:txBody>
                  <a:tcPr marL="108000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Текст 3"/>
          <p:cNvSpPr txBox="1">
            <a:spLocks/>
          </p:cNvSpPr>
          <p:nvPr/>
        </p:nvSpPr>
        <p:spPr>
          <a:xfrm>
            <a:off x="1164077" y="1519273"/>
            <a:ext cx="6793150" cy="259404"/>
          </a:xfrm>
          <a:prstGeom prst="rect">
            <a:avLst/>
          </a:prstGeom>
        </p:spPr>
        <p:txBody>
          <a:bodyPr vert="horz" lIns="91438" tIns="45719" rIns="91438" bIns="45719" rtlCol="0">
            <a:noAutofit/>
          </a:bodyPr>
          <a:lstStyle/>
          <a:p>
            <a:pPr algn="ctr" defTabSz="457189">
              <a:spcBef>
                <a:spcPct val="20000"/>
              </a:spcBef>
              <a:defRPr/>
            </a:pPr>
            <a:endParaRPr lang="ru-RU" sz="800" b="1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Times New Roman" pitchFamily="18" charset="0"/>
              <a:sym typeface="Comforta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2919" y="3874491"/>
            <a:ext cx="6736743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indent="19049" defTabSz="685697">
              <a:buFont typeface="Arial" pitchFamily="34" charset="0"/>
              <a:buChar char="•"/>
              <a:defRPr/>
            </a:pPr>
            <a:r>
              <a:rPr lang="ru-RU" altLang="ru-RU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Comfortaa"/>
              </a:rPr>
              <a:t>  </a:t>
            </a: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Comfortaa"/>
              </a:rPr>
              <a:t>Школа самостоятельно определяет уровень реализации </a:t>
            </a:r>
          </a:p>
          <a:p>
            <a:pPr indent="19049" defTabSz="685697">
              <a:defRPr/>
            </a:pP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Comfortaa"/>
              </a:rPr>
              <a:t>   </a:t>
            </a:r>
            <a:r>
              <a:rPr lang="ru-RU" altLang="ru-RU" sz="12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Comfortaa"/>
              </a:rPr>
              <a:t>профминимума</a:t>
            </a: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Comfortaa"/>
              </a:rPr>
              <a:t> в каждом классе</a:t>
            </a:r>
            <a:endParaRPr lang="ru-RU" sz="1200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+mn-cs"/>
            </a:endParaRPr>
          </a:p>
          <a:p>
            <a:pPr indent="19049" defTabSz="685697">
              <a:buFont typeface="Arial" pitchFamily="34" charset="0"/>
              <a:buChar char="•"/>
              <a:defRPr/>
            </a:pP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Montserrat" charset="-52"/>
              </a:rPr>
              <a:t>  Продвинутый уровень рекомендовано реализовывать </a:t>
            </a:r>
          </a:p>
          <a:p>
            <a:pPr indent="19049" defTabSz="685697">
              <a:defRPr/>
            </a:pP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Montserrat" charset="-52"/>
              </a:rPr>
              <a:t>   на базе </a:t>
            </a:r>
            <a:r>
              <a:rPr lang="ru-RU" altLang="ru-RU" sz="1200" dirty="0" err="1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Montserrat" charset="-52"/>
              </a:rPr>
              <a:t>предпрофессиональных</a:t>
            </a:r>
            <a:r>
              <a:rPr lang="ru-RU" altLang="ru-RU" sz="1200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+mn-cs"/>
                <a:sym typeface="Montserrat" charset="-52"/>
              </a:rPr>
              <a:t> (специализированных) классов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F6A018C7-DA34-0BCE-6CA4-BBD6AF909D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836025" y="4722813"/>
            <a:ext cx="307975" cy="190500"/>
          </a:xfrm>
        </p:spPr>
        <p:txBody>
          <a:bodyPr/>
          <a:lstStyle/>
          <a:p>
            <a:fld id="{319E7D2B-3D82-AF47-81B1-C769FCE30C00}" type="slidenum">
              <a:rPr lang="ru-RU" altLang="ru-RU" smtClean="0"/>
              <a:pPr/>
              <a:t>3</a:t>
            </a:fld>
            <a:endParaRPr lang="ru-RU" altLang="ru-RU" dirty="0"/>
          </a:p>
        </p:txBody>
      </p:sp>
      <p:sp>
        <p:nvSpPr>
          <p:cNvPr id="3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399568" y="439567"/>
            <a:ext cx="6720825" cy="4191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algn="ctr" eaLnBrk="1" hangingPunct="1">
              <a:buClr>
                <a:srgbClr val="000000"/>
              </a:buClr>
            </a:pPr>
            <a:r>
              <a:rPr lang="ru-RU" altLang="ru-RU" b="1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Продвинутый уровень </a:t>
            </a:r>
            <a:r>
              <a:rPr lang="ru-RU" altLang="ru-RU" b="1" dirty="0" err="1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профминимума</a:t>
            </a:r>
            <a:r>
              <a:rPr lang="ru-RU" altLang="ru-RU" b="1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7778" y="1229483"/>
          <a:ext cx="6911548" cy="2593182"/>
        </p:xfrm>
        <a:graphic>
          <a:graphicData uri="http://schemas.openxmlformats.org/drawingml/2006/table">
            <a:tbl>
              <a:tblPr/>
              <a:tblGrid>
                <a:gridCol w="3290022"/>
                <a:gridCol w="3621526"/>
              </a:tblGrid>
              <a:tr h="96463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altLang="ru-RU" sz="1400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- Профильное</a:t>
                      </a:r>
                      <a:r>
                        <a:rPr lang="ru-RU" altLang="ru-RU" sz="1400" baseline="0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обучение в</a:t>
                      </a:r>
                      <a:r>
                        <a:rPr lang="ru-RU" altLang="ru-RU" sz="1400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ключает все 6 направлений </a:t>
                      </a:r>
                      <a:r>
                        <a:rPr lang="ru-RU" altLang="ru-RU" sz="1400" dirty="0" err="1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профминимума</a:t>
                      </a:r>
                      <a:endParaRPr lang="ru-RU" altLang="ru-RU" sz="1400" dirty="0" smtClean="0">
                        <a:solidFill>
                          <a:srgbClr val="172440"/>
                        </a:solidFill>
                        <a:latin typeface="Verdana" pitchFamily="34" charset="0"/>
                        <a:ea typeface="Verdana" pitchFamily="34" charset="0"/>
                        <a:cs typeface="Arial" pitchFamily="34" charset="0"/>
                        <a:sym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ru-RU" altLang="ru-RU" sz="1400" dirty="0" smtClean="0">
                        <a:solidFill>
                          <a:srgbClr val="172440"/>
                        </a:solidFill>
                        <a:latin typeface="Verdana" pitchFamily="34" charset="0"/>
                        <a:ea typeface="Verdana" pitchFamily="34" charset="0"/>
                        <a:cs typeface="Arial" pitchFamily="34" charset="0"/>
                        <a:sym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altLang="ru-RU" sz="1400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- Продвинутый уровень*  реализовывается</a:t>
                      </a:r>
                      <a:r>
                        <a:rPr lang="ru-RU" altLang="ru-RU" sz="1400" baseline="0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на базе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altLang="ru-RU" sz="1400" b="1" baseline="0" dirty="0" err="1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п</a:t>
                      </a:r>
                      <a:r>
                        <a:rPr lang="ru-RU" altLang="ru-RU" sz="1400" b="1" dirty="0" err="1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редпрофессиональных</a:t>
                      </a:r>
                      <a:r>
                        <a:rPr lang="ru-RU" altLang="ru-RU" sz="1400" b="1" dirty="0" smtClean="0">
                          <a:solidFill>
                            <a:srgbClr val="172440"/>
                          </a:solidFill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(специализированных) классов</a:t>
                      </a:r>
                      <a:endParaRPr kumimoji="0" lang="ru-RU" alt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alt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tserrat" charset="-52"/>
                        <a:ea typeface="+mn-ea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628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</a:t>
                      </a:r>
                      <a:r>
                        <a:rPr kumimoji="0" lang="ru-RU" alt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ИТ-классы</a:t>
                      </a: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Медицинские классы;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Психолого-педагогические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 классы;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Предпринимательские классы;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endParaRPr kumimoji="0" lang="ru-RU" alt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Arial" pitchFamily="34" charset="0"/>
                        <a:sym typeface="Arial" pitchFamily="34" charset="0"/>
                      </a:endParaRPr>
                    </a:p>
                  </a:txBody>
                  <a:tcPr marL="68580" marR="68580" marT="34290" marB="34290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Инженерные классы (</a:t>
                      </a: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в том числе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 классы</a:t>
                      </a: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авиастроительного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 профиля);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</a:t>
                      </a:r>
                      <a:r>
                        <a:rPr kumimoji="0" lang="ru-RU" alt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Агроклассы</a:t>
                      </a: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Кадетские классы;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Arial" pitchFamily="34" charset="0"/>
                          <a:sym typeface="Arial" pitchFamily="34" charset="0"/>
                        </a:rPr>
                        <a:t> Оборонно-спортивные классы</a:t>
                      </a:r>
                    </a:p>
                  </a:txBody>
                  <a:tcPr marL="68580" marR="68580" marT="34290" marB="342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537722" y="4263159"/>
            <a:ext cx="6720825" cy="4430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algn="ctr" eaLnBrk="1" hangingPunct="1">
              <a:buClr>
                <a:srgbClr val="000000"/>
              </a:buClr>
            </a:pPr>
            <a:r>
              <a:rPr lang="ru-RU" altLang="ru-RU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*</a:t>
            </a:r>
            <a:r>
              <a:rPr lang="ru-RU" altLang="ru-RU" sz="1500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Включение в показатели рейтинга ОО в 2023-2024 </a:t>
            </a:r>
            <a:r>
              <a:rPr lang="ru-RU" altLang="ru-RU" sz="1500" dirty="0" err="1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уч.году</a:t>
            </a:r>
            <a:endParaRPr lang="ru-RU" altLang="ru-RU" sz="1500" dirty="0" smtClean="0">
              <a:solidFill>
                <a:srgbClr val="172440"/>
              </a:solidFill>
              <a:latin typeface="Verdana" pitchFamily="34" charset="0"/>
              <a:ea typeface="+mn-ea"/>
              <a:cs typeface="Arial" pitchFamily="34" charset="0"/>
              <a:sym typeface="Arial" pitchFamily="34" charset="0"/>
            </a:endParaRPr>
          </a:p>
          <a:p>
            <a:pPr lvl="0" eaLnBrk="1" hangingPunct="1">
              <a:buClr>
                <a:srgbClr val="000000"/>
              </a:buClr>
            </a:pPr>
            <a:r>
              <a:rPr lang="ru-RU" altLang="ru-RU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				</a:t>
            </a:r>
          </a:p>
        </p:txBody>
      </p:sp>
      <p:sp>
        <p:nvSpPr>
          <p:cNvPr id="10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690122" y="3820130"/>
            <a:ext cx="7717278" cy="4430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algn="l" eaLnBrk="1" hangingPunct="1">
              <a:buClr>
                <a:srgbClr val="000000"/>
              </a:buClr>
            </a:pPr>
            <a:r>
              <a:rPr lang="ru-RU" altLang="ru-RU" sz="1500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    Перечень специализированных классов определяется РОИВ</a:t>
            </a:r>
          </a:p>
          <a:p>
            <a:pPr lvl="0" eaLnBrk="1" hangingPunct="1">
              <a:buClr>
                <a:srgbClr val="000000"/>
              </a:buClr>
            </a:pPr>
            <a:r>
              <a:rPr lang="ru-RU" altLang="ru-RU" dirty="0" smtClean="0">
                <a:solidFill>
                  <a:srgbClr val="172440"/>
                </a:solidFill>
                <a:latin typeface="Verdana" pitchFamily="34" charset="0"/>
                <a:ea typeface="+mn-ea"/>
                <a:cs typeface="Arial" pitchFamily="34" charset="0"/>
                <a:sym typeface="Arial" pitchFamily="34" charset="0"/>
              </a:rPr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2744870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F6A018C7-DA34-0BCE-6CA4-BBD6AF909D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836025" y="4722813"/>
            <a:ext cx="307975" cy="190500"/>
          </a:xfrm>
        </p:spPr>
        <p:txBody>
          <a:bodyPr/>
          <a:lstStyle/>
          <a:p>
            <a:fld id="{319E7D2B-3D82-AF47-81B1-C769FCE30C00}" type="slidenum">
              <a:rPr lang="ru-RU" altLang="ru-RU" smtClean="0"/>
              <a:pPr/>
              <a:t>4</a:t>
            </a:fld>
            <a:endParaRPr lang="ru-RU" altLang="ru-RU" dirty="0"/>
          </a:p>
        </p:txBody>
      </p:sp>
      <p:sp>
        <p:nvSpPr>
          <p:cNvPr id="3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399568" y="269839"/>
            <a:ext cx="7102488" cy="92010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525" marR="9525" algn="ctr">
              <a:lnSpc>
                <a:spcPct val="101400"/>
              </a:lnSpc>
            </a:pPr>
            <a:r>
              <a:rPr lang="ru-RU" sz="1200" b="1" dirty="0" smtClean="0">
                <a:latin typeface="Verdana" pitchFamily="34" charset="0"/>
                <a:ea typeface="Verdana" pitchFamily="34" charset="0"/>
              </a:rPr>
              <a:t>МОНИТОРИНГ ГОТОВНОСТИ К РЕАЛИЗАЦИИ ПРОФМИНИМУМА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в соответствии с Порядком реализации </a:t>
            </a:r>
            <a:r>
              <a:rPr lang="ru-RU" sz="1200" dirty="0" err="1" smtClean="0">
                <a:latin typeface="Verdana" pitchFamily="34" charset="0"/>
                <a:ea typeface="Verdana" pitchFamily="34" charset="0"/>
              </a:rPr>
              <a:t>профминимума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и обновленными Методическими рекомендациями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(письмо Министерства просвещения РФ от 17.08.2023 № ДГ-1773/05) </a:t>
            </a:r>
          </a:p>
          <a:p>
            <a:pPr marL="9525" marR="9525" algn="ctr">
              <a:lnSpc>
                <a:spcPct val="101400"/>
              </a:lnSpc>
            </a:pPr>
            <a:endParaRPr lang="ru-RU" sz="1500" spc="127" dirty="0">
              <a:solidFill>
                <a:srgbClr val="191432"/>
              </a:solidFill>
              <a:latin typeface="Verdana" pitchFamily="34" charset="0"/>
              <a:ea typeface="Verdana" pitchFamily="34" charset="0"/>
              <a:cs typeface="Gotham Pro Medium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029122"/>
              </p:ext>
            </p:extLst>
          </p:nvPr>
        </p:nvGraphicFramePr>
        <p:xfrm>
          <a:off x="210145" y="1097883"/>
          <a:ext cx="6628805" cy="36426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02954">
                  <a:extLst>
                    <a:ext uri="{9D8B030D-6E8A-4147-A177-3AD203B41FA5}">
                      <a16:colId xmlns="" xmlns:a16="http://schemas.microsoft.com/office/drawing/2014/main" val="808780091"/>
                    </a:ext>
                  </a:extLst>
                </a:gridCol>
                <a:gridCol w="3725851">
                  <a:extLst>
                    <a:ext uri="{9D8B030D-6E8A-4147-A177-3AD203B41FA5}">
                      <a16:colId xmlns="" xmlns:a16="http://schemas.microsoft.com/office/drawing/2014/main" val="1879863862"/>
                    </a:ext>
                  </a:extLst>
                </a:gridCol>
              </a:tblGrid>
              <a:tr h="2070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i="0" u="none" strike="noStrike" kern="1200" baseline="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+mn-cs"/>
                        </a:rPr>
                        <a:t>Показатель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</a:rPr>
                        <a:t>Комментарии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="" xmlns:a16="http://schemas.microsoft.com/office/drawing/2014/main" val="470848029"/>
                  </a:ext>
                </a:extLst>
              </a:tr>
              <a:tr h="571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Уровень реализации </a:t>
                      </a:r>
                      <a:r>
                        <a:rPr lang="ru-RU" sz="900" dirty="0" err="1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профориентационного</a:t>
                      </a: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минимума:</a:t>
                      </a:r>
                      <a:endParaRPr lang="ru-RU" sz="900" baseline="0" dirty="0" smtClean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базовый / основной / продвинутый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В школе может быть несколько уровней,</a:t>
                      </a:r>
                      <a:r>
                        <a:rPr lang="ru-RU" sz="900" baseline="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указывается максимальный уровень, реализуемый в школе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</a:tr>
              <a:tr h="333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Организация является участником проекта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«Билет </a:t>
                      </a: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в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будущее»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Наличие Соглашения</a:t>
                      </a:r>
                      <a:r>
                        <a:rPr lang="ru-RU" sz="900" baseline="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между АСОУ и ОО по реализации проекта «Билет в будущее»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</a:tr>
              <a:tr h="428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Назначен сотрудник (не ниже уровня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замдиректора</a:t>
                      </a: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), ответственный за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реализацию</a:t>
                      </a:r>
                      <a:r>
                        <a:rPr lang="ru-RU" sz="900" baseline="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r>
                        <a:rPr lang="ru-RU" sz="900" dirty="0" err="1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профминимума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Приказ по ОО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</a:tr>
              <a:tr h="333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обучающихся</a:t>
                      </a: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, охваченных мероприятиями </a:t>
                      </a:r>
                      <a:r>
                        <a:rPr lang="ru-RU" sz="900" dirty="0" err="1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профминимума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обучающихся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по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каждой параллели 6,7,8,9,10,11 классов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892765543"/>
                  </a:ext>
                </a:extLst>
              </a:tr>
              <a:tr h="289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Из них лица с инвалидностью или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ОВЗ в 6-11 классах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</a:t>
                      </a:r>
                      <a:r>
                        <a:rPr lang="ru-RU" sz="900" baseline="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обучающихся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846353492"/>
                  </a:ext>
                </a:extLst>
              </a:tr>
              <a:tr h="4005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Планируемое количество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классов </a:t>
                      </a:r>
                      <a:r>
                        <a:rPr lang="ru-RU" sz="900" b="1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базового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уровня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классов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по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каждой параллели 6,7,8,9,10,11 классов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15789766"/>
                  </a:ext>
                </a:extLst>
              </a:tr>
              <a:tr h="333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Планируемое количество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классов </a:t>
                      </a:r>
                      <a:r>
                        <a:rPr lang="ru-RU" sz="900" b="1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основного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уровня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классов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по каждой параллели 6,7,8,9,10,11 классов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982996048"/>
                  </a:ext>
                </a:extLst>
              </a:tr>
              <a:tr h="333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Планируемое количество 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классов</a:t>
                      </a:r>
                      <a:r>
                        <a:rPr lang="ru-RU" sz="900" baseline="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r>
                        <a:rPr lang="ru-RU" sz="900" b="1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продвинутого</a:t>
                      </a: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уровня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классов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по каждой параллели 6,7,8,9,10,11 классов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348951305"/>
                  </a:ext>
                </a:extLst>
              </a:tr>
              <a:tr h="281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</a:t>
                      </a:r>
                      <a:r>
                        <a:rPr lang="ru-RU" sz="900" dirty="0" err="1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предпрофессиональных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классов</a:t>
                      </a:r>
                      <a:endParaRPr lang="ru-RU" sz="9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Количество </a:t>
                      </a:r>
                      <a:r>
                        <a:rPr lang="ru-RU" sz="900" b="1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специализированных</a:t>
                      </a:r>
                      <a:r>
                        <a:rPr lang="ru-RU" sz="900" dirty="0" smtClean="0">
                          <a:solidFill>
                            <a:srgbClr val="000000"/>
                          </a:solidFill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классов</a:t>
                      </a:r>
                      <a:endParaRPr lang="ru-RU" sz="900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263115596"/>
                  </a:ext>
                </a:extLst>
              </a:tr>
            </a:tbl>
          </a:graphicData>
        </a:graphic>
      </p:graphicFrame>
      <p:sp>
        <p:nvSpPr>
          <p:cNvPr id="8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7232650" y="1136292"/>
            <a:ext cx="1682750" cy="337855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В РСЭМ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latin typeface="Verdana" pitchFamily="34" charset="0"/>
                <a:ea typeface="Verdana" pitchFamily="34" charset="0"/>
              </a:rPr>
              <a:t>в Отчете школы  количество классов </a:t>
            </a:r>
            <a:r>
              <a:rPr lang="ru-RU" sz="1200" b="1" dirty="0" smtClean="0">
                <a:latin typeface="Verdana" pitchFamily="34" charset="0"/>
                <a:ea typeface="Verdana" pitchFamily="34" charset="0"/>
              </a:rPr>
              <a:t>продвинутого </a:t>
            </a:r>
            <a:r>
              <a:rPr lang="ru-RU" sz="1200" dirty="0" smtClean="0">
                <a:latin typeface="Verdana" pitchFamily="34" charset="0"/>
                <a:ea typeface="Verdana" pitchFamily="34" charset="0"/>
              </a:rPr>
              <a:t>уровня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не может быть меньше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dirty="0" smtClean="0">
                <a:solidFill>
                  <a:srgbClr val="C00000"/>
                </a:solidFill>
                <a:latin typeface="Verdana" pitchFamily="34" charset="0"/>
                <a:ea typeface="Verdana" pitchFamily="34" charset="0"/>
              </a:rPr>
              <a:t>количества </a:t>
            </a:r>
            <a:r>
              <a:rPr lang="ru-RU" sz="1200" b="1" dirty="0" err="1" smtClean="0">
                <a:latin typeface="Verdana" pitchFamily="34" charset="0"/>
                <a:ea typeface="Verdana" pitchFamily="34" charset="0"/>
              </a:rPr>
              <a:t>специализи-рованных</a:t>
            </a:r>
            <a:r>
              <a:rPr lang="ru-RU" sz="1200" smtClean="0">
                <a:latin typeface="Verdana" pitchFamily="34" charset="0"/>
                <a:ea typeface="Verdana" pitchFamily="34" charset="0"/>
              </a:rPr>
              <a:t> </a:t>
            </a:r>
          </a:p>
          <a:p>
            <a:pPr marL="9525" marR="9525" algn="ctr">
              <a:lnSpc>
                <a:spcPct val="101400"/>
              </a:lnSpc>
            </a:pPr>
            <a:r>
              <a:rPr lang="ru-RU" sz="1200" smtClean="0">
                <a:latin typeface="Verdana" pitchFamily="34" charset="0"/>
                <a:ea typeface="Verdana" pitchFamily="34" charset="0"/>
              </a:rPr>
              <a:t>10-11 классов</a:t>
            </a:r>
            <a:endParaRPr lang="ru-RU" sz="1200" dirty="0" smtClean="0">
              <a:latin typeface="Verdana" pitchFamily="34" charset="0"/>
              <a:ea typeface="Verdana" pitchFamily="34" charset="0"/>
            </a:endParaRPr>
          </a:p>
          <a:p>
            <a:pPr marL="9525" marR="9525" algn="ctr">
              <a:lnSpc>
                <a:spcPct val="101400"/>
              </a:lnSpc>
            </a:pPr>
            <a:endParaRPr lang="ru-RU" sz="1500" spc="127" dirty="0">
              <a:solidFill>
                <a:srgbClr val="191432"/>
              </a:solidFill>
              <a:latin typeface="Verdana" pitchFamily="34" charset="0"/>
              <a:ea typeface="Verdana" pitchFamily="34" charset="0"/>
              <a:cs typeface="Gotham Pro Medium"/>
            </a:endParaRPr>
          </a:p>
        </p:txBody>
      </p:sp>
    </p:spTree>
    <p:extLst>
      <p:ext uri="{BB962C8B-B14F-4D97-AF65-F5344CB8AC3E}">
        <p14:creationId xmlns:p14="http://schemas.microsoft.com/office/powerpoint/2010/main" val="2744870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="" xmlns:a16="http://schemas.microsoft.com/office/drawing/2014/main" id="{F6A018C7-DA34-0BCE-6CA4-BBD6AF909D1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836025" y="4722813"/>
            <a:ext cx="307975" cy="190500"/>
          </a:xfrm>
        </p:spPr>
        <p:txBody>
          <a:bodyPr/>
          <a:lstStyle/>
          <a:p>
            <a:fld id="{319E7D2B-3D82-AF47-81B1-C769FCE30C00}" type="slidenum">
              <a:rPr lang="ru-RU" altLang="ru-RU" smtClean="0"/>
              <a:pPr/>
              <a:t>5</a:t>
            </a:fld>
            <a:endParaRPr lang="ru-RU" altLang="ru-RU" dirty="0"/>
          </a:p>
        </p:txBody>
      </p:sp>
      <p:sp>
        <p:nvSpPr>
          <p:cNvPr id="3" name="object 3">
            <a:extLst>
              <a:ext uri="{FF2B5EF4-FFF2-40B4-BE49-F238E27FC236}">
                <a16:creationId xmlns="" xmlns:a16="http://schemas.microsoft.com/office/drawing/2014/main" id="{35D208CE-E0A0-F532-CBBC-E4A36B63E7CD}"/>
              </a:ext>
            </a:extLst>
          </p:cNvPr>
          <p:cNvSpPr txBox="1"/>
          <p:nvPr/>
        </p:nvSpPr>
        <p:spPr>
          <a:xfrm>
            <a:off x="399568" y="439566"/>
            <a:ext cx="7102488" cy="92010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525" marR="9525" algn="ctr">
              <a:lnSpc>
                <a:spcPct val="101400"/>
              </a:lnSpc>
            </a:pPr>
            <a:endParaRPr lang="ru-RU" dirty="0" smtClean="0">
              <a:latin typeface="Verdana" pitchFamily="34" charset="0"/>
              <a:ea typeface="Verdana" pitchFamily="34" charset="0"/>
            </a:endParaRPr>
          </a:p>
          <a:p>
            <a:pPr marL="9525" marR="9525" algn="ctr">
              <a:lnSpc>
                <a:spcPct val="101400"/>
              </a:lnSpc>
            </a:pPr>
            <a:endParaRPr lang="ru-RU" sz="1500" spc="127" dirty="0">
              <a:solidFill>
                <a:srgbClr val="191432"/>
              </a:solidFill>
              <a:latin typeface="Verdana" pitchFamily="34" charset="0"/>
              <a:ea typeface="Verdana" pitchFamily="34" charset="0"/>
              <a:cs typeface="Gotham Pro Medium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029122"/>
              </p:ext>
            </p:extLst>
          </p:nvPr>
        </p:nvGraphicFramePr>
        <p:xfrm>
          <a:off x="819150" y="1092200"/>
          <a:ext cx="7274022" cy="3303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2768">
                  <a:extLst>
                    <a:ext uri="{9D8B030D-6E8A-4147-A177-3AD203B41FA5}">
                      <a16:colId xmlns="" xmlns:a16="http://schemas.microsoft.com/office/drawing/2014/main" val="808780091"/>
                    </a:ext>
                  </a:extLst>
                </a:gridCol>
                <a:gridCol w="2081254">
                  <a:extLst>
                    <a:ext uri="{9D8B030D-6E8A-4147-A177-3AD203B41FA5}">
                      <a16:colId xmlns="" xmlns:a16="http://schemas.microsoft.com/office/drawing/2014/main" val="1879863862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kern="1200" baseline="0" dirty="0" smtClean="0">
                          <a:solidFill>
                            <a:schemeClr val="lt1"/>
                          </a:solidFill>
                          <a:latin typeface="Verdana" pitchFamily="34" charset="0"/>
                          <a:ea typeface="Verdana" pitchFamily="34" charset="0"/>
                          <a:cs typeface="+mn-cs"/>
                        </a:rPr>
                        <a:t>Ближайшие задачи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</a:rPr>
                        <a:t>Сроки</a:t>
                      </a:r>
                      <a:endParaRPr lang="ru-RU" sz="1100" dirty="0">
                        <a:latin typeface="Verdana" pitchFamily="34" charset="0"/>
                        <a:ea typeface="Verdana" pitchFamily="34" charset="0"/>
                      </a:endParaRPr>
                    </a:p>
                  </a:txBody>
                  <a:tcPr marL="51435" marR="51435" marT="25718" marB="25718" anchor="ctr"/>
                </a:tc>
                <a:extLst>
                  <a:ext uri="{0D108BD9-81ED-4DB2-BD59-A6C34878D82A}">
                    <a16:rowId xmlns="" xmlns:a16="http://schemas.microsoft.com/office/drawing/2014/main" val="470848029"/>
                  </a:ext>
                </a:extLst>
              </a:tr>
              <a:tr h="4699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Пересмотреть уровни реализации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профминимума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в соответствии с Порядком </a:t>
                      </a: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</a:rPr>
                        <a:t>реализации </a:t>
                      </a:r>
                      <a:r>
                        <a:rPr lang="ru-RU" sz="1100" dirty="0" err="1" smtClean="0">
                          <a:latin typeface="Verdana" pitchFamily="34" charset="0"/>
                          <a:ea typeface="Verdana" pitchFamily="34" charset="0"/>
                        </a:rPr>
                        <a:t>профминимума</a:t>
                      </a: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</a:rPr>
                        <a:t> </a:t>
                      </a:r>
                      <a:endParaRPr lang="ru-RU" sz="1100" b="0" i="0" u="none" strike="noStrike" cap="none" spc="0" baseline="0" dirty="0" smtClean="0">
                        <a:solidFill>
                          <a:schemeClr val="dk1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25.08.2023</a:t>
                      </a:r>
                      <a:endParaRPr lang="ru-RU" sz="11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</a:tr>
              <a:tr h="5520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Утвердить План  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профориентационной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работы на 2023/2024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уч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. год (мероприятия, направления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профминимума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, разбивка по часам, классам, уровням, ответственные и сроки) 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25.08.2023</a:t>
                      </a:r>
                    </a:p>
                  </a:txBody>
                  <a:tcPr marL="51435" marR="51435" marT="0" marB="0"/>
                </a:tc>
              </a:tr>
              <a:tr h="469982">
                <a:tc>
                  <a:txBody>
                    <a:bodyPr/>
                    <a:lstStyle/>
                    <a:p>
                      <a:pPr marL="0" marR="0" indent="25398" algn="l" defTabSz="9142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Заполнить отчет в РСЭМ по мониторингу готовности к реализации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профминимума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 	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25.08.2023</a:t>
                      </a:r>
                    </a:p>
                  </a:txBody>
                  <a:tcPr marL="51435" marR="51435" marT="0" marB="0"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Организация участия в территориальном родительском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онлайн</a:t>
                      </a: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–собрании, посвященном профориентации школьников 6-11 </a:t>
                      </a:r>
                      <a:r>
                        <a:rPr lang="ru-RU" sz="1100" b="0" i="0" u="none" strike="noStrike" cap="none" spc="0" baseline="0" dirty="0" err="1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классо</a:t>
                      </a:r>
                      <a:endParaRPr lang="ru-RU" sz="1100" b="0" i="0" u="none" strike="noStrike" cap="none" spc="0" baseline="0" dirty="0" smtClean="0">
                        <a:solidFill>
                          <a:schemeClr val="dk1"/>
                        </a:solidFill>
                        <a:uFillTx/>
                        <a:latin typeface="Verdana" pitchFamily="34" charset="0"/>
                        <a:ea typeface="Verdana" pitchFamily="34" charset="0"/>
                        <a:cs typeface="Times New Roman"/>
                        <a:sym typeface="Montserrat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marL="0" marR="0" indent="25398" algn="ctr" defTabSz="9142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27.09.2023</a:t>
                      </a:r>
                    </a:p>
                  </a:txBody>
                  <a:tcPr marL="51435" marR="51435" marT="0" marB="0"/>
                </a:tc>
              </a:tr>
              <a:tr h="368046">
                <a:tc>
                  <a:txBody>
                    <a:bodyPr/>
                    <a:lstStyle/>
                    <a:p>
                      <a:pPr marL="0" marR="0" indent="25398" algn="l" defTabSz="914263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Внести в расписание  (четверг) курс занятий «Россия – мои горизонты»  по программе ВД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01.09.2023</a:t>
                      </a:r>
                      <a:endParaRPr lang="ru-RU" sz="11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</a:tr>
              <a:tr h="3680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i="0" u="none" strike="noStrike" cap="none" spc="0" baseline="0" dirty="0" smtClean="0">
                          <a:solidFill>
                            <a:schemeClr val="dk1"/>
                          </a:solidFill>
                          <a:uFillTx/>
                          <a:latin typeface="Verdana" pitchFamily="34" charset="0"/>
                          <a:ea typeface="Verdana" pitchFamily="34" charset="0"/>
                          <a:cs typeface="Times New Roman"/>
                          <a:sym typeface="Montserrat"/>
                        </a:rPr>
                        <a:t>Заключение договоров (соглашений) сетевого взаимодействия между АСОУ, МОУО, организациями-партнёрами 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Verdana" pitchFamily="34" charset="0"/>
                          <a:ea typeface="Verdana" pitchFamily="34" charset="0"/>
                          <a:cs typeface="Times New Roman"/>
                        </a:rPr>
                        <a:t>15.09.2023</a:t>
                      </a:r>
                      <a:endParaRPr lang="ru-RU" sz="11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1846353492"/>
                  </a:ext>
                </a:extLst>
              </a:tr>
              <a:tr h="4422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Verdana" pitchFamily="34" charset="0"/>
                        <a:ea typeface="Verdana" pitchFamily="34" charset="0"/>
                        <a:cs typeface="Times New Roman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="" xmlns:a16="http://schemas.microsoft.com/office/drawing/2014/main" val="21578976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75984" y="251589"/>
            <a:ext cx="7317188" cy="71558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400" dirty="0" smtClean="0"/>
              <a:t>План мероприятий (</a:t>
            </a:r>
            <a:r>
              <a:rPr lang="ru-RU" sz="1400" b="1" dirty="0" smtClean="0"/>
              <a:t>дорожная карта</a:t>
            </a:r>
            <a:r>
              <a:rPr lang="ru-RU" sz="1400" dirty="0" smtClean="0"/>
              <a:t>) по реализации </a:t>
            </a:r>
            <a:r>
              <a:rPr lang="ru-RU" sz="1400" dirty="0" err="1" smtClean="0"/>
              <a:t>профминимума</a:t>
            </a:r>
            <a:r>
              <a:rPr lang="ru-RU" sz="1400" dirty="0" smtClean="0"/>
              <a:t> </a:t>
            </a:r>
          </a:p>
          <a:p>
            <a:pPr algn="ctr"/>
            <a:r>
              <a:rPr lang="ru-RU" sz="1400" dirty="0" smtClean="0"/>
              <a:t>в общеобразовательных организациях в Московской области в 2023-2024 </a:t>
            </a:r>
            <a:r>
              <a:rPr lang="ru-RU" sz="1400" dirty="0" err="1" smtClean="0"/>
              <a:t>уч</a:t>
            </a:r>
            <a:r>
              <a:rPr lang="ru-RU" sz="1400" dirty="0" smtClean="0"/>
              <a:t>. году</a:t>
            </a:r>
          </a:p>
          <a:p>
            <a:pPr algn="ctr"/>
            <a:r>
              <a:rPr lang="ru-RU" sz="1400" dirty="0" smtClean="0"/>
              <a:t>(Распоряжение Министерства образования Московской области от 18.08.2023 № Р-872)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448702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605271" y="1844723"/>
            <a:ext cx="3505531" cy="284457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eaLnBrk="1" hangingPunct="1">
              <a:buClr>
                <a:srgbClr val="000000"/>
              </a:buClr>
              <a:defRPr/>
            </a:pPr>
            <a:endParaRPr lang="ru-RU" sz="11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94179" y="207523"/>
            <a:ext cx="3298566" cy="153697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algn="ctr"/>
            <a:r>
              <a:rPr lang="ru-RU" sz="1500" b="1" dirty="0" err="1" smtClean="0">
                <a:latin typeface="Verdana" pitchFamily="34" charset="0"/>
                <a:ea typeface="Verdana" pitchFamily="34" charset="0"/>
              </a:rPr>
              <a:t>Профминимум</a:t>
            </a:r>
            <a:r>
              <a:rPr lang="ru-RU" sz="1500" b="1" dirty="0" smtClean="0">
                <a:latin typeface="Verdana" pitchFamily="34" charset="0"/>
                <a:ea typeface="Verdana" pitchFamily="34" charset="0"/>
              </a:rPr>
              <a:t>:</a:t>
            </a:r>
            <a:br>
              <a:rPr lang="ru-RU" sz="1500" b="1" dirty="0" smtClean="0">
                <a:latin typeface="Verdana" pitchFamily="34" charset="0"/>
                <a:ea typeface="Verdana" pitchFamily="34" charset="0"/>
              </a:rPr>
            </a:br>
            <a:r>
              <a:rPr lang="ru-RU" sz="1500" b="1" dirty="0" smtClean="0">
                <a:latin typeface="Verdana" pitchFamily="34" charset="0"/>
                <a:ea typeface="Verdana" pitchFamily="34" charset="0"/>
              </a:rPr>
              <a:t>внеурочная деятельность</a:t>
            </a:r>
            <a:br>
              <a:rPr lang="ru-RU" sz="1500" b="1" dirty="0" smtClean="0">
                <a:latin typeface="Verdana" pitchFamily="34" charset="0"/>
                <a:ea typeface="Verdana" pitchFamily="34" charset="0"/>
              </a:rPr>
            </a:br>
            <a:r>
              <a:rPr lang="ru-RU" sz="1500" dirty="0" smtClean="0">
                <a:latin typeface="Verdana" pitchFamily="34" charset="0"/>
                <a:ea typeface="Verdana" pitchFamily="34" charset="0"/>
              </a:rPr>
              <a:t>Курс занятий «Россия — мои горизонты» (34 часа)</a:t>
            </a:r>
            <a:br>
              <a:rPr lang="ru-RU" sz="1500" dirty="0" smtClean="0">
                <a:latin typeface="Verdana" pitchFamily="34" charset="0"/>
                <a:ea typeface="Verdana" pitchFamily="34" charset="0"/>
              </a:rPr>
            </a:br>
            <a:r>
              <a:rPr lang="ru-RU" sz="1500" dirty="0" smtClean="0">
                <a:latin typeface="Verdana" pitchFamily="34" charset="0"/>
                <a:ea typeface="Verdana" pitchFamily="34" charset="0"/>
              </a:rPr>
              <a:t>(четверг)</a:t>
            </a:r>
            <a:br>
              <a:rPr lang="ru-RU" sz="1500" dirty="0" smtClean="0">
                <a:latin typeface="Verdana" pitchFamily="34" charset="0"/>
                <a:ea typeface="Verdana" pitchFamily="34" charset="0"/>
              </a:rPr>
            </a:br>
            <a:r>
              <a:rPr lang="ru-RU" sz="1500" dirty="0" smtClean="0">
                <a:latin typeface="Verdana" pitchFamily="34" charset="0"/>
                <a:ea typeface="Verdana" pitchFamily="34" charset="0"/>
              </a:rPr>
              <a:t>все 6-11 классы</a:t>
            </a:r>
            <a:br>
              <a:rPr lang="ru-RU" sz="1500" dirty="0" smtClean="0">
                <a:latin typeface="Verdana" pitchFamily="34" charset="0"/>
                <a:ea typeface="Verdana" pitchFamily="34" charset="0"/>
              </a:rPr>
            </a:br>
            <a:r>
              <a:rPr lang="en-US" sz="1500" dirty="0" smtClean="0">
                <a:latin typeface="Verdana" pitchFamily="34" charset="0"/>
                <a:ea typeface="Verdana" pitchFamily="34" charset="0"/>
                <a:hlinkClick r:id="rId3"/>
              </a:rPr>
              <a:t> https://bvbinfo.</a:t>
            </a:r>
            <a:r>
              <a:rPr lang="en-US" sz="1500" dirty="0" smtClean="0">
                <a:hlinkClick r:id="rId3"/>
              </a:rPr>
              <a:t>ru</a:t>
            </a:r>
            <a:r>
              <a:rPr lang="ru-RU" sz="1500" dirty="0" smtClean="0"/>
              <a:t> </a:t>
            </a:r>
            <a:endParaRPr lang="ru-RU" sz="1500" b="1" dirty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xfrm>
            <a:off x="4800675" y="2027171"/>
            <a:ext cx="3214916" cy="247967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ru-RU" sz="1000" b="1" dirty="0" smtClean="0">
                <a:latin typeface="Verdana" pitchFamily="34" charset="0"/>
                <a:ea typeface="Verdana" pitchFamily="34" charset="0"/>
              </a:rPr>
              <a:t>    </a:t>
            </a:r>
            <a:r>
              <a:rPr lang="ru-RU" sz="900" b="1" dirty="0" smtClean="0">
                <a:latin typeface="Verdana" pitchFamily="34" charset="0"/>
                <a:ea typeface="Verdana" pitchFamily="34" charset="0"/>
              </a:rPr>
              <a:t>Цели и задачи курса</a:t>
            </a:r>
          </a:p>
          <a:p>
            <a:r>
              <a:rPr lang="ru-RU" sz="900" dirty="0" smtClean="0">
                <a:latin typeface="Verdana" pitchFamily="34" charset="0"/>
                <a:ea typeface="Verdana" pitchFamily="34" charset="0"/>
              </a:rPr>
              <a:t>популяризация культуры труда, связь выбора профессии с персональным счастьем и развитием экономики страны;</a:t>
            </a:r>
          </a:p>
          <a:p>
            <a:r>
              <a:rPr lang="ru-RU" sz="900" dirty="0" smtClean="0">
                <a:latin typeface="Verdana" pitchFamily="34" charset="0"/>
                <a:ea typeface="Verdana" pitchFamily="34" charset="0"/>
              </a:rPr>
              <a:t>формирование представлений о развитии и достижениях страны, знакомство с отраслями экономики;</a:t>
            </a:r>
          </a:p>
          <a:p>
            <a:r>
              <a:rPr lang="ru-RU" sz="900" dirty="0" smtClean="0">
                <a:latin typeface="Verdana" pitchFamily="34" charset="0"/>
                <a:ea typeface="Verdana" pitchFamily="34" charset="0"/>
              </a:rPr>
              <a:t>знакомство с миром профессий, профессиональными навыками и качествами, системой профессионального образования в стране; </a:t>
            </a:r>
          </a:p>
          <a:p>
            <a:r>
              <a:rPr lang="ru-RU" sz="900" dirty="0" smtClean="0">
                <a:latin typeface="Verdana" pitchFamily="34" charset="0"/>
                <a:ea typeface="Verdana" pitchFamily="34" charset="0"/>
              </a:rPr>
              <a:t>создание обучающимся равных условий для самоопределения, карьерной навигации и профессионального развития с учетом персональных интересов и мотивов на благо процветания и благополучия страны.</a:t>
            </a:r>
          </a:p>
          <a:p>
            <a:pPr>
              <a:spcBef>
                <a:spcPts val="0"/>
              </a:spcBef>
            </a:pPr>
            <a:endParaRPr lang="ru-RU" sz="900" dirty="0" smtClean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3960430" y="1065303"/>
            <a:ext cx="3305907" cy="3615728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defTabSz="457189">
              <a:spcBef>
                <a:spcPct val="20000"/>
              </a:spcBef>
              <a:defRPr/>
            </a:pPr>
            <a:endParaRPr lang="ru-RU" sz="1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Calibri Light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3560197" y="3267009"/>
            <a:ext cx="3882224" cy="1384500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SzPct val="100000"/>
              <a:buFontTx/>
              <a:buChar char="●"/>
            </a:pPr>
            <a:endParaRPr lang="ru-RU" sz="12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+mn-cs"/>
              <a:sym typeface="Montserrat" pitchFamily="2" charset="0"/>
            </a:endParaRPr>
          </a:p>
        </p:txBody>
      </p:sp>
      <p:sp>
        <p:nvSpPr>
          <p:cNvPr id="2050" name="AutoShape 2" descr="https://static.tildacdn.com/tild3330-3665-4234-b735-393966373930/pink_logo.svg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logo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9689" y="116735"/>
            <a:ext cx="3389082" cy="4712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21365" y="213383"/>
            <a:ext cx="5840772" cy="72807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Курс занятий «Россия — мои горизонты»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buNone/>
            </a:pPr>
            <a:r>
              <a:rPr lang="ru-RU" sz="1000" b="1" dirty="0" smtClean="0">
                <a:latin typeface="Verdana" pitchFamily="34" charset="0"/>
                <a:ea typeface="Verdana" pitchFamily="34" charset="0"/>
              </a:rPr>
              <a:t>    </a:t>
            </a:r>
            <a:endParaRPr lang="ru-RU" sz="1000" dirty="0" smtClean="0">
              <a:latin typeface="Verdana" pitchFamily="34" charset="0"/>
              <a:ea typeface="Verdana" pitchFamily="34" charset="0"/>
            </a:endParaRPr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3960430" y="1065303"/>
            <a:ext cx="3305907" cy="3615728"/>
          </a:xfrm>
          <a:prstGeom prst="rect">
            <a:avLst/>
          </a:prstGeom>
        </p:spPr>
        <p:txBody>
          <a:bodyPr vert="horz" lIns="91438" tIns="45719" rIns="91438" bIns="45719" rtlCol="0">
            <a:normAutofit/>
          </a:bodyPr>
          <a:lstStyle/>
          <a:p>
            <a:pPr defTabSz="457189">
              <a:spcBef>
                <a:spcPct val="20000"/>
              </a:spcBef>
              <a:defRPr/>
            </a:pPr>
            <a:endParaRPr lang="ru-RU" sz="1400" dirty="0">
              <a:solidFill>
                <a:schemeClr val="tx1"/>
              </a:solidFill>
              <a:latin typeface="Verdana" pitchFamily="34" charset="0"/>
              <a:ea typeface="Verdana" pitchFamily="34" charset="0"/>
              <a:cs typeface="Calibri Light"/>
            </a:endParaRPr>
          </a:p>
        </p:txBody>
      </p:sp>
      <p:sp>
        <p:nvSpPr>
          <p:cNvPr id="8" name="Текст 3"/>
          <p:cNvSpPr txBox="1">
            <a:spLocks/>
          </p:cNvSpPr>
          <p:nvPr/>
        </p:nvSpPr>
        <p:spPr>
          <a:xfrm>
            <a:off x="3560197" y="3267009"/>
            <a:ext cx="3882224" cy="1384500"/>
          </a:xfrm>
          <a:prstGeom prst="rect">
            <a:avLst/>
          </a:prstGeom>
        </p:spPr>
        <p:txBody>
          <a:bodyPr lIns="68580" tIns="34290" rIns="68580" bIns="34290">
            <a:normAutofit/>
          </a:bodyPr>
          <a:lstStyle/>
          <a:p>
            <a:pPr marL="171450" indent="-171450" algn="l" defTabSz="685800" rtl="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SzPct val="100000"/>
              <a:buFontTx/>
              <a:buChar char="●"/>
            </a:pPr>
            <a:endParaRPr lang="ru-RU" sz="1200" dirty="0" smtClean="0">
              <a:solidFill>
                <a:srgbClr val="000000"/>
              </a:solidFill>
              <a:latin typeface="Verdana" pitchFamily="34" charset="0"/>
              <a:ea typeface="Verdana" pitchFamily="34" charset="0"/>
              <a:cs typeface="+mn-cs"/>
              <a:sym typeface="Montserrat" pitchFamily="2" charset="0"/>
            </a:endParaRPr>
          </a:p>
        </p:txBody>
      </p:sp>
      <p:sp>
        <p:nvSpPr>
          <p:cNvPr id="2050" name="AutoShape 2" descr="https://static.tildacdn.com/tild3330-3665-4234-b735-393966373930/pink_logo.svg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logo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840850" y="1523082"/>
            <a:ext cx="6321287" cy="80791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200" dirty="0" smtClean="0"/>
              <a:t>•Вводный </a:t>
            </a:r>
            <a:r>
              <a:rPr lang="ru-RU" sz="1200" dirty="0" err="1" smtClean="0"/>
              <a:t>профориентационный</a:t>
            </a:r>
            <a:r>
              <a:rPr lang="ru-RU" sz="1200" dirty="0" smtClean="0"/>
              <a:t> урок «Россия –мои горизонты»: </a:t>
            </a:r>
          </a:p>
          <a:p>
            <a:r>
              <a:rPr lang="ru-RU" sz="1200" dirty="0" smtClean="0"/>
              <a:t>обзор отраслей экономического развития РФ – счастье в труде.</a:t>
            </a:r>
          </a:p>
          <a:p>
            <a:r>
              <a:rPr lang="ru-RU" sz="1200" dirty="0" smtClean="0"/>
              <a:t>•Тематический </a:t>
            </a:r>
            <a:r>
              <a:rPr lang="ru-RU" sz="1200" dirty="0" err="1" smtClean="0"/>
              <a:t>профориентационный</a:t>
            </a:r>
            <a:r>
              <a:rPr lang="ru-RU" sz="1200" dirty="0" smtClean="0"/>
              <a:t> урок «Открой своё будущее» (введение в профориентацию)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035049" y="719054"/>
            <a:ext cx="6682078" cy="346249"/>
          </a:xfrm>
          <a:prstGeom prst="rect">
            <a:avLst/>
          </a:prstGeom>
          <a:solidFill>
            <a:srgbClr val="00CC66"/>
          </a:solidFill>
        </p:spPr>
        <p:txBody>
          <a:bodyPr wrap="square" lIns="68580" tIns="34290" rIns="68580" bIns="34290">
            <a:spAutoFit/>
          </a:bodyPr>
          <a:lstStyle/>
          <a:p>
            <a:pPr indent="19049" defTabSz="685697">
              <a:defRPr/>
            </a:pPr>
            <a:r>
              <a:rPr lang="ru-RU" b="1" dirty="0" smtClean="0"/>
              <a:t>Содержание курса</a:t>
            </a:r>
            <a:endParaRPr lang="ru-RU" altLang="ru-RU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+mn-cs"/>
              <a:sym typeface="Montserrat" charset="-5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1866" y="2445248"/>
            <a:ext cx="6669156" cy="346249"/>
          </a:xfrm>
          <a:prstGeom prst="rect">
            <a:avLst/>
          </a:prstGeom>
          <a:solidFill>
            <a:srgbClr val="6699FF"/>
          </a:solidFill>
        </p:spPr>
        <p:txBody>
          <a:bodyPr wrap="square" lIns="68580" tIns="34290" rIns="68580" bIns="34290">
            <a:spAutoFit/>
          </a:bodyPr>
          <a:lstStyle/>
          <a:p>
            <a:pPr indent="19049" defTabSz="685697">
              <a:defRPr/>
            </a:pPr>
            <a:r>
              <a:rPr lang="ru-RU" dirty="0" err="1" smtClean="0"/>
              <a:t>Профориентационные</a:t>
            </a:r>
            <a:r>
              <a:rPr lang="ru-RU" dirty="0" smtClean="0"/>
              <a:t>  занятия:</a:t>
            </a:r>
            <a:endParaRPr lang="ru-RU" altLang="ru-RU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+mn-cs"/>
              <a:sym typeface="Montserrat" charset="-52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072" y="1176833"/>
            <a:ext cx="6702950" cy="346249"/>
          </a:xfrm>
          <a:prstGeom prst="rect">
            <a:avLst/>
          </a:prstGeom>
          <a:solidFill>
            <a:srgbClr val="6699FF"/>
          </a:solidFill>
        </p:spPr>
        <p:txBody>
          <a:bodyPr wrap="square" lIns="68580" tIns="34290" rIns="68580" bIns="34290">
            <a:spAutoFit/>
          </a:bodyPr>
          <a:lstStyle/>
          <a:p>
            <a:pPr indent="19049" defTabSz="685697">
              <a:defRPr/>
            </a:pPr>
            <a:r>
              <a:rPr lang="ru-RU" dirty="0" err="1" smtClean="0"/>
              <a:t>Профориентационные</a:t>
            </a:r>
            <a:r>
              <a:rPr lang="ru-RU" dirty="0" smtClean="0"/>
              <a:t> уроки:</a:t>
            </a:r>
            <a:endParaRPr lang="ru-RU" altLang="ru-RU" dirty="0" smtClean="0">
              <a:solidFill>
                <a:schemeClr val="tx1"/>
              </a:solidFill>
              <a:latin typeface="Verdana" pitchFamily="34" charset="0"/>
              <a:ea typeface="Verdana" pitchFamily="34" charset="0"/>
              <a:cs typeface="+mn-cs"/>
              <a:sym typeface="Montserrat" charset="-52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54157" y="2948631"/>
            <a:ext cx="6226865" cy="154657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r>
              <a:rPr lang="ru-RU" sz="1200" dirty="0" smtClean="0"/>
              <a:t>•</a:t>
            </a:r>
            <a:r>
              <a:rPr lang="ru-RU" sz="1200" dirty="0" err="1" smtClean="0"/>
              <a:t>Профориентационная</a:t>
            </a:r>
            <a:r>
              <a:rPr lang="ru-RU" sz="1200" dirty="0" smtClean="0"/>
              <a:t> диагностика и разбор результатов.</a:t>
            </a:r>
          </a:p>
          <a:p>
            <a:r>
              <a:rPr lang="ru-RU" sz="1200" dirty="0" smtClean="0"/>
              <a:t>•</a:t>
            </a:r>
            <a:r>
              <a:rPr lang="ru-RU" sz="1200" dirty="0" err="1" smtClean="0"/>
              <a:t>Профориентационные</a:t>
            </a:r>
            <a:r>
              <a:rPr lang="ru-RU" sz="1200" dirty="0" smtClean="0"/>
              <a:t> занятия (цикл занятий), посвященные отраслям экономики, например, «Система образования России», «Россия промышленная: узнаю достижения страны в сфере промышленности и производства» и т. д.</a:t>
            </a:r>
          </a:p>
          <a:p>
            <a:r>
              <a:rPr lang="ru-RU" sz="1200" dirty="0" smtClean="0"/>
              <a:t>•</a:t>
            </a:r>
            <a:r>
              <a:rPr lang="ru-RU" sz="1200" dirty="0" err="1" smtClean="0"/>
              <a:t>Профориентационные</a:t>
            </a:r>
            <a:r>
              <a:rPr lang="ru-RU" sz="1200" dirty="0" smtClean="0"/>
              <a:t> занятия (цикл занятий) –моделирующая проба на платформе «Билет в будущее» «Пробую профессию» (цикл занятий), например, «Пробую профессию в сфере промышленности», «Пробую профессию в цифровой сфере» и т. д.</a:t>
            </a:r>
          </a:p>
          <a:p>
            <a:r>
              <a:rPr lang="ru-RU" sz="1200" dirty="0" smtClean="0"/>
              <a:t>•Занятие – рефлексия (подведение итогов, постановка целей)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51844" y="882666"/>
          <a:ext cx="8055555" cy="39321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199"/>
                <a:gridCol w="833313"/>
                <a:gridCol w="3240183"/>
                <a:gridCol w="3240183"/>
                <a:gridCol w="493677"/>
              </a:tblGrid>
              <a:tr h="3656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sz="800" spc="65" dirty="0">
                          <a:latin typeface="Tahoma"/>
                          <a:cs typeface="Tahoma"/>
                        </a:rPr>
                        <a:t>Дата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з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егист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ые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кте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ще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148590" indent="52451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(зарегистрированные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проекте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46990" indent="-3810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Кол-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во 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часов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</a:tr>
              <a:tr h="181877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spc="-105" dirty="0">
                          <a:latin typeface="Verdana"/>
                          <a:cs typeface="Verdana"/>
                        </a:rPr>
                        <a:t>Сентябрь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2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356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29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ентября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143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84325" marR="1577340" indent="39751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1.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Вво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ный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урок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«Моя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Рос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с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ия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—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мои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горизонты</a:t>
                      </a:r>
                      <a:r>
                        <a:rPr sz="800">
                          <a:latin typeface="Tahoma"/>
                          <a:cs typeface="Tahoma"/>
                        </a:rPr>
                        <a:t>»  </a:t>
                      </a:r>
                      <a:endParaRPr lang="ru-RU" sz="800" dirty="0" smtClean="0">
                        <a:latin typeface="Tahoma"/>
                        <a:cs typeface="Tahoma"/>
                      </a:endParaRPr>
                    </a:p>
                    <a:p>
                      <a:pPr marL="1584325" marR="1577340" indent="39751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10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обзор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отраслей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экономического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развития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5" dirty="0">
                          <a:latin typeface="Tahoma"/>
                          <a:cs typeface="Tahoma"/>
                        </a:rPr>
                        <a:t>РФ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5" dirty="0">
                          <a:latin typeface="Tahoma"/>
                          <a:cs typeface="Tahoma"/>
                        </a:rPr>
                        <a:t>—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счастье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80">
                          <a:latin typeface="Tahoma"/>
                          <a:cs typeface="Tahoma"/>
                        </a:rPr>
                        <a:t> </a:t>
                      </a:r>
                      <a:r>
                        <a:rPr lang="ru-RU" sz="800" spc="-80" dirty="0" smtClean="0">
                          <a:latin typeface="Tahoma"/>
                          <a:cs typeface="Tahoma"/>
                        </a:rPr>
                        <a:t>труде</a:t>
                      </a:r>
                      <a:r>
                        <a:rPr sz="800" spc="5" smtClean="0">
                          <a:latin typeface="Tahoma"/>
                          <a:cs typeface="Tahoma"/>
                        </a:rPr>
                        <a:t>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77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9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29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14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сентября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143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761615" marR="1303020" indent="-145161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2.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Тематический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профориентационный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урок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«Открой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своё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(введение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профориентацию)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92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29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сентября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143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3.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Профориентационн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диагностика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Tahoma"/>
                          <a:cs typeface="Tahoma"/>
                        </a:rPr>
                        <a:t>«Мой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профиль»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разбор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результатов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3.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Профориентационн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диагностика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-10" dirty="0">
                          <a:latin typeface="Tahoma"/>
                          <a:cs typeface="Tahoma"/>
                        </a:rPr>
                        <a:t>«Мои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профсреды»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разбор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результатов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2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48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29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28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сентября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143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98475" marR="493395" indent="92075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4.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«Система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образования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России»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 (дополнительное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образование,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уровни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профессионального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образования,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стратегии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поступления)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994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477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585">
                <a:tc gridSpan="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b="1" spc="-105" dirty="0">
                          <a:latin typeface="Verdana"/>
                          <a:cs typeface="Verdana"/>
                        </a:rPr>
                        <a:t>Октябрь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145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5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ктября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524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1275" marR="36195" indent="69405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5.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профессию в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 науки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 образования»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профессии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учителя</a:t>
                      </a:r>
                      <a:r>
                        <a:rPr sz="800">
                          <a:latin typeface="Tahoma"/>
                          <a:cs typeface="Tahoma"/>
                        </a:rPr>
                        <a:t>,</a:t>
                      </a:r>
                      <a:r>
                        <a:rPr sz="800" spc="-50">
                          <a:latin typeface="Tahoma"/>
                          <a:cs typeface="Tahoma"/>
                        </a:rPr>
                        <a:t> </a:t>
                      </a:r>
                      <a:endParaRPr lang="ru-RU" sz="800" spc="-50" dirty="0" smtClean="0">
                        <a:latin typeface="Tahoma"/>
                        <a:cs typeface="Tahoma"/>
                      </a:endParaRPr>
                    </a:p>
                    <a:p>
                      <a:pPr marL="41275" marR="36195" indent="69405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lang="ru-RU" sz="800" spc="30" dirty="0" err="1" smtClean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spc="30" smtClean="0">
                          <a:latin typeface="Tahoma"/>
                          <a:cs typeface="Tahoma"/>
                        </a:rPr>
                        <a:t>риуроченная</a:t>
                      </a:r>
                      <a:r>
                        <a:rPr lang="ru-RU" sz="800" spc="3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smtClean="0">
                          <a:latin typeface="Tahoma"/>
                          <a:cs typeface="Tahoma"/>
                        </a:rPr>
                        <a:t>к</a:t>
                      </a:r>
                      <a:r>
                        <a:rPr sz="800" spc="-8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Году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педагога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наставника)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504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12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октября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85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75" marR="4635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6.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4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smtClean="0">
                          <a:latin typeface="Tahoma"/>
                          <a:cs typeface="Tahoma"/>
                        </a:rPr>
                        <a:t>занятие</a:t>
                      </a:r>
                      <a:endParaRPr lang="ru-RU" sz="800" spc="25" dirty="0" smtClean="0">
                        <a:latin typeface="Tahoma"/>
                        <a:cs typeface="Tahoma"/>
                      </a:endParaRPr>
                    </a:p>
                    <a:p>
                      <a:pPr marL="53975" marR="4635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-4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5" dirty="0">
                          <a:latin typeface="Tahoma"/>
                          <a:cs typeface="Tahoma"/>
                        </a:rPr>
                        <a:t>деле»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1)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350520" marR="342900"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импортозамещение,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авиастроение,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судовождение,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судостроение,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лесная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промышленность)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6.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Профориентационн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диагностика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2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М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ои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ориентиры»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разбор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результатов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523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2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7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4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19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октября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524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67359" marR="461009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7.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промышленная: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достижения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страны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промышленности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производства»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10" dirty="0">
                          <a:latin typeface="Tahoma"/>
                          <a:cs typeface="Tahoma"/>
                        </a:rPr>
                        <a:t>(тяжелая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промышленность,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добыча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переработка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сырья)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92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8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26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октября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88265" marR="48260" indent="77597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8.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профессию в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промышленности»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металлург,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224405">
                        <a:lnSpc>
                          <a:spcPct val="100000"/>
                        </a:lnSpc>
                      </a:pPr>
                      <a:r>
                        <a:rPr sz="800" spc="25" dirty="0">
                          <a:latin typeface="Tahoma"/>
                          <a:cs typeface="Tahoma"/>
                        </a:rPr>
                        <a:t>специалист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аддитивным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технологиям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53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2"/>
          <p:cNvSpPr txBox="1"/>
          <p:nvPr/>
        </p:nvSpPr>
        <p:spPr>
          <a:xfrm>
            <a:off x="351845" y="243696"/>
            <a:ext cx="7108466" cy="36099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spcBef>
                <a:spcPts val="75"/>
              </a:spcBef>
            </a:pP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Календарно-тематическое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>
                <a:latin typeface="Verdana" pitchFamily="34" charset="0"/>
                <a:ea typeface="Verdana" pitchFamily="34" charset="0"/>
                <a:cs typeface="Tahoma"/>
              </a:rPr>
              <a:t>планирование</a:t>
            </a:r>
            <a:r>
              <a:rPr sz="1100" b="1" spc="-15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15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smtClean="0">
                <a:latin typeface="Verdana" pitchFamily="34" charset="0"/>
                <a:ea typeface="Verdana" pitchFamily="34" charset="0"/>
                <a:cs typeface="Tahoma"/>
              </a:rPr>
              <a:t>по 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программе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8">
                <a:latin typeface="Verdana" pitchFamily="34" charset="0"/>
                <a:ea typeface="Verdana" pitchFamily="34" charset="0"/>
                <a:cs typeface="Tahoma"/>
              </a:rPr>
              <a:t>курса</a:t>
            </a:r>
            <a:r>
              <a:rPr sz="1100" b="1" spc="-11">
                <a:latin typeface="Verdana" pitchFamily="34" charset="0"/>
                <a:ea typeface="Verdana" pitchFamily="34" charset="0"/>
                <a:cs typeface="Tahoma"/>
              </a:rPr>
              <a:t> </a:t>
            </a:r>
            <a:endParaRPr lang="ru-RU" sz="1100" b="1" spc="-11" dirty="0" smtClean="0">
              <a:latin typeface="Verdana" pitchFamily="34" charset="0"/>
              <a:ea typeface="Verdana" pitchFamily="34" charset="0"/>
              <a:cs typeface="Tahoma"/>
            </a:endParaRPr>
          </a:p>
          <a:p>
            <a:pPr marL="9525" algn="ctr">
              <a:spcBef>
                <a:spcPts val="75"/>
              </a:spcBef>
            </a:pPr>
            <a:r>
              <a:rPr sz="1100" b="1" spc="-11" smtClean="0">
                <a:latin typeface="Verdana" pitchFamily="34" charset="0"/>
                <a:ea typeface="Verdana" pitchFamily="34" charset="0"/>
                <a:cs typeface="Tahoma"/>
              </a:rPr>
              <a:t>внеурочной</a:t>
            </a:r>
            <a:r>
              <a:rPr sz="1100" b="1" spc="-23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9" smtClean="0">
                <a:latin typeface="Verdana" pitchFamily="34" charset="0"/>
                <a:ea typeface="Verdana" pitchFamily="34" charset="0"/>
                <a:cs typeface="Tahoma"/>
              </a:rPr>
              <a:t>деятельности</a:t>
            </a:r>
            <a:r>
              <a:rPr lang="ru-RU" sz="1100" b="1" spc="-19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30" smtClean="0">
                <a:latin typeface="Verdana" pitchFamily="34" charset="0"/>
                <a:ea typeface="Verdana" pitchFamily="34" charset="0"/>
                <a:cs typeface="Tahoma"/>
              </a:rPr>
              <a:t>«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Россия</a:t>
            </a:r>
            <a:r>
              <a:rPr sz="1100" b="1" spc="-15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98" dirty="0">
                <a:latin typeface="Verdana" pitchFamily="34" charset="0"/>
                <a:ea typeface="Verdana" pitchFamily="34" charset="0"/>
                <a:cs typeface="Tahoma"/>
              </a:rPr>
              <a:t>—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23" dirty="0">
                <a:latin typeface="Verdana" pitchFamily="34" charset="0"/>
                <a:ea typeface="Verdana" pitchFamily="34" charset="0"/>
                <a:cs typeface="Tahoma"/>
              </a:rPr>
              <a:t>мо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и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4" dirty="0">
                <a:latin typeface="Verdana" pitchFamily="34" charset="0"/>
                <a:ea typeface="Verdana" pitchFamily="34" charset="0"/>
                <a:cs typeface="Tahoma"/>
              </a:rPr>
              <a:t>гори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з</a:t>
            </a:r>
            <a:r>
              <a:rPr sz="1100" b="1" spc="-49" dirty="0">
                <a:latin typeface="Verdana" pitchFamily="34" charset="0"/>
                <a:ea typeface="Verdana" pitchFamily="34" charset="0"/>
                <a:cs typeface="Tahoma"/>
              </a:rPr>
              <a:t>онты</a:t>
            </a:r>
            <a:r>
              <a:rPr sz="1100" b="1" spc="-49">
                <a:latin typeface="Verdana" pitchFamily="34" charset="0"/>
                <a:ea typeface="Verdana" pitchFamily="34" charset="0"/>
                <a:cs typeface="Tahoma"/>
              </a:rPr>
              <a:t>»</a:t>
            </a:r>
            <a:r>
              <a:rPr sz="1100" b="1" spc="-3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1845" y="160210"/>
            <a:ext cx="7108466" cy="34817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spcBef>
                <a:spcPts val="75"/>
              </a:spcBef>
            </a:pP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Календарно-тематическое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>
                <a:latin typeface="Verdana" pitchFamily="34" charset="0"/>
                <a:ea typeface="Verdana" pitchFamily="34" charset="0"/>
                <a:cs typeface="Tahoma"/>
              </a:rPr>
              <a:t>планирование</a:t>
            </a:r>
            <a:r>
              <a:rPr sz="1100" b="1" spc="-15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15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smtClean="0">
                <a:latin typeface="Verdana" pitchFamily="34" charset="0"/>
                <a:ea typeface="Verdana" pitchFamily="34" charset="0"/>
                <a:cs typeface="Tahoma"/>
              </a:rPr>
              <a:t>по 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программе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8" dirty="0">
                <a:latin typeface="Verdana" pitchFamily="34" charset="0"/>
                <a:ea typeface="Verdana" pitchFamily="34" charset="0"/>
                <a:cs typeface="Tahoma"/>
              </a:rPr>
              <a:t>курса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1">
                <a:latin typeface="Verdana" pitchFamily="34" charset="0"/>
                <a:ea typeface="Verdana" pitchFamily="34" charset="0"/>
                <a:cs typeface="Tahoma"/>
              </a:rPr>
              <a:t>внеурочной</a:t>
            </a:r>
            <a:r>
              <a:rPr sz="1100" b="1" spc="-23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19" smtClean="0">
                <a:latin typeface="Verdana" pitchFamily="34" charset="0"/>
                <a:ea typeface="Verdana" pitchFamily="34" charset="0"/>
                <a:cs typeface="Tahoma"/>
              </a:rPr>
              <a:t>деятельности</a:t>
            </a:r>
            <a:r>
              <a:rPr lang="ru-RU" sz="1100" b="1" spc="-19" dirty="0" smtClean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30" smtClean="0">
                <a:latin typeface="Verdana" pitchFamily="34" charset="0"/>
                <a:ea typeface="Verdana" pitchFamily="34" charset="0"/>
                <a:cs typeface="Tahoma"/>
              </a:rPr>
              <a:t>«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Россия</a:t>
            </a:r>
            <a:r>
              <a:rPr sz="1100" b="1" spc="-15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98" dirty="0">
                <a:latin typeface="Verdana" pitchFamily="34" charset="0"/>
                <a:ea typeface="Verdana" pitchFamily="34" charset="0"/>
                <a:cs typeface="Tahoma"/>
              </a:rPr>
              <a:t>—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23" dirty="0">
                <a:latin typeface="Verdana" pitchFamily="34" charset="0"/>
                <a:ea typeface="Verdana" pitchFamily="34" charset="0"/>
                <a:cs typeface="Tahoma"/>
              </a:rPr>
              <a:t>мо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и</a:t>
            </a:r>
            <a:r>
              <a:rPr sz="1100" b="1" spc="-30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4" dirty="0">
                <a:latin typeface="Verdana" pitchFamily="34" charset="0"/>
                <a:ea typeface="Verdana" pitchFamily="34" charset="0"/>
                <a:cs typeface="Tahoma"/>
              </a:rPr>
              <a:t>гори</a:t>
            </a:r>
            <a:r>
              <a:rPr sz="1100" b="1" spc="-11" dirty="0">
                <a:latin typeface="Verdana" pitchFamily="34" charset="0"/>
                <a:ea typeface="Verdana" pitchFamily="34" charset="0"/>
                <a:cs typeface="Tahoma"/>
              </a:rPr>
              <a:t>з</a:t>
            </a:r>
            <a:r>
              <a:rPr sz="1100" b="1" spc="-49" dirty="0">
                <a:latin typeface="Verdana" pitchFamily="34" charset="0"/>
                <a:ea typeface="Verdana" pitchFamily="34" charset="0"/>
                <a:cs typeface="Tahoma"/>
              </a:rPr>
              <a:t>онты</a:t>
            </a:r>
            <a:r>
              <a:rPr sz="1100" b="1" spc="-49">
                <a:latin typeface="Verdana" pitchFamily="34" charset="0"/>
                <a:ea typeface="Verdana" pitchFamily="34" charset="0"/>
                <a:cs typeface="Tahoma"/>
              </a:rPr>
              <a:t>»</a:t>
            </a:r>
            <a:r>
              <a:rPr sz="1100" b="1" spc="-3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lang="ru-RU" sz="1100" b="1" spc="-30" dirty="0" smtClean="0">
                <a:latin typeface="Verdana" pitchFamily="34" charset="0"/>
                <a:ea typeface="Verdana" pitchFamily="34" charset="0"/>
                <a:cs typeface="Tahoma"/>
              </a:rPr>
              <a:t>на 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202</a:t>
            </a:r>
            <a:r>
              <a:rPr sz="1100" b="1" spc="-49" smtClean="0">
                <a:latin typeface="Verdana" pitchFamily="34" charset="0"/>
                <a:ea typeface="Verdana" pitchFamily="34" charset="0"/>
                <a:cs typeface="Tahoma"/>
              </a:rPr>
              <a:t>3</a:t>
            </a:r>
            <a:r>
              <a:rPr sz="1100" b="1" spc="-131" smtClean="0">
                <a:latin typeface="Verdana" pitchFamily="34" charset="0"/>
                <a:ea typeface="Verdana" pitchFamily="34" charset="0"/>
                <a:cs typeface="Tahoma"/>
              </a:rPr>
              <a:t>/</a:t>
            </a:r>
            <a:r>
              <a:rPr sz="1100" b="1" spc="-146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0</a:t>
            </a:r>
            <a:r>
              <a:rPr sz="1100" b="1" spc="-45" smtClean="0">
                <a:latin typeface="Verdana" pitchFamily="34" charset="0"/>
                <a:ea typeface="Verdana" pitchFamily="34" charset="0"/>
                <a:cs typeface="Tahoma"/>
              </a:rPr>
              <a:t>2</a:t>
            </a:r>
            <a:r>
              <a:rPr sz="1100" b="1" spc="-38" smtClean="0">
                <a:latin typeface="Verdana" pitchFamily="34" charset="0"/>
                <a:ea typeface="Verdana" pitchFamily="34" charset="0"/>
                <a:cs typeface="Tahoma"/>
              </a:rPr>
              <a:t>4 </a:t>
            </a:r>
            <a:r>
              <a:rPr sz="1100" b="1" spc="-26" dirty="0">
                <a:latin typeface="Verdana" pitchFamily="34" charset="0"/>
                <a:ea typeface="Verdana" pitchFamily="34" charset="0"/>
                <a:cs typeface="Tahoma"/>
              </a:rPr>
              <a:t>уч.</a:t>
            </a:r>
            <a:r>
              <a:rPr sz="1100" b="1" spc="-19" dirty="0">
                <a:latin typeface="Verdana" pitchFamily="34" charset="0"/>
                <a:ea typeface="Verdana" pitchFamily="34" charset="0"/>
                <a:cs typeface="Tahoma"/>
              </a:rPr>
              <a:t> </a:t>
            </a:r>
            <a:r>
              <a:rPr sz="1100" b="1" spc="-8" dirty="0">
                <a:latin typeface="Verdana" pitchFamily="34" charset="0"/>
                <a:ea typeface="Verdana" pitchFamily="34" charset="0"/>
                <a:cs typeface="Tahoma"/>
              </a:rPr>
              <a:t>год</a:t>
            </a:r>
            <a:endParaRPr sz="1100">
              <a:latin typeface="Verdana" pitchFamily="34" charset="0"/>
              <a:ea typeface="Verdana" pitchFamily="34" charset="0"/>
              <a:cs typeface="Tahom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49523" y="781205"/>
          <a:ext cx="7376825" cy="3910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7287"/>
                <a:gridCol w="763103"/>
                <a:gridCol w="2967178"/>
                <a:gridCol w="2967178"/>
                <a:gridCol w="452079"/>
              </a:tblGrid>
              <a:tr h="3757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313690">
                        <a:lnSpc>
                          <a:spcPct val="100000"/>
                        </a:lnSpc>
                      </a:pPr>
                      <a:r>
                        <a:rPr sz="800" spc="65" dirty="0">
                          <a:latin typeface="Tahoma"/>
                          <a:cs typeface="Tahoma"/>
                        </a:rPr>
                        <a:t>Дата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1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з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егист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ан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ые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кте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б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у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ще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е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155575" marR="148590" indent="52451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spc="40" dirty="0">
                          <a:latin typeface="Tahoma"/>
                          <a:cs typeface="Tahoma"/>
                        </a:rPr>
                        <a:t>Классы </a:t>
                      </a:r>
                      <a:r>
                        <a:rPr sz="800" spc="65" dirty="0">
                          <a:latin typeface="Tahoma"/>
                          <a:cs typeface="Tahoma"/>
                        </a:rPr>
                        <a:t>-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участники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Профминимума </a:t>
                      </a:r>
                      <a:r>
                        <a:rPr sz="800" spc="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(зарегистрированные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проекте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будущее»)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  <a:tc>
                  <a:txBody>
                    <a:bodyPr/>
                    <a:lstStyle/>
                    <a:p>
                      <a:pPr marL="93345" marR="46990" indent="-3810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Кол-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во 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часов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704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13CE75"/>
                    </a:solidFill>
                  </a:tcPr>
                </a:tc>
              </a:tr>
              <a:tr h="186876"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b="1" spc="-105" dirty="0">
                          <a:latin typeface="Verdana"/>
                          <a:cs typeface="Verdana"/>
                        </a:rPr>
                        <a:t>Ноябрь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3238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3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9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1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2885" marR="21653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9.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цифровая: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достижения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страны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области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цифровых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>
                          <a:latin typeface="Tahoma"/>
                          <a:cs typeface="Tahoma"/>
                        </a:rPr>
                        <a:t>технологий</a:t>
                      </a:r>
                      <a:r>
                        <a:rPr sz="800" smtClean="0">
                          <a:latin typeface="Tahoma"/>
                          <a:cs typeface="Tahoma"/>
                        </a:rPr>
                        <a:t>»</a:t>
                      </a:r>
                      <a:r>
                        <a:rPr lang="ru-RU" sz="80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информационные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технологии,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искусственный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интеллект,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робототехника)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28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7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32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10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9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о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marL="254000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69265" marR="428625" indent="-34925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10.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области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цифровых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технологий»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выбор: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программист,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робототехник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28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7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5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16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ноября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7170" marR="21018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11.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45">
                          <a:latin typeface="Tahoma"/>
                          <a:cs typeface="Tahoma"/>
                        </a:rPr>
                        <a:t> </a:t>
                      </a:r>
                      <a:endParaRPr lang="ru-RU" sz="800" spc="-45" dirty="0" smtClean="0">
                        <a:latin typeface="Tahoma"/>
                        <a:cs typeface="Tahoma"/>
                      </a:endParaRPr>
                    </a:p>
                    <a:p>
                      <a:pPr marL="217170" marR="210185" algn="ctr">
                        <a:lnSpc>
                          <a:spcPct val="100000"/>
                        </a:lnSpc>
                        <a:spcBef>
                          <a:spcPts val="259"/>
                        </a:spcBef>
                      </a:pPr>
                      <a:r>
                        <a:rPr sz="800" spc="5" smtClean="0">
                          <a:latin typeface="Tahoma"/>
                          <a:cs typeface="Tahoma"/>
                        </a:rPr>
                        <a:t>«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Россия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5" dirty="0">
                          <a:latin typeface="Tahoma"/>
                          <a:cs typeface="Tahoma"/>
                        </a:rPr>
                        <a:t>деле»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(часть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2)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" dirty="0">
                          <a:latin typeface="Tahoma"/>
                          <a:cs typeface="Tahoma"/>
                        </a:rPr>
                        <a:t>(на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медицина,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реабилитация,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генетика)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6294" marR="50165" indent="-778510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11.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П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рофориентационн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а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диагностика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№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3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«Мои  таланты»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разбор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результатов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7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3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12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23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ноября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15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65455" marR="459740"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12.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«Россия</a:t>
                      </a:r>
                      <a:r>
                        <a:rPr sz="8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инженерная: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узнаю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достижения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страны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области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инженерного</a:t>
                      </a:r>
                      <a:r>
                        <a:rPr sz="800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>
                          <a:latin typeface="Tahoma"/>
                          <a:cs typeface="Tahoma"/>
                        </a:rPr>
                        <a:t>дела</a:t>
                      </a:r>
                      <a:r>
                        <a:rPr sz="800" smtClean="0">
                          <a:latin typeface="Tahoma"/>
                          <a:cs typeface="Tahoma"/>
                        </a:rPr>
                        <a:t>»</a:t>
                      </a:r>
                      <a:r>
                        <a:rPr lang="ru-RU" sz="800" dirty="0" smtClean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машиностроение,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транспорт,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строительство)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288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7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0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13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30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ноября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7314" marR="99695" indent="877569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13.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инженерной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сфере</a:t>
                      </a:r>
                      <a:r>
                        <a:rPr sz="800">
                          <a:latin typeface="Tahoma"/>
                          <a:cs typeface="Tahoma"/>
                        </a:rPr>
                        <a:t>» </a:t>
                      </a:r>
                      <a:r>
                        <a:rPr sz="800" spc="5">
                          <a:latin typeface="Tahoma"/>
                          <a:cs typeface="Tahoma"/>
                        </a:rPr>
                        <a:t> </a:t>
                      </a:r>
                      <a:endParaRPr lang="ru-RU" sz="800" spc="5" dirty="0" smtClean="0">
                        <a:latin typeface="Tahoma"/>
                        <a:cs typeface="Tahoma"/>
                      </a:endParaRPr>
                    </a:p>
                    <a:p>
                      <a:pPr marL="107314" marR="99695" indent="877569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20" smtClean="0">
                          <a:latin typeface="Tahoma"/>
                          <a:cs typeface="Tahoma"/>
                        </a:rPr>
                        <a:t>(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</a:t>
                      </a:r>
                      <a:r>
                        <a:rPr sz="800">
                          <a:latin typeface="Tahoma"/>
                          <a:cs typeface="Tahoma"/>
                        </a:rPr>
                        <a:t>:</a:t>
                      </a:r>
                      <a:r>
                        <a:rPr sz="800" spc="-6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smtClean="0">
                          <a:latin typeface="Tahoma"/>
                          <a:cs typeface="Tahoma"/>
                        </a:rPr>
                        <a:t>инженер-</a:t>
                      </a:r>
                      <a:r>
                        <a:rPr sz="800" spc="10" smtClean="0">
                          <a:latin typeface="Tahoma"/>
                          <a:cs typeface="Tahoma"/>
                        </a:rPr>
                        <a:t>конструктор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,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электромонтер</a:t>
                      </a:r>
                      <a:r>
                        <a:rPr sz="800" spc="-8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476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8083">
                <a:tc gridSpan="5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800" b="1" spc="-95" dirty="0">
                          <a:latin typeface="Verdana"/>
                          <a:cs typeface="Verdana"/>
                        </a:rPr>
                        <a:t>Декабрь</a:t>
                      </a:r>
                      <a:endParaRPr sz="800">
                        <a:latin typeface="Verdana"/>
                        <a:cs typeface="Verdana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5A9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032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14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7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5" dirty="0">
                          <a:latin typeface="Tahoma"/>
                          <a:cs typeface="Tahoma"/>
                        </a:rPr>
                        <a:t>д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екабря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4300" marR="109220" indent="63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14.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«Государственное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управление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общественная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безопасность»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(федеральная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государственная,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военная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правоохранительная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службы,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особенности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работы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профессии</a:t>
                      </a:r>
                      <a:r>
                        <a:rPr sz="800" spc="-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800" spc="-32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этих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службах)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32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15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9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14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декабря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8762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8895" marR="42545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15.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занятие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«Пробую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профессию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 </a:t>
                      </a:r>
                      <a:r>
                        <a:rPr sz="800" spc="35" dirty="0">
                          <a:latin typeface="Tahoma"/>
                          <a:cs typeface="Tahoma"/>
                        </a:rPr>
                        <a:t>сфере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управления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безопасности»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(моделирующая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40" dirty="0">
                          <a:latin typeface="Tahoma"/>
                          <a:cs typeface="Tahoma"/>
                        </a:rPr>
                        <a:t>онлайн-проба</a:t>
                      </a:r>
                      <a:r>
                        <a:rPr sz="800" spc="-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платформе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проекта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«Билет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в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будущее»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профессиям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0" dirty="0">
                          <a:latin typeface="Tahoma"/>
                          <a:cs typeface="Tahoma"/>
                        </a:rPr>
                        <a:t>на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выбор:</a:t>
                      </a:r>
                      <a:r>
                        <a:rPr sz="800" spc="-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специалист </a:t>
                      </a:r>
                      <a:r>
                        <a:rPr sz="800" spc="-3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5" dirty="0">
                          <a:latin typeface="Tahoma"/>
                          <a:cs typeface="Tahoma"/>
                        </a:rPr>
                        <a:t>по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кибербезопасности,</a:t>
                      </a:r>
                      <a:r>
                        <a:rPr sz="8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5" dirty="0">
                          <a:latin typeface="Tahoma"/>
                          <a:cs typeface="Tahoma"/>
                        </a:rPr>
                        <a:t>юрист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и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25" dirty="0">
                          <a:latin typeface="Tahoma"/>
                          <a:cs typeface="Tahoma"/>
                        </a:rPr>
                        <a:t>др.)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47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2381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29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55" dirty="0">
                          <a:latin typeface="Tahoma"/>
                          <a:cs typeface="Tahoma"/>
                        </a:rPr>
                        <a:t>16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21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декабря</a:t>
                      </a:r>
                      <a:endParaRPr sz="800">
                        <a:latin typeface="Tahoma"/>
                        <a:cs typeface="Tahoma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2023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dirty="0">
                          <a:latin typeface="Tahoma"/>
                          <a:cs typeface="Tahoma"/>
                        </a:rPr>
                        <a:t>г.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3381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spc="35" dirty="0">
                          <a:latin typeface="Tahoma"/>
                          <a:cs typeface="Tahoma"/>
                        </a:rPr>
                        <a:t>Тема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5" dirty="0">
                          <a:latin typeface="Tahoma"/>
                          <a:cs typeface="Tahoma"/>
                        </a:rPr>
                        <a:t>16.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Профориентационное</a:t>
                      </a:r>
                      <a:r>
                        <a:rPr sz="8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занятие-рефлексия</a:t>
                      </a:r>
                      <a:r>
                        <a:rPr sz="800" spc="-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-10" dirty="0">
                          <a:latin typeface="Tahoma"/>
                          <a:cs typeface="Tahoma"/>
                        </a:rPr>
                        <a:t>«Моё</a:t>
                      </a:r>
                      <a:r>
                        <a:rPr sz="800" spc="-7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30" dirty="0">
                          <a:latin typeface="Tahoma"/>
                          <a:cs typeface="Tahoma"/>
                        </a:rPr>
                        <a:t>будущее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5" dirty="0">
                          <a:latin typeface="Tahoma"/>
                          <a:cs typeface="Tahoma"/>
                        </a:rPr>
                        <a:t>—</a:t>
                      </a:r>
                      <a:r>
                        <a:rPr sz="800" spc="-6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20" dirty="0">
                          <a:latin typeface="Tahoma"/>
                          <a:cs typeface="Tahoma"/>
                        </a:rPr>
                        <a:t>моя</a:t>
                      </a:r>
                      <a:r>
                        <a:rPr sz="800" spc="-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800" spc="10" dirty="0">
                          <a:latin typeface="Tahoma"/>
                          <a:cs typeface="Tahoma"/>
                        </a:rPr>
                        <a:t>страна»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sz="800" dirty="0">
                          <a:latin typeface="Tahoma"/>
                          <a:cs typeface="Tahoma"/>
                        </a:rPr>
                        <a:t>1</a:t>
                      </a:r>
                      <a:endParaRPr sz="800">
                        <a:latin typeface="Tahoma"/>
                        <a:cs typeface="Tahoma"/>
                      </a:endParaRPr>
                    </a:p>
                  </a:txBody>
                  <a:tcPr marL="0" marR="0" marT="9667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theme/theme1.xml><?xml version="1.0" encoding="utf-8"?>
<a:theme xmlns:a="http://schemas.openxmlformats.org/drawingml/2006/main" name="ТемаАСОУтитул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Городской по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472C4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8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1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2_Специальное оформление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по умолчанию.thmx</Template>
  <TotalTime>23598</TotalTime>
  <Words>3453</Words>
  <Application>Microsoft Office PowerPoint</Application>
  <PresentationFormat>Экран (16:9)</PresentationFormat>
  <Paragraphs>761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ТемаАСОУтитул</vt:lpstr>
      <vt:lpstr>Специальное оформление</vt:lpstr>
      <vt:lpstr>8_Специальное оформление</vt:lpstr>
      <vt:lpstr>9_Специальное оформление</vt:lpstr>
      <vt:lpstr>1_Специальное оформление</vt:lpstr>
      <vt:lpstr>2_Специальное оформление</vt:lpstr>
      <vt:lpstr>О мониторинге готовности  общеобразовательных организаций  к реализации профминимума </vt:lpstr>
      <vt:lpstr>Направления и уровни реализации профминимума Порядок реализации профминимума и обновленные Методические рекомендации по реализации профминимума  (Письмо Минпроса от 17.08.2023 № ДГ-1773/05)</vt:lpstr>
      <vt:lpstr>Презентация PowerPoint</vt:lpstr>
      <vt:lpstr>Презентация PowerPoint</vt:lpstr>
      <vt:lpstr>Презентация PowerPoint</vt:lpstr>
      <vt:lpstr>Профминимум: внеурочная деятельность Курс занятий «Россия — мои горизонты» (34 часа) (четверг) все 6-11 классы  https://bvbinfo.ru </vt:lpstr>
      <vt:lpstr>Курс занятий «Россия — мои горизонты»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Irina Skvortsova</dc:creator>
  <cp:lastModifiedBy>User</cp:lastModifiedBy>
  <cp:revision>118</cp:revision>
  <dcterms:created xsi:type="dcterms:W3CDTF">2020-04-09T22:49:10Z</dcterms:created>
  <dcterms:modified xsi:type="dcterms:W3CDTF">2023-08-25T09:58:07Z</dcterms:modified>
</cp:coreProperties>
</file>