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2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5A9D2-F6AC-4B9B-B7F7-761398B58ED7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1B404-2052-478D-9DE2-DC4907B49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190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5A9D2-F6AC-4B9B-B7F7-761398B58ED7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1B404-2052-478D-9DE2-DC4907B49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505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5A9D2-F6AC-4B9B-B7F7-761398B58ED7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1B404-2052-478D-9DE2-DC4907B49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858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5A9D2-F6AC-4B9B-B7F7-761398B58ED7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1B404-2052-478D-9DE2-DC4907B49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268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5A9D2-F6AC-4B9B-B7F7-761398B58ED7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1B404-2052-478D-9DE2-DC4907B49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8394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5A9D2-F6AC-4B9B-B7F7-761398B58ED7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1B404-2052-478D-9DE2-DC4907B49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123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5A9D2-F6AC-4B9B-B7F7-761398B58ED7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1B404-2052-478D-9DE2-DC4907B49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822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5A9D2-F6AC-4B9B-B7F7-761398B58ED7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1B404-2052-478D-9DE2-DC4907B49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0992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5A9D2-F6AC-4B9B-B7F7-761398B58ED7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1B404-2052-478D-9DE2-DC4907B49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469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5A9D2-F6AC-4B9B-B7F7-761398B58ED7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1B404-2052-478D-9DE2-DC4907B49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287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5A9D2-F6AC-4B9B-B7F7-761398B58ED7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1B404-2052-478D-9DE2-DC4907B49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358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5A9D2-F6AC-4B9B-B7F7-761398B58ED7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1B404-2052-478D-9DE2-DC4907B49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397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5C2ADC8-3DC7-4F91-927F-1FEE48696A90}"/>
              </a:ext>
            </a:extLst>
          </p:cNvPr>
          <p:cNvSpPr txBox="1"/>
          <p:nvPr/>
        </p:nvSpPr>
        <p:spPr>
          <a:xfrm>
            <a:off x="2991678" y="69574"/>
            <a:ext cx="7533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Образовательный кластер среднего профессионального образования в отрасли «Педагогика» Тверской области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0625B89-8060-4719-8C18-B1A38FC556AC}"/>
              </a:ext>
            </a:extLst>
          </p:cNvPr>
          <p:cNvSpPr/>
          <p:nvPr/>
        </p:nvSpPr>
        <p:spPr>
          <a:xfrm>
            <a:off x="3170584" y="715905"/>
            <a:ext cx="7643190" cy="5160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DD5BA8-1A20-4024-9831-6A9D012A963A}"/>
              </a:ext>
            </a:extLst>
          </p:cNvPr>
          <p:cNvSpPr txBox="1"/>
          <p:nvPr/>
        </p:nvSpPr>
        <p:spPr>
          <a:xfrm>
            <a:off x="3240157" y="715905"/>
            <a:ext cx="63511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>
                <a:solidFill>
                  <a:schemeClr val="bg1"/>
                </a:solidFill>
              </a:rPr>
              <a:t>КАРЬЕРНАЯ КАРТА ВЫПУСКНИКА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0326DE6-9DE4-4228-9DD0-8D3946C016C2}"/>
              </a:ext>
            </a:extLst>
          </p:cNvPr>
          <p:cNvSpPr/>
          <p:nvPr/>
        </p:nvSpPr>
        <p:spPr>
          <a:xfrm>
            <a:off x="3170584" y="1269903"/>
            <a:ext cx="7643190" cy="569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70D82D-0F0F-49F5-BBF6-E3C024BA20DE}"/>
              </a:ext>
            </a:extLst>
          </p:cNvPr>
          <p:cNvSpPr txBox="1"/>
          <p:nvPr/>
        </p:nvSpPr>
        <p:spPr>
          <a:xfrm>
            <a:off x="3170583" y="1284162"/>
            <a:ext cx="589390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dirty="0">
                <a:solidFill>
                  <a:schemeClr val="bg1"/>
                </a:solidFill>
              </a:rPr>
              <a:t>44.02.02 Преподавание в начальных классах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EF0628-64B9-412A-93B3-CD3D5173631A}"/>
              </a:ext>
            </a:extLst>
          </p:cNvPr>
          <p:cNvSpPr txBox="1"/>
          <p:nvPr/>
        </p:nvSpPr>
        <p:spPr>
          <a:xfrm>
            <a:off x="3061251" y="1798383"/>
            <a:ext cx="73947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Срок обучения: </a:t>
            </a:r>
            <a:r>
              <a:rPr lang="ru-RU" dirty="0"/>
              <a:t>3 года 10 месяцев (9 классов)</a:t>
            </a:r>
          </a:p>
          <a:p>
            <a:r>
              <a:rPr lang="ru-RU" b="1" dirty="0"/>
              <a:t>Квалификация:</a:t>
            </a:r>
            <a:r>
              <a:rPr lang="ru-RU" dirty="0"/>
              <a:t> учитель начальных классов</a:t>
            </a:r>
          </a:p>
          <a:p>
            <a:r>
              <a:rPr lang="ru-RU" b="1" dirty="0"/>
              <a:t>Средняя заработная плата в регионе:</a:t>
            </a:r>
            <a:r>
              <a:rPr lang="ru-RU" dirty="0"/>
              <a:t> 55 000 р.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F3F99519-B6FA-4F48-AA8F-2914EB28585C}"/>
              </a:ext>
            </a:extLst>
          </p:cNvPr>
          <p:cNvSpPr/>
          <p:nvPr/>
        </p:nvSpPr>
        <p:spPr>
          <a:xfrm>
            <a:off x="316019" y="3893528"/>
            <a:ext cx="1503736" cy="200664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4284EFC-E054-4CBB-87CF-61C3EC289CA2}"/>
              </a:ext>
            </a:extLst>
          </p:cNvPr>
          <p:cNvSpPr txBox="1"/>
          <p:nvPr/>
        </p:nvSpPr>
        <p:spPr>
          <a:xfrm>
            <a:off x="335152" y="3999501"/>
            <a:ext cx="15037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ВЫПУСКНИК</a:t>
            </a:r>
          </a:p>
          <a:p>
            <a:r>
              <a:rPr lang="ru-RU" sz="15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Возраст: 20-21 год</a:t>
            </a:r>
          </a:p>
          <a:p>
            <a:r>
              <a:rPr lang="ru-RU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СТУДЕНТ</a:t>
            </a:r>
          </a:p>
          <a:p>
            <a:r>
              <a:rPr lang="ru-RU" sz="15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года 10 мес.</a:t>
            </a:r>
          </a:p>
          <a:p>
            <a:r>
              <a:rPr lang="ru-RU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АБИТУРИЕНТ</a:t>
            </a:r>
          </a:p>
          <a:p>
            <a:r>
              <a:rPr lang="ru-RU" sz="15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Возраст: 16 ле</a:t>
            </a:r>
            <a:r>
              <a:rPr lang="ru-RU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87060CE5-0BA6-47F0-B855-03C9E57ED152}"/>
              </a:ext>
            </a:extLst>
          </p:cNvPr>
          <p:cNvSpPr/>
          <p:nvPr/>
        </p:nvSpPr>
        <p:spPr>
          <a:xfrm>
            <a:off x="2229980" y="3508001"/>
            <a:ext cx="2097158" cy="1031042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15BA8B0-0A57-4A82-86C5-C634E8C728A2}"/>
              </a:ext>
            </a:extLst>
          </p:cNvPr>
          <p:cNvSpPr txBox="1"/>
          <p:nvPr/>
        </p:nvSpPr>
        <p:spPr>
          <a:xfrm>
            <a:off x="2359836" y="3547368"/>
            <a:ext cx="1941057" cy="73866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Учитель начальных классов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з/п от 40 000 руб.</a:t>
            </a:r>
          </a:p>
        </p:txBody>
      </p:sp>
      <p:sp>
        <p:nvSpPr>
          <p:cNvPr id="14" name="Прямоугольник: скругленные углы 14">
            <a:extLst>
              <a:ext uri="{FF2B5EF4-FFF2-40B4-BE49-F238E27FC236}">
                <a16:creationId xmlns:a16="http://schemas.microsoft.com/office/drawing/2014/main" id="{87060CE5-0BA6-47F0-B855-03C9E57ED152}"/>
              </a:ext>
            </a:extLst>
          </p:cNvPr>
          <p:cNvSpPr/>
          <p:nvPr/>
        </p:nvSpPr>
        <p:spPr>
          <a:xfrm>
            <a:off x="2216356" y="5067201"/>
            <a:ext cx="2097158" cy="92333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15BA8B0-0A57-4A82-86C5-C634E8C728A2}"/>
              </a:ext>
            </a:extLst>
          </p:cNvPr>
          <p:cNvSpPr txBox="1"/>
          <p:nvPr/>
        </p:nvSpPr>
        <p:spPr>
          <a:xfrm>
            <a:off x="2255060" y="5065097"/>
            <a:ext cx="1941057" cy="892552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Самозанятость: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обучение и развитие детей младшего школьного возраста </a:t>
            </a:r>
          </a:p>
        </p:txBody>
      </p:sp>
      <p:sp>
        <p:nvSpPr>
          <p:cNvPr id="19" name="Прямоугольник: скругленные углы 14">
            <a:extLst>
              <a:ext uri="{FF2B5EF4-FFF2-40B4-BE49-F238E27FC236}">
                <a16:creationId xmlns:a16="http://schemas.microsoft.com/office/drawing/2014/main" id="{87060CE5-0BA6-47F0-B855-03C9E57ED152}"/>
              </a:ext>
            </a:extLst>
          </p:cNvPr>
          <p:cNvSpPr/>
          <p:nvPr/>
        </p:nvSpPr>
        <p:spPr>
          <a:xfrm>
            <a:off x="4309183" y="3259985"/>
            <a:ext cx="2750561" cy="110443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: скругленные углы 14">
            <a:extLst>
              <a:ext uri="{FF2B5EF4-FFF2-40B4-BE49-F238E27FC236}">
                <a16:creationId xmlns:a16="http://schemas.microsoft.com/office/drawing/2014/main" id="{87060CE5-0BA6-47F0-B855-03C9E57ED152}"/>
              </a:ext>
            </a:extLst>
          </p:cNvPr>
          <p:cNvSpPr/>
          <p:nvPr/>
        </p:nvSpPr>
        <p:spPr>
          <a:xfrm>
            <a:off x="7026324" y="3140794"/>
            <a:ext cx="2097158" cy="92333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: скругленные углы 14">
            <a:extLst>
              <a:ext uri="{FF2B5EF4-FFF2-40B4-BE49-F238E27FC236}">
                <a16:creationId xmlns:a16="http://schemas.microsoft.com/office/drawing/2014/main" id="{87060CE5-0BA6-47F0-B855-03C9E57ED152}"/>
              </a:ext>
            </a:extLst>
          </p:cNvPr>
          <p:cNvSpPr/>
          <p:nvPr/>
        </p:nvSpPr>
        <p:spPr>
          <a:xfrm>
            <a:off x="9084740" y="2849335"/>
            <a:ext cx="2662030" cy="114159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: скругленные углы 14">
            <a:extLst>
              <a:ext uri="{FF2B5EF4-FFF2-40B4-BE49-F238E27FC236}">
                <a16:creationId xmlns:a16="http://schemas.microsoft.com/office/drawing/2014/main" id="{87060CE5-0BA6-47F0-B855-03C9E57ED152}"/>
              </a:ext>
            </a:extLst>
          </p:cNvPr>
          <p:cNvSpPr/>
          <p:nvPr/>
        </p:nvSpPr>
        <p:spPr>
          <a:xfrm>
            <a:off x="4512932" y="4671632"/>
            <a:ext cx="3853488" cy="98879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: скругленные углы 14">
            <a:extLst>
              <a:ext uri="{FF2B5EF4-FFF2-40B4-BE49-F238E27FC236}">
                <a16:creationId xmlns:a16="http://schemas.microsoft.com/office/drawing/2014/main" id="{87060CE5-0BA6-47F0-B855-03C9E57ED152}"/>
              </a:ext>
            </a:extLst>
          </p:cNvPr>
          <p:cNvSpPr/>
          <p:nvPr/>
        </p:nvSpPr>
        <p:spPr>
          <a:xfrm>
            <a:off x="8538972" y="4264998"/>
            <a:ext cx="2963823" cy="92333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15BA8B0-0A57-4A82-86C5-C634E8C728A2}"/>
              </a:ext>
            </a:extLst>
          </p:cNvPr>
          <p:cNvSpPr txBox="1"/>
          <p:nvPr/>
        </p:nvSpPr>
        <p:spPr>
          <a:xfrm>
            <a:off x="4271317" y="3268424"/>
            <a:ext cx="2886355" cy="954107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Методист методической службы органов управления образованием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з/п </a:t>
            </a:r>
            <a:r>
              <a:rPr lang="ru-RU" sz="1400">
                <a:latin typeface="Arial" panose="020B0604020202020204" pitchFamily="34" charset="0"/>
                <a:cs typeface="Arial" panose="020B0604020202020204" pitchFamily="34" charset="0"/>
              </a:rPr>
              <a:t>от 45 000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руб.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15BA8B0-0A57-4A82-86C5-C634E8C728A2}"/>
              </a:ext>
            </a:extLst>
          </p:cNvPr>
          <p:cNvSpPr txBox="1"/>
          <p:nvPr/>
        </p:nvSpPr>
        <p:spPr>
          <a:xfrm>
            <a:off x="7059744" y="3221233"/>
            <a:ext cx="1941057" cy="73866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Заместитель директора школы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з/п от 50 000 руб.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15BA8B0-0A57-4A82-86C5-C634E8C728A2}"/>
              </a:ext>
            </a:extLst>
          </p:cNvPr>
          <p:cNvSpPr txBox="1"/>
          <p:nvPr/>
        </p:nvSpPr>
        <p:spPr>
          <a:xfrm>
            <a:off x="9173697" y="2917148"/>
            <a:ext cx="2465651" cy="52322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Директор школы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з/п </a:t>
            </a:r>
            <a:r>
              <a:rPr lang="ru-RU" sz="1400">
                <a:latin typeface="Arial" panose="020B0604020202020204" pitchFamily="34" charset="0"/>
                <a:cs typeface="Arial" panose="020B0604020202020204" pitchFamily="34" charset="0"/>
              </a:rPr>
              <a:t>от 60 000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руб.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15BA8B0-0A57-4A82-86C5-C634E8C728A2}"/>
              </a:ext>
            </a:extLst>
          </p:cNvPr>
          <p:cNvSpPr txBox="1"/>
          <p:nvPr/>
        </p:nvSpPr>
        <p:spPr>
          <a:xfrm>
            <a:off x="5141738" y="4808505"/>
            <a:ext cx="2343685" cy="49244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СВОЕ ДЕЛО</a:t>
            </a:r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школа детского развития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15BA8B0-0A57-4A82-86C5-C634E8C728A2}"/>
              </a:ext>
            </a:extLst>
          </p:cNvPr>
          <p:cNvSpPr txBox="1"/>
          <p:nvPr/>
        </p:nvSpPr>
        <p:spPr>
          <a:xfrm>
            <a:off x="8819718" y="4346527"/>
            <a:ext cx="2343685" cy="692497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Стабильный бизнес в сфере образовательных услуг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Выгнутая вверх стрелка 28"/>
          <p:cNvSpPr/>
          <p:nvPr/>
        </p:nvSpPr>
        <p:spPr>
          <a:xfrm rot="20205015">
            <a:off x="4167894" y="4800887"/>
            <a:ext cx="470281" cy="151467"/>
          </a:xfrm>
          <a:prstGeom prst="curvedDownArrow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Выгнутая вверх стрелка 29"/>
          <p:cNvSpPr/>
          <p:nvPr/>
        </p:nvSpPr>
        <p:spPr>
          <a:xfrm rot="11364567">
            <a:off x="1675779" y="5723622"/>
            <a:ext cx="626842" cy="200096"/>
          </a:xfrm>
          <a:prstGeom prst="curvedDownArrow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Выгнутая вверх стрелка 30"/>
          <p:cNvSpPr/>
          <p:nvPr/>
        </p:nvSpPr>
        <p:spPr>
          <a:xfrm rot="20205015">
            <a:off x="1713943" y="3812362"/>
            <a:ext cx="615326" cy="215706"/>
          </a:xfrm>
          <a:prstGeom prst="curvedDownArrow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Выгнутая вверх стрелка 31"/>
          <p:cNvSpPr/>
          <p:nvPr/>
        </p:nvSpPr>
        <p:spPr>
          <a:xfrm rot="20205015">
            <a:off x="3885838" y="3161351"/>
            <a:ext cx="470281" cy="197269"/>
          </a:xfrm>
          <a:prstGeom prst="curvedDownArrow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Выгнутая вверх стрелка 32"/>
          <p:cNvSpPr/>
          <p:nvPr/>
        </p:nvSpPr>
        <p:spPr>
          <a:xfrm rot="20205015">
            <a:off x="8021384" y="4318625"/>
            <a:ext cx="470281" cy="197269"/>
          </a:xfrm>
          <a:prstGeom prst="curvedDownArrow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Выгнутая вверх стрелка 33"/>
          <p:cNvSpPr/>
          <p:nvPr/>
        </p:nvSpPr>
        <p:spPr>
          <a:xfrm rot="20205015">
            <a:off x="6667551" y="2968813"/>
            <a:ext cx="470281" cy="197269"/>
          </a:xfrm>
          <a:prstGeom prst="curvedDownArrow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5" name="Выгнутая вверх стрелка 34"/>
          <p:cNvSpPr/>
          <p:nvPr/>
        </p:nvSpPr>
        <p:spPr>
          <a:xfrm rot="20205015">
            <a:off x="8713232" y="2806523"/>
            <a:ext cx="470281" cy="197269"/>
          </a:xfrm>
          <a:prstGeom prst="curvedDownArrow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8001544" y="2793250"/>
            <a:ext cx="7297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 лет</a:t>
            </a:r>
            <a:endParaRPr lang="ru-RU" sz="14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036298" y="2916151"/>
            <a:ext cx="6303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 лет</a:t>
            </a:r>
            <a:endParaRPr lang="ru-RU" sz="14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227343" y="3173073"/>
            <a:ext cx="6303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 лет</a:t>
            </a:r>
            <a:endParaRPr lang="ru-RU" sz="14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485342" y="4781127"/>
            <a:ext cx="72654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 года</a:t>
            </a:r>
            <a:endParaRPr lang="ru-RU" sz="14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7362877" y="4287325"/>
            <a:ext cx="72654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 года</a:t>
            </a:r>
            <a:endParaRPr lang="ru-RU" sz="14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15BA8B0-0A57-4A82-86C5-C634E8C728A2}"/>
              </a:ext>
            </a:extLst>
          </p:cNvPr>
          <p:cNvSpPr txBox="1"/>
          <p:nvPr/>
        </p:nvSpPr>
        <p:spPr>
          <a:xfrm>
            <a:off x="370544" y="6098743"/>
            <a:ext cx="4311448" cy="892552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Целевой договор с работодателем</a:t>
            </a:r>
          </a:p>
          <a:p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Практическое обучение у опорного работодателя</a:t>
            </a:r>
          </a:p>
          <a:p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Гарантированное трудоустройство</a:t>
            </a:r>
          </a:p>
          <a:p>
            <a:pPr algn="ctr"/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15BA8B0-0A57-4A82-86C5-C634E8C728A2}"/>
              </a:ext>
            </a:extLst>
          </p:cNvPr>
          <p:cNvSpPr txBox="1"/>
          <p:nvPr/>
        </p:nvSpPr>
        <p:spPr>
          <a:xfrm>
            <a:off x="4620725" y="6036046"/>
            <a:ext cx="3589967" cy="692497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Грантовая поддержка государства</a:t>
            </a:r>
          </a:p>
          <a:p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Государственные программы поддержки предпринимателей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8511505" y="5188328"/>
            <a:ext cx="26518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Твое </a:t>
            </a:r>
            <a:r>
              <a:rPr lang="ru-RU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будущее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начинается здесь</a:t>
            </a:r>
          </a:p>
        </p:txBody>
      </p:sp>
      <p:pic>
        <p:nvPicPr>
          <p:cNvPr id="1026" name="_x00000" descr="imag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80" t="57837" r="25061" b="30643"/>
          <a:stretch>
            <a:fillRect/>
          </a:stretch>
        </p:blipFill>
        <p:spPr bwMode="auto">
          <a:xfrm>
            <a:off x="11639348" y="5658085"/>
            <a:ext cx="533400" cy="795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_x00000" descr="imag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993" t="69366" r="24600" b="25111"/>
          <a:stretch>
            <a:fillRect/>
          </a:stretch>
        </p:blipFill>
        <p:spPr bwMode="auto">
          <a:xfrm>
            <a:off x="9979025" y="6487567"/>
            <a:ext cx="2212975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Прямоугольник 43"/>
          <p:cNvSpPr/>
          <p:nvPr/>
        </p:nvSpPr>
        <p:spPr>
          <a:xfrm>
            <a:off x="8446298" y="5801661"/>
            <a:ext cx="33004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171360, Тверская область, г. Старица,</a:t>
            </a:r>
          </a:p>
          <a:p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 ул. Советская, д. 8 </a:t>
            </a:r>
          </a:p>
          <a:p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Телефон: </a:t>
            </a:r>
            <a:r>
              <a:rPr lang="ru-RU" sz="1400" b="1" dirty="0"/>
              <a:t>8 (48263) 232-53</a:t>
            </a: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E-mail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spustar2007@rambler.ru</a:t>
            </a:r>
            <a:endParaRPr lang="ru-RU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5" name="Рисунок 44" descr="C:\Users\Завхоз\Downloads\galka_blue.png">
            <a:extLst>
              <a:ext uri="{FF2B5EF4-FFF2-40B4-BE49-F238E27FC236}">
                <a16:creationId xmlns:a16="http://schemas.microsoft.com/office/drawing/2014/main" id="{EC2056EE-A230-45A3-B3C2-672C069BCC5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57" y="6035996"/>
            <a:ext cx="300990" cy="298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Рисунок 46" descr="C:\Users\Завхоз\Downloads\galka_blue.png">
            <a:extLst>
              <a:ext uri="{FF2B5EF4-FFF2-40B4-BE49-F238E27FC236}">
                <a16:creationId xmlns:a16="http://schemas.microsoft.com/office/drawing/2014/main" id="{AE01ADCF-7D1D-4996-B426-A72AABD7104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3667" y="5964876"/>
            <a:ext cx="300990" cy="298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643CF99-9849-443C-9D42-E3023104F2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73" y="173454"/>
            <a:ext cx="2981741" cy="3086531"/>
          </a:xfrm>
          <a:prstGeom prst="rect">
            <a:avLst/>
          </a:prstGeom>
        </p:spPr>
      </p:pic>
      <p:pic>
        <p:nvPicPr>
          <p:cNvPr id="46" name="Рисунок 45">
            <a:extLst>
              <a:ext uri="{FF2B5EF4-FFF2-40B4-BE49-F238E27FC236}">
                <a16:creationId xmlns:a16="http://schemas.microsoft.com/office/drawing/2014/main" id="{4E2D8B38-CBFB-49C8-B876-2729730EE0B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0962" y="731289"/>
            <a:ext cx="648625" cy="685137"/>
          </a:xfrm>
          <a:prstGeom prst="rect">
            <a:avLst/>
          </a:prstGeom>
        </p:spPr>
      </p:pic>
      <p:pic>
        <p:nvPicPr>
          <p:cNvPr id="48" name="Рисунок 47">
            <a:extLst>
              <a:ext uri="{FF2B5EF4-FFF2-40B4-BE49-F238E27FC236}">
                <a16:creationId xmlns:a16="http://schemas.microsoft.com/office/drawing/2014/main" id="{FF991FCF-D945-40A1-A75B-CF087A7279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10950961" y="1588371"/>
            <a:ext cx="648625" cy="65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025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</TotalTime>
  <Words>164</Words>
  <Application>Microsoft Office PowerPoint</Application>
  <PresentationFormat>Широкоэкранный</PresentationFormat>
  <Paragraphs>40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София Коваленко</dc:creator>
  <cp:lastModifiedBy>Завхоз</cp:lastModifiedBy>
  <cp:revision>33</cp:revision>
  <dcterms:created xsi:type="dcterms:W3CDTF">2025-02-11T11:36:35Z</dcterms:created>
  <dcterms:modified xsi:type="dcterms:W3CDTF">2025-02-12T13:00:25Z</dcterms:modified>
</cp:coreProperties>
</file>