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257" r:id="rId2"/>
    <p:sldId id="497" r:id="rId3"/>
    <p:sldId id="479" r:id="rId4"/>
    <p:sldId id="480" r:id="rId5"/>
    <p:sldId id="465" r:id="rId6"/>
    <p:sldId id="468" r:id="rId7"/>
    <p:sldId id="481" r:id="rId8"/>
    <p:sldId id="498" r:id="rId9"/>
    <p:sldId id="499" r:id="rId10"/>
    <p:sldId id="515" r:id="rId11"/>
    <p:sldId id="503" r:id="rId12"/>
    <p:sldId id="504" r:id="rId13"/>
    <p:sldId id="505" r:id="rId14"/>
    <p:sldId id="506" r:id="rId15"/>
    <p:sldId id="509" r:id="rId16"/>
    <p:sldId id="511" r:id="rId17"/>
    <p:sldId id="512" r:id="rId18"/>
    <p:sldId id="513" r:id="rId19"/>
    <p:sldId id="514" r:id="rId20"/>
    <p:sldId id="517" r:id="rId21"/>
    <p:sldId id="507" r:id="rId22"/>
    <p:sldId id="492" r:id="rId23"/>
    <p:sldId id="484" r:id="rId24"/>
    <p:sldId id="486" r:id="rId25"/>
    <p:sldId id="516" r:id="rId26"/>
    <p:sldId id="510" r:id="rId27"/>
    <p:sldId id="518" r:id="rId28"/>
    <p:sldId id="520" r:id="rId29"/>
    <p:sldId id="522" r:id="rId30"/>
    <p:sldId id="519" r:id="rId31"/>
    <p:sldId id="478" r:id="rId32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21" autoAdjust="0"/>
    <p:restoredTop sz="63790" autoAdjust="0"/>
  </p:normalViewPr>
  <p:slideViewPr>
    <p:cSldViewPr>
      <p:cViewPr>
        <p:scale>
          <a:sx n="66" d="100"/>
          <a:sy n="66" d="100"/>
        </p:scale>
        <p:origin x="-151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A5FA836-C856-42B5-82B6-A67DDCD566FC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8ADCCE-1509-429A-9E75-205D56F8A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58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8ADCCE-1509-429A-9E75-205D56F8A39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8ADCCE-1509-429A-9E75-205D56F8A39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76C4F66-782A-44BE-B7F4-FB02275CFD66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50E4662-AAB4-46B5-91C0-A71F8D081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BB300-BFE8-4883-93AF-16F7FDE7D08B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0C8DE-7C41-4561-B1D8-A8620C835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5CAF4-B1D4-472A-B171-72EC1B608026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E8B1-C748-487D-8595-646FCF27C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7AD76-4785-4030-A922-0AAC18C826C1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98714-AAD3-43A2-B460-91340CC36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1520-CAA0-4F6A-BC5A-AE1DD799DB83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8BAB0-1A55-4BE0-826C-9A51F5DD3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711812-CB3F-4F9A-826D-DAC29A9F71C2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7ACBC8-712B-4726-8CAF-8D94C9530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E04265-030C-4E49-BD3A-252F776BFAA3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41DD7D-3CBF-42F2-AB96-8AAEE0265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83D7DA-6D81-4944-8B3D-A06C7C7F3A09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2C2780-2B10-436F-92C9-6FC9C764F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6D193B-C15C-4A47-945B-04028E04CB36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69DA6A-880D-47F7-B59F-99AEE4A55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11CD8-A4A9-4340-8D86-25E08F8981F4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50677-67FB-4ADF-87F8-349CE4D3D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EC40AA-219D-4A89-A0EE-82DD2976E96D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21EBC4-FD59-45D5-888A-33929370D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2A5ED61-5970-4DA5-ABBF-BCD7739528E1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DEE0EBD-0D70-4A4B-82C9-A4197F30F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E3FA5C1-716E-4E42-8D1B-82ED1396312E}" type="datetimeFigureOut">
              <a:rPr lang="ru-RU"/>
              <a:pPr>
                <a:defRPr/>
              </a:pPr>
              <a:t>14.08.2025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7B39D8B-B523-4179-BBDC-D02921251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1" r:id="rId2"/>
    <p:sldLayoutId id="2147483734" r:id="rId3"/>
    <p:sldLayoutId id="2147483735" r:id="rId4"/>
    <p:sldLayoutId id="2147483736" r:id="rId5"/>
    <p:sldLayoutId id="2147483737" r:id="rId6"/>
    <p:sldLayoutId id="2147483730" r:id="rId7"/>
    <p:sldLayoutId id="2147483738" r:id="rId8"/>
    <p:sldLayoutId id="2147483739" r:id="rId9"/>
    <p:sldLayoutId id="2147483729" r:id="rId10"/>
    <p:sldLayoutId id="2147483728" r:id="rId11"/>
    <p:sldLayoutId id="214748373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Verdana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 ДОУ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детский сад №2</a:t>
            </a:r>
          </a:p>
          <a:p>
            <a:pPr marL="0" eaLnBrk="1" hangingPunct="1">
              <a:spcBef>
                <a:spcPts val="0"/>
              </a:spcBef>
              <a:buNone/>
            </a:pPr>
            <a:r>
              <a:rPr lang="ru-RU" sz="3200" dirty="0" smtClean="0"/>
              <a:t>                        </a:t>
            </a:r>
          </a:p>
          <a:p>
            <a:pPr marL="0" eaLnBrk="1" hangingPunct="1">
              <a:spcBef>
                <a:spcPts val="0"/>
              </a:spcBef>
              <a:buNone/>
            </a:pPr>
            <a:r>
              <a:rPr lang="ru-RU" sz="3200" dirty="0" smtClean="0"/>
              <a:t>            </a:t>
            </a:r>
          </a:p>
          <a:p>
            <a:pPr marL="0" eaLnBrk="1" hangingPunct="1">
              <a:spcBef>
                <a:spcPts val="0"/>
              </a:spcBef>
              <a:buNone/>
            </a:pPr>
            <a:endParaRPr lang="ru-RU" sz="3200" dirty="0" smtClean="0"/>
          </a:p>
          <a:p>
            <a:pPr marL="0" algn="ctr" eaLnBrk="1" hangingPunct="1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Организация работы учреждения по ранней профориентации дошкольников</a:t>
            </a:r>
          </a:p>
          <a:p>
            <a:pPr algn="r" eaLnBrk="1" hangingPunct="1">
              <a:buFont typeface="Wingdings 3" pitchFamily="18" charset="2"/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Wingdings 3" pitchFamily="18" charset="2"/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Wingdings 3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Анощенкова М. Н.</a:t>
            </a:r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 3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Починки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eaLnBrk="1" hangingPunct="1">
              <a:buFont typeface="Wingdings 3" pitchFamily="18" charset="2"/>
              <a:buNone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Занятие по ранней профориентации 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«Мир профессий»</a:t>
            </a:r>
            <a:endParaRPr lang="ru-RU" sz="2800" dirty="0">
              <a:effectLst/>
            </a:endParaRPr>
          </a:p>
        </p:txBody>
      </p:sp>
      <p:pic>
        <p:nvPicPr>
          <p:cNvPr id="1026" name="Picture 2" descr="C:\Users\User1\Downloads\20240906_12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8626"/>
            <a:ext cx="3456384" cy="25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ownloads\20240906_121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3192355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1\Downloads\20240906_121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617" y="1638626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26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7556" y="188640"/>
            <a:ext cx="8108900" cy="8963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Занятие по рисованию «Кем я стану, когда вырасту»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1\Downloads\20231214_1112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486" y="1772816"/>
            <a:ext cx="403244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1\Downloads\20240906_1329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68242" y="1636615"/>
            <a:ext cx="3312368" cy="44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67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7556" y="188640"/>
            <a:ext cx="8108900" cy="8963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альбома «Кем быть?»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C:\Users\User1\Downloads\20231214_10554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2040" y="1412776"/>
            <a:ext cx="403244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1\Downloads\20231214_105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8" y="1340768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88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7556" y="188640"/>
            <a:ext cx="8108900" cy="5760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и знакомство с профессией тренер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13" descr="URkLRmrjWU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980728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IMG-20240417-WA00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69773" y="3617640"/>
            <a:ext cx="4146443" cy="310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1\Downloads\20231205_0936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2160" y="891879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6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7556" y="188640"/>
            <a:ext cx="8108900" cy="50405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и знакомство с профессией фотограф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4iTc8z2ZH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994183"/>
            <a:ext cx="198240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IMG-20240417-WA00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3680846"/>
            <a:ext cx="2232248" cy="2976331"/>
          </a:xfrm>
        </p:spPr>
      </p:pic>
      <p:pic>
        <p:nvPicPr>
          <p:cNvPr id="10" name="Содержимое 11" descr="wBgDsckBzK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95936" y="971533"/>
            <a:ext cx="4214842" cy="316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7" descr="gXgYeOn5JH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76056" y="4172900"/>
            <a:ext cx="3312368" cy="248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773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профессией писатель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7" descr="tAMfXJNm6h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17954" y="620688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9" descr="kaAkwVFld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2" y="4062631"/>
            <a:ext cx="2631236" cy="263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hi1X-OZPCB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609812"/>
            <a:ext cx="3421614" cy="3421614"/>
          </a:xfrm>
        </p:spPr>
      </p:pic>
      <p:pic>
        <p:nvPicPr>
          <p:cNvPr id="7" name="Содержимое 11" descr="IMG-20240417-WA00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57121" y="3742930"/>
            <a:ext cx="3946002" cy="295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63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профессией ветеринарный врач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Содержимое 17" descr="IMG-20240417-WA00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3" y="1196752"/>
            <a:ext cx="4825361" cy="3619021"/>
          </a:xfrm>
        </p:spPr>
      </p:pic>
      <p:pic>
        <p:nvPicPr>
          <p:cNvPr id="19" name="Picture 2" descr="C:\Users\sad\Downloads\Screenshot_20240417_234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570" y="2932429"/>
            <a:ext cx="3926704" cy="36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088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военными профессиями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IMG-20230504-WA0001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67" y="4172811"/>
            <a:ext cx="3424743" cy="2568557"/>
          </a:xfrm>
        </p:spPr>
      </p:pic>
      <p:pic>
        <p:nvPicPr>
          <p:cNvPr id="11" name="Содержимое 3" descr="IMG-20230504-WA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19757" y="4214818"/>
            <a:ext cx="3368733" cy="252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5" descr="N2X14aWMLM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44208" y="760133"/>
            <a:ext cx="2514420" cy="335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8" descr="IMG-20230504-WA00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8067" y="760134"/>
            <a:ext cx="241101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10" descr="IMG-20230504-WA00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928926" y="857232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2" descr="IMG-20240221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14876" y="2928934"/>
            <a:ext cx="1571636" cy="209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14" descr="IMG-20240221-WA00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488" y="3143248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54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волонтером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fWuDDWKC9O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32933" y="3214686"/>
            <a:ext cx="273248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IMG-20240417-WA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1052736"/>
            <a:ext cx="1957211" cy="260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MG-65211e5072b1ba5382937bbe4eab2047-V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09970" y="899206"/>
            <a:ext cx="3694478" cy="2244042"/>
          </a:xfrm>
        </p:spPr>
      </p:pic>
      <p:pic>
        <p:nvPicPr>
          <p:cNvPr id="8" name="Содержимое 3" descr="WNTg2ppafD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3750471"/>
            <a:ext cx="4143372" cy="31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IMG-20230608-WA002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71736" y="2643182"/>
            <a:ext cx="4071966" cy="18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5" descr="timLklXcXp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86248" y="4571984"/>
            <a:ext cx="1714512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28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9051107" cy="7857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профессией пожарный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IMG-20240417-WA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7694" y="3645024"/>
            <a:ext cx="3588045" cy="269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IMG-20240417-WA0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72200" y="2050576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IMG-20240417-WA00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8943" y="836712"/>
            <a:ext cx="3517374" cy="2638031"/>
          </a:xfrm>
        </p:spPr>
      </p:pic>
      <p:pic>
        <p:nvPicPr>
          <p:cNvPr id="8" name="Содержимое 9" descr="IMG-20240417-WA0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68381" y="836712"/>
            <a:ext cx="2189532" cy="27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11" descr="IMG-20240417-WA00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68381" y="3653839"/>
            <a:ext cx="2157416" cy="268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53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357166"/>
            <a:ext cx="9144000" cy="452596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Дошкольное детство – важный этап вхождения ребенка в человеческое общество.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этом возрасте у ребенка происходит адаптация к различным социальным ситуациям, приобретения опыта социальных отношений.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дошкольников с трудом взрослых играет важную роль в установлении их контактов со взрослым миром.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системных знаний детей о труде взрослых предполагает знакомство дошкольников с конкретными трудовыми процессами, преобразование человеком предмета труда в продукт (результат труда). 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Необходимым направлением работы в дошкольных образовательных организациях является – ранняя профориентация.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Встреча и знакомство с профессией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парикмахер</a:t>
            </a:r>
            <a:endParaRPr lang="ru-RU" sz="2800" dirty="0"/>
          </a:p>
        </p:txBody>
      </p:sp>
      <p:pic>
        <p:nvPicPr>
          <p:cNvPr id="4098" name="Picture 2" descr="C:\Users\User1\Downloads\20240910_185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973" y="1006060"/>
            <a:ext cx="3710639" cy="27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1\Downloads\20240910_18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4005064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1\Downloads\20240910_185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85" y="980728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17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9269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в библиотеку. Знакомство с профессией библиотекарь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3" descr="G_VH8LNgBY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50909" y="836712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5" descr="dg7DE_nPC1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20272" y="3980900"/>
            <a:ext cx="198240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870_TE09xy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504" y="836712"/>
            <a:ext cx="3803126" cy="2852345"/>
          </a:xfrm>
        </p:spPr>
      </p:pic>
      <p:pic>
        <p:nvPicPr>
          <p:cNvPr id="10" name="Содержимое 9" descr="XpX8Gp_lM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7504" y="3734629"/>
            <a:ext cx="3816424" cy="286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83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8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в школу. Знакомство с профессией учитель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sad\Downloads\iwhQpk2_3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6320" y="993371"/>
            <a:ext cx="2910176" cy="21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sad\Downloads\8xDEJ2Vf0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320" y="4490672"/>
            <a:ext cx="2882567" cy="222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:\Users\sad\Downloads\6ACVSA-IVV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783" y="2012247"/>
            <a:ext cx="2857520" cy="24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Users\sad\Downloads\icnf486iY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88" y="980728"/>
            <a:ext cx="305304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sad\Desktop\рмо\IMG-98693f004c57648a5605708deda6311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89" y="4490672"/>
            <a:ext cx="3053042" cy="222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в стоматологическую клинику. Знакомство с профессией стоматолог</a:t>
            </a:r>
            <a:endParaRPr lang="ru-RU" dirty="0"/>
          </a:p>
        </p:txBody>
      </p:sp>
      <p:pic>
        <p:nvPicPr>
          <p:cNvPr id="17" name="Содержимое 16" descr="QlWYoCT8Jf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214" y="856442"/>
            <a:ext cx="3157033" cy="2105100"/>
          </a:xfrm>
        </p:spPr>
      </p:pic>
      <p:pic>
        <p:nvPicPr>
          <p:cNvPr id="18" name="Содержимое 3" descr="rJ3s0q9Y_k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78819" y="814734"/>
            <a:ext cx="2814643" cy="187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Содержимое 5" descr="uLnzTnBPzJ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43306" y="2571744"/>
            <a:ext cx="4108189" cy="27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7" descr="t7rCDfojAK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4558559"/>
            <a:ext cx="3213727" cy="214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9" descr="u4mDwZKKSZ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54296" y="4993173"/>
            <a:ext cx="2533960" cy="16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13" descr="Ry1bIVNJDM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1560" y="2995722"/>
            <a:ext cx="2304318" cy="15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на конный завод. Знакомство с профессией конюх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6FbQ37FhCL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928670"/>
            <a:ext cx="3731688" cy="2798766"/>
          </a:xfrm>
        </p:spPr>
      </p:pic>
      <p:pic>
        <p:nvPicPr>
          <p:cNvPr id="8" name="Содержимое 3" descr="p8z6UhyyWt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00694" y="2143116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6" descr="SWzRkRtuu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00364" y="3786190"/>
            <a:ext cx="2157417" cy="287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отдел МВД «</a:t>
            </a:r>
            <a:r>
              <a:rPr lang="ru-RU" sz="31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Знакомство с профессией 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полицейский</a:t>
            </a:r>
            <a:endParaRPr lang="ru-RU" dirty="0"/>
          </a:p>
        </p:txBody>
      </p:sp>
      <p:pic>
        <p:nvPicPr>
          <p:cNvPr id="3074" name="Picture 2" descr="C:\Users\User1\Downloads\20240910_184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377348" cy="25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\Downloads\20240910_184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628800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1\Downloads\20240910_184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08988"/>
            <a:ext cx="2448272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42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1\Downloads\20231211_1123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13" y="1398350"/>
            <a:ext cx="3600400" cy="362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User1\Downloads\20240208_10364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0051" y="1448782"/>
            <a:ext cx="3672410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3290" y="436985"/>
            <a:ext cx="387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В.Маяковского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«Кем быть?»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3" y="303039"/>
            <a:ext cx="39604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Дидактическая игра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«Кому что нужно для работы?»   </a:t>
            </a:r>
            <a:r>
              <a:rPr lang="ru-RU" dirty="0" smtClean="0"/>
              <a:t>                                </a:t>
            </a:r>
            <a:endParaRPr lang="ru-RU" dirty="0"/>
          </a:p>
          <a:p>
            <a:r>
              <a:rPr lang="ru-RU" dirty="0"/>
              <a:t>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8651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Сюжетно- ролевые игры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1\Downloads\20240910_185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504" y="119675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1\Downloads\20240910_185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6658" y="957537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5" descr="IMG_6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12377"/>
            <a:ext cx="3170726" cy="2378045"/>
          </a:xfrm>
          <a:prstGeom prst="rect">
            <a:avLst/>
          </a:prstGeom>
        </p:spPr>
      </p:pic>
      <p:pic>
        <p:nvPicPr>
          <p:cNvPr id="8" name="Содержимое 5" descr="IMG_6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13256" y="4255412"/>
            <a:ext cx="2863394" cy="2147545"/>
          </a:xfrm>
          <a:prstGeom prst="rect">
            <a:avLst/>
          </a:prstGeom>
        </p:spPr>
      </p:pic>
      <p:pic>
        <p:nvPicPr>
          <p:cNvPr id="9" name="Содержимое 4" descr="IMG_68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04965" y="928863"/>
            <a:ext cx="3052793" cy="228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767" y="3361699"/>
            <a:ext cx="218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«Парикмахерская»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824" y="3361699"/>
            <a:ext cx="245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«Ремонт автомобилей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2934" y="336169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«Магазин»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1199" y="4959852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«Кафе»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2058" y="4797152"/>
            <a:ext cx="1409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 приеме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врача»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0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Развивающий центр по ранней профориентации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5" descr="IMG_6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56525" y="1172750"/>
            <a:ext cx="3264362" cy="2448272"/>
          </a:xfrm>
          <a:prstGeom prst="rect">
            <a:avLst/>
          </a:prstGeom>
        </p:spPr>
      </p:pic>
      <p:pic>
        <p:nvPicPr>
          <p:cNvPr id="7" name="Содержимое 8" descr="IMG_67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19872" y="764707"/>
            <a:ext cx="2448272" cy="3264363"/>
          </a:xfrm>
        </p:spPr>
      </p:pic>
      <p:pic>
        <p:nvPicPr>
          <p:cNvPr id="8" name="Содержимое 5" descr="IMG_67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036161" y="1172751"/>
            <a:ext cx="3264364" cy="2448273"/>
          </a:xfrm>
          <a:prstGeom prst="rect">
            <a:avLst/>
          </a:prstGeom>
        </p:spPr>
      </p:pic>
      <p:pic>
        <p:nvPicPr>
          <p:cNvPr id="9" name="Содержимое 4" descr="IMG_67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4323" y="4221088"/>
            <a:ext cx="3223138" cy="241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4" descr="IMG_67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51920" y="4221088"/>
            <a:ext cx="1872208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MG_68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00192" y="4213372"/>
            <a:ext cx="2564130" cy="242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87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1\Desktop\Муниц_Профессии моего села_ 1 место_ Настя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1836623" cy="25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1\Desktop\Муниц_ Профессии моего села_1 место_Ангелин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1800200" cy="254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1\Desktop\Муниц_Профессии моего села_3 место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925" y="908719"/>
            <a:ext cx="1800200" cy="254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1\Desktop\Муниц_ Профессии моего села_ за твоорческий поход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545" y="963006"/>
            <a:ext cx="1774726" cy="25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1\Desktop\Грамота_ Профессии_1 место_2024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96" y="3789040"/>
            <a:ext cx="1872208" cy="264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1\Desktop\Грамота_Професии_3 место_2024_Женя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995" y="3770975"/>
            <a:ext cx="188504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1\Desktop\Грамота_Профессии_3 место_2024_Ева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925" y="3770975"/>
            <a:ext cx="1828737" cy="258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User1\Desktop\Профессии моего села, Алиса Г.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545" y="3770975"/>
            <a:ext cx="17830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0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6048672"/>
          </a:xfrm>
        </p:spPr>
        <p:txBody>
          <a:bodyPr/>
          <a:lstStyle/>
          <a:p>
            <a:pPr marL="109537" indent="0"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9537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рофессиональная ориентация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это система мероприятий, направленных на выявление личностных особенностей, интересов и способностей у каждого человека для оказания ему помощи в разумном выборе профессии, наиболее соответствующих его индивидуальным возможностям.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User1\Desktop\Грамота_Професии_2024_Милан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3650"/>
            <a:ext cx="1962937" cy="277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1\Desktop\Грамота _Професси_2024_Кирилл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11063"/>
            <a:ext cx="1944216" cy="274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1\Desktop\Грамота_Профессии_2024_Артем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0109"/>
            <a:ext cx="1944216" cy="274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1\Desktop\Грамота_Профессии_2024_Илья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1" y="973650"/>
            <a:ext cx="1962937" cy="277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Сайт воспитателя_новое 23-24\Областной чемпионат_СтартПРОФИ_победитель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514" y="3860776"/>
            <a:ext cx="1767781" cy="249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User1\Desktop\Шевякова СтартПрофи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732" y="3846818"/>
            <a:ext cx="1799890" cy="25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Сайт воспитателя_новое 23-24\Грамота_Ранняя профориентация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856" y="4077072"/>
            <a:ext cx="2577209" cy="18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User1\Desktop\Адмиралова Светлана Владимиров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08738"/>
            <a:ext cx="1997813" cy="13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:\Сайт воспитателя_новое 23-24\Сертификат_СтартПРОФИ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73470"/>
            <a:ext cx="1940471" cy="12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96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6715125"/>
          </a:xfrm>
        </p:spPr>
        <p:txBody>
          <a:bodyPr/>
          <a:lstStyle/>
          <a:p>
            <a:pPr marL="0" algn="r" eaLnBrk="1" hangingPunct="1">
              <a:buNone/>
            </a:pPr>
            <a:endParaRPr lang="ru-RU" sz="2000" dirty="0" smtClean="0"/>
          </a:p>
          <a:p>
            <a:pPr marL="0" indent="0" eaLnBrk="1" hangingPunct="1">
              <a:buNone/>
            </a:pPr>
            <a:r>
              <a:rPr lang="ru-RU" sz="2000" dirty="0" smtClean="0"/>
              <a:t> </a:t>
            </a:r>
          </a:p>
          <a:p>
            <a:pPr marL="0" eaLnBrk="1" hangingPunct="1">
              <a:spcBef>
                <a:spcPts val="0"/>
              </a:spcBef>
              <a:buNone/>
            </a:pPr>
            <a:r>
              <a:rPr lang="ru-RU" sz="2000" dirty="0" smtClean="0"/>
              <a:t>                                    </a:t>
            </a:r>
          </a:p>
          <a:p>
            <a:pPr marL="0" eaLnBrk="1" hangingPunct="1">
              <a:spcBef>
                <a:spcPts val="0"/>
              </a:spcBef>
              <a:buNone/>
            </a:pPr>
            <a:endParaRPr lang="ru-RU" sz="2400" dirty="0" smtClean="0"/>
          </a:p>
          <a:p>
            <a:pPr algn="ctr" eaLnBrk="1" hangingPunct="1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algn="r" eaLnBrk="1" hangingPunct="1">
              <a:buFont typeface="Wingdings 3" pitchFamily="18" charset="2"/>
              <a:buNone/>
            </a:pPr>
            <a:endParaRPr lang="ru-RU" sz="2000" dirty="0" smtClean="0"/>
          </a:p>
          <a:p>
            <a:pPr eaLnBrk="1" hangingPunct="1">
              <a:buFont typeface="Wingdings 3" pitchFamily="18" charset="2"/>
              <a:buNone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805382"/>
          </a:xfrm>
        </p:spPr>
        <p:txBody>
          <a:bodyPr/>
          <a:lstStyle/>
          <a:p>
            <a:pPr marL="109537" indent="0" algn="ctr">
              <a:buNone/>
            </a:pPr>
            <a:r>
              <a:rPr lang="ru-RU" dirty="0" smtClean="0"/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это система мероприятий в дошкольном образовательном учреждении, направленных на выявление личностных особенностей, интересов и способностей каждого ребенка, формирование представлений о профессиях, о роли труда в жизни людей, о целях, мотивах и результатах трудовой деятельности, воспитание уважительного отношения к труду.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Ранняя профессиональная ориентация дошкольников-</a:t>
            </a:r>
            <a:endParaRPr lang="ru-RU" sz="3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7504" y="260648"/>
            <a:ext cx="8784976" cy="6192688"/>
          </a:xfrm>
        </p:spPr>
        <p:txBody>
          <a:bodyPr/>
          <a:lstStyle/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ранней профориентации детей - это развитие эмоционального отношения ребенка к профессиональному миру; возможность проявить свои силы и возможности в различных видах деятельности и профессий.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Развивать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интерес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миру труда и профессиям взрослых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примере ближайшего окружения (родители, сотрудники детского сада, социальные партнеры).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Знакомить детей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трудом различных профессий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(место работы, условия труда, инструменты для работы, специальная форма одежды (при наличии), результат труда).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Закреплять умения детей выражать в игровой и продуктивной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 свои впечатления.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Стимулировать развитие познавательных, коммуникативных, творческих способностей детей.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Формировать у дошкольников осознание того, что труд, работа занимают в жизни людей очень важное место, что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труд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это основа жизни.</a:t>
            </a:r>
          </a:p>
          <a:p>
            <a:pPr marL="109537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Помочь детям осознать важность, необходимость и незаменимость каждой профессии.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500042"/>
            <a:ext cx="8784976" cy="5953294"/>
          </a:xfrm>
        </p:spPr>
        <p:txBody>
          <a:bodyPr/>
          <a:lstStyle/>
          <a:p>
            <a:pPr marL="109537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о труде взрослых строится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 трем основным направлениям:</a:t>
            </a:r>
          </a:p>
          <a:p>
            <a:pPr marL="109537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1.Приближение детей к труду взрослых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 – осуществляется в процессе организованной образовательной деятельности по формированию представлений о труде людей разных профессий.</a:t>
            </a:r>
          </a:p>
          <a:p>
            <a:pPr marL="109537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 сопровождается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рассказом, рассматриванием иллюстраций и изображений инструментов, материалов, спецодежды представителей профессий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прослушиванием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художественных произведений, дидактическими играми,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что позволяет детям наиболее полно понять суть и процесс профессиональной деятельности взрослого.</a:t>
            </a:r>
          </a:p>
          <a:p>
            <a:pPr marL="109537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Приближение работы взрослых к детям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– к этому направлению относятся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экскурсии, наблюдения, тематические встречи с людьми разных профессий.</a:t>
            </a:r>
          </a:p>
          <a:p>
            <a:pPr marL="109537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Наиболее действенные способы ознакомления детей с трудом взрослых-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наблюдения и экскурсии,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которые обеспечивают наглядность и ясность получаемых представлений, способствуют накоплению ярких эмоциональных впечатлений.</a:t>
            </a:r>
          </a:p>
          <a:p>
            <a:pPr marL="109537" indent="0"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Совместная деятельность взрослого и ребенка.</a:t>
            </a:r>
          </a:p>
          <a:p>
            <a:pPr marL="109537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К этому направлению относятся: сюжетно-ролевые игры,  дидактические игры, подвижные игры,  чтение художественной литературы,  игровые ситуации и другие формы деятельности, которые могут реализовываться в течении режимных моментов, в совместной и свободной деятельности педагога и детей.</a:t>
            </a:r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Направления работы</a:t>
            </a:r>
            <a:endParaRPr lang="ru-RU" sz="3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Название профессии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Место работы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Специальная форма (при наличии)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Орудия и материалы труда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Трудовые действия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Результат труда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Польза труда для общества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Алгоритм ознакомления с профессией</a:t>
            </a:r>
            <a:endParaRPr lang="ru-RU" sz="3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sz="3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«Все профессии нужны, все профессии важны»   </a:t>
            </a:r>
            <a:r>
              <a:rPr lang="ru-RU" sz="4000" dirty="0">
                <a:effectLst/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 </a:t>
            </a:r>
            <a:endParaRPr lang="ru-RU" dirty="0"/>
          </a:p>
        </p:txBody>
      </p:sp>
      <p:pic>
        <p:nvPicPr>
          <p:cNvPr id="4" name="Объект 3" descr="C:\Users\User1\Downloads\20231130_1121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571" y="1880828"/>
            <a:ext cx="3528393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1\Downloads\20231130_113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48" y="1772816"/>
            <a:ext cx="3528392" cy="381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17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7556" y="188640"/>
            <a:ext cx="8108900" cy="896342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-игра «Волшебный город Мастеров»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1\Downloads\IMG-8f0bbdd8369312133a369c2d438c055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ownloads\IMG-7b7d002d5f1026cf32baa30617b3175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488498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72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6291</TotalTime>
  <Words>417</Words>
  <Application>Microsoft Office PowerPoint</Application>
  <PresentationFormat>Экран (4:3)</PresentationFormat>
  <Paragraphs>101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Открытая</vt:lpstr>
      <vt:lpstr>Слайд 1</vt:lpstr>
      <vt:lpstr>Слайд 2</vt:lpstr>
      <vt:lpstr>Слайд 3</vt:lpstr>
      <vt:lpstr>Ранняя профессиональная ориентация дошкольников-</vt:lpstr>
      <vt:lpstr>Слайд 5</vt:lpstr>
      <vt:lpstr> Направления работы</vt:lpstr>
      <vt:lpstr>Алгоритм ознакомления с профессией</vt:lpstr>
      <vt:lpstr>  Беседа «Все профессии нужны, все профессии важны»                           </vt:lpstr>
      <vt:lpstr>Квест-игра «Волшебный город Мастеров»</vt:lpstr>
      <vt:lpstr>Занятие по ранней профориентации  «Мир профессий»</vt:lpstr>
      <vt:lpstr>Занятие по рисованию «Кем я стану, когда вырасту»</vt:lpstr>
      <vt:lpstr>Рассматривание альбома «Кем быть?»</vt:lpstr>
      <vt:lpstr>Встреча и знакомство с профессией тренер</vt:lpstr>
      <vt:lpstr>Встреча и знакомство с профессией фотограф</vt:lpstr>
      <vt:lpstr>Встреча и знакомство с профессией писатель</vt:lpstr>
      <vt:lpstr>Встреча и знакомство с профессией ветеринарный врач</vt:lpstr>
      <vt:lpstr>Встреча и знакомство с военными профессиями</vt:lpstr>
      <vt:lpstr>Встреча и знакомство с волонтером</vt:lpstr>
      <vt:lpstr>Встреча и знакомство с профессией пожарный</vt:lpstr>
      <vt:lpstr>Встреча и знакомство с профессией парикмахер</vt:lpstr>
      <vt:lpstr>Экскурсия в библиотеку. Знакомство с профессией библиотекарь</vt:lpstr>
      <vt:lpstr>Экскурсия в школу. Знакомство с профессией учитель</vt:lpstr>
      <vt:lpstr>Экскурсия в стоматологическую клинику. Знакомство с профессией стоматолог</vt:lpstr>
      <vt:lpstr>Экскурсия на конный завод. Знакомство с профессией конюх</vt:lpstr>
      <vt:lpstr>Экскурсия в отдел МВД «Починковский. Знакомство с профессией полицейский</vt:lpstr>
      <vt:lpstr>Слайд 26</vt:lpstr>
      <vt:lpstr>Сюжетно- ролевые игры</vt:lpstr>
      <vt:lpstr>Развивающий центр по ранней профориентации</vt:lpstr>
      <vt:lpstr>Результаты работы</vt:lpstr>
      <vt:lpstr>Результаты работы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Установочный педагогический совет  «Ознакомление с планом работы МБДОУ  на 2012 – 2013 учебный год» от 31.08.2012г.       </dc:title>
  <dc:creator>Персональный</dc:creator>
  <cp:lastModifiedBy>sad</cp:lastModifiedBy>
  <cp:revision>668</cp:revision>
  <cp:lastPrinted>2024-09-05T16:29:45Z</cp:lastPrinted>
  <dcterms:created xsi:type="dcterms:W3CDTF">2012-08-01T05:41:45Z</dcterms:created>
  <dcterms:modified xsi:type="dcterms:W3CDTF">2025-08-14T14:49:10Z</dcterms:modified>
</cp:coreProperties>
</file>