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816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24072A-26DF-4557-A27D-3CE1E52B19C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EE43A9-69DE-4CD8-ADF9-F163438B079B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Ответственность родителей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За распространение среди детей продукции, которая содержит информацию, причиняющую вред их здоровью и развитию, родителей могут оштрафовать на 2-3 тысячи рублей (ст.6.17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КоАП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798F929-157B-4F09-BB10-F5268CDE5B87}" type="parTrans" cxnId="{5D754481-4351-4FE2-ADA2-3F8FE3DE03C0}">
      <dgm:prSet/>
      <dgm:spPr/>
      <dgm:t>
        <a:bodyPr/>
        <a:lstStyle/>
        <a:p>
          <a:endParaRPr lang="ru-RU"/>
        </a:p>
      </dgm:t>
    </dgm:pt>
    <dgm:pt modelId="{ACC7743D-F29E-4D74-B244-AAC7730BC51C}" type="sibTrans" cxnId="{5D754481-4351-4FE2-ADA2-3F8FE3DE03C0}">
      <dgm:prSet/>
      <dgm:spPr/>
      <dgm:t>
        <a:bodyPr/>
        <a:lstStyle/>
        <a:p>
          <a:endParaRPr lang="ru-RU"/>
        </a:p>
      </dgm:t>
    </dgm:pt>
    <dgm:pt modelId="{CAFB7546-36DB-461D-82E4-EFFB2E1B01A1}">
      <dgm:prSet phldrT="[Текст]" custT="1"/>
      <dgm:spPr/>
      <dgm:t>
        <a:bodyPr/>
        <a:lstStyle/>
        <a:p>
          <a:pPr algn="ctr"/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Виды информационной продукции</a:t>
          </a:r>
        </a:p>
        <a:p>
          <a:pPr algn="l"/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- Продукция средств массовой информации: периодические печатные издания (газеты, журналы), сетевые издания, телеканалы, радиоканалы, телепрограммы, радиопрограммы, видеопрограммы, </a:t>
          </a:r>
          <a:r>
            <a:rPr lang="ru-RU" sz="1100" dirty="0" err="1" smtClean="0">
              <a:latin typeface="Times New Roman" pitchFamily="18" charset="0"/>
              <a:cs typeface="Times New Roman" pitchFamily="18" charset="0"/>
            </a:rPr>
            <a:t>кинохроникальные</a:t>
          </a: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 программы.</a:t>
          </a:r>
        </a:p>
        <a:p>
          <a:pPr algn="l"/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- Аудиовизуальная продукция: кино-, видео-, фоно-, </a:t>
          </a:r>
          <a:r>
            <a:rPr lang="ru-RU" sz="1100" dirty="0" err="1" smtClean="0">
              <a:latin typeface="Times New Roman" pitchFamily="18" charset="0"/>
              <a:cs typeface="Times New Roman" pitchFamily="18" charset="0"/>
            </a:rPr>
            <a:t>фотопродукция</a:t>
          </a:r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 и ее комбинации на любых видах носителей.</a:t>
          </a:r>
        </a:p>
        <a:p>
          <a:pPr algn="l"/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- Печатная продукция: книги, брошюры, альбомы, плакаты, буклеты, открытки, обложки блокнотов, тетрадей и иные изделия полиграфического производства.</a:t>
          </a:r>
        </a:p>
        <a:p>
          <a:pPr algn="l"/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- Зрелищные мероприятия: праздники, развлечения, утренники, спектакли и концерты приглашенных артистов.</a:t>
          </a:r>
        </a:p>
        <a:p>
          <a:pPr algn="ctr"/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!Любой из этих информационных продуктов может причинить вред ребенку!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81767982-E75B-4AFC-9C2B-F08608F76A62}" type="parTrans" cxnId="{0C81920D-A811-4A39-A284-E5FE12BEFC78}">
      <dgm:prSet/>
      <dgm:spPr/>
      <dgm:t>
        <a:bodyPr/>
        <a:lstStyle/>
        <a:p>
          <a:endParaRPr lang="ru-RU"/>
        </a:p>
      </dgm:t>
    </dgm:pt>
    <dgm:pt modelId="{EBEE7F87-3D72-4E85-B413-88693F44E80B}" type="sibTrans" cxnId="{0C81920D-A811-4A39-A284-E5FE12BEFC78}">
      <dgm:prSet/>
      <dgm:spPr/>
      <dgm:t>
        <a:bodyPr/>
        <a:lstStyle/>
        <a:p>
          <a:endParaRPr lang="ru-RU"/>
        </a:p>
      </dgm:t>
    </dgm:pt>
    <dgm:pt modelId="{26BAAEDD-73CE-4900-A40C-CED5C005B6FB}">
      <dgm:prSet phldrT="[Текст]" custT="1"/>
      <dgm:spPr/>
      <dgm:t>
        <a:bodyPr/>
        <a:lstStyle/>
        <a:p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Нельзя распространять среди детей то, что: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Оправдывает противоправное поведение.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Побуждает вести асоциальный образ жизни.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Обосновывает или оправдывает насилие или жестокость.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Показывает или описывает сексуальное насилие.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Побуждает делать что-либо опасное для их жизни и здоровья.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Отрицает семейные ценности.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Содержит нецензурную брань.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Содержит порнографические сцены.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Рассказывает о реальном несовершеннолетнем, который пострадал от противоправных действий или бездействия.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00C69BCB-2CF0-46BD-B28E-6CC510055E1C}" type="parTrans" cxnId="{88D35D26-F1EC-4822-A91C-383346500256}">
      <dgm:prSet/>
      <dgm:spPr/>
      <dgm:t>
        <a:bodyPr/>
        <a:lstStyle/>
        <a:p>
          <a:endParaRPr lang="ru-RU"/>
        </a:p>
      </dgm:t>
    </dgm:pt>
    <dgm:pt modelId="{BB8B2094-7E25-4E65-B090-756887DDC62D}" type="sibTrans" cxnId="{88D35D26-F1EC-4822-A91C-383346500256}">
      <dgm:prSet/>
      <dgm:spPr/>
      <dgm:t>
        <a:bodyPr/>
        <a:lstStyle/>
        <a:p>
          <a:endParaRPr lang="ru-RU"/>
        </a:p>
      </dgm:t>
    </dgm:pt>
    <dgm:pt modelId="{04473B6E-FD76-417F-B33C-43AED692D3A6}">
      <dgm:prSet phldrT="[Текст]" custT="1"/>
      <dgm:spPr/>
      <dgm:t>
        <a:bodyPr/>
        <a:lstStyle/>
        <a:p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Какой вред дошкольникам может принести опасная информация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Дети начнут нарушать социальные правила и нормы, вести себя агрессивно, опасно и будут считать такое поведение нормальным.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У них возникнут проблемы с социализацией и отношениями в семье: дети начнут проявлять неуважение к родителям, другим членам семьи, педагогам из-за подражания негативным образам.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У детей могут возникнуть страхи, повышенная тревожность, эмоциональная  неустойчивость.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Дети могут начинать проявлять жестокость, небрежно относиться к природе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010FFAE-AB9A-4AFF-9D3E-A6CCB39BC36D}" type="parTrans" cxnId="{CEFA85BE-7622-4E03-A0F9-804C64DB502B}">
      <dgm:prSet/>
      <dgm:spPr/>
      <dgm:t>
        <a:bodyPr/>
        <a:lstStyle/>
        <a:p>
          <a:endParaRPr lang="ru-RU"/>
        </a:p>
      </dgm:t>
    </dgm:pt>
    <dgm:pt modelId="{78991595-D5C5-4F33-8778-B7D351DE8B2B}" type="sibTrans" cxnId="{CEFA85BE-7622-4E03-A0F9-804C64DB502B}">
      <dgm:prSet/>
      <dgm:spPr/>
      <dgm:t>
        <a:bodyPr/>
        <a:lstStyle/>
        <a:p>
          <a:endParaRPr lang="ru-RU"/>
        </a:p>
      </dgm:t>
    </dgm:pt>
    <dgm:pt modelId="{B2E2E4E4-EE3C-46D3-A075-ED104D9AE2B4}">
      <dgm:prSet custT="1"/>
      <dgm:spPr/>
      <dgm:t>
        <a:bodyPr/>
        <a:lstStyle/>
        <a:p>
          <a:r>
            <a:rPr lang="ru-RU" sz="1300" b="1" dirty="0" smtClean="0">
              <a:latin typeface="Times New Roman" pitchFamily="18" charset="0"/>
              <a:cs typeface="Times New Roman" pitchFamily="18" charset="0"/>
            </a:rPr>
            <a:t>Как обеспечить безопасность детей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Демонстрируйте пример безопасного поведения в </a:t>
          </a:r>
          <a:r>
            <a:rPr lang="ru-RU" sz="1200" dirty="0" err="1" smtClean="0">
              <a:latin typeface="Times New Roman" pitchFamily="18" charset="0"/>
              <a:cs typeface="Times New Roman" pitchFamily="18" charset="0"/>
            </a:rPr>
            <a:t>инфосфере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Перед тем как показывать что-либо ребенку, изучайте это сами. В первую очередь смотрите на маркировку. Ориентируйтесь на свои ощущения: насколько ребенок психологически готов к той или иной информации.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Обсуждайте то,  что ребенок посмотрел и прочитал, - так вы сможете лучше понять индивидуальные особенности ребенка в том, как он воспринимает информацию.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 Пользуйтесь программами родительского контроля на </a:t>
          </a:r>
          <a:r>
            <a:rPr lang="ru-RU" sz="1200" dirty="0" err="1" smtClean="0">
              <a:latin typeface="Times New Roman" pitchFamily="18" charset="0"/>
              <a:cs typeface="Times New Roman" pitchFamily="18" charset="0"/>
            </a:rPr>
            <a:t>гаджетах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, которыми пользуется ребенок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FB86CE5-597A-428B-BF5A-19496072B9C1}" type="parTrans" cxnId="{80D79AC1-4CCD-4970-B14A-66330461D85E}">
      <dgm:prSet/>
      <dgm:spPr/>
      <dgm:t>
        <a:bodyPr/>
        <a:lstStyle/>
        <a:p>
          <a:endParaRPr lang="ru-RU"/>
        </a:p>
      </dgm:t>
    </dgm:pt>
    <dgm:pt modelId="{9636D84A-0F22-4575-B48C-9CEFAFB42BF2}" type="sibTrans" cxnId="{80D79AC1-4CCD-4970-B14A-66330461D85E}">
      <dgm:prSet/>
      <dgm:spPr/>
      <dgm:t>
        <a:bodyPr/>
        <a:lstStyle/>
        <a:p>
          <a:endParaRPr lang="ru-RU"/>
        </a:p>
      </dgm:t>
    </dgm:pt>
    <dgm:pt modelId="{93D05C45-6DD7-48EA-BD5F-FD161122FEDB}" type="pres">
      <dgm:prSet presAssocID="{4A24072A-26DF-4557-A27D-3CE1E52B19C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1D7D3C-99AC-431E-AFDE-54575FC4C4E2}" type="pres">
      <dgm:prSet presAssocID="{5DEE43A9-69DE-4CD8-ADF9-F163438B079B}" presName="roof" presStyleLbl="dkBgShp" presStyleIdx="0" presStyleCnt="2" custScaleY="38372" custLinFactNeighborX="-348" custLinFactNeighborY="-9399"/>
      <dgm:spPr/>
      <dgm:t>
        <a:bodyPr/>
        <a:lstStyle/>
        <a:p>
          <a:endParaRPr lang="ru-RU"/>
        </a:p>
      </dgm:t>
    </dgm:pt>
    <dgm:pt modelId="{AAE3493C-7D67-4E4C-AD52-1ECAB8561BCF}" type="pres">
      <dgm:prSet presAssocID="{5DEE43A9-69DE-4CD8-ADF9-F163438B079B}" presName="pillars" presStyleCnt="0"/>
      <dgm:spPr/>
    </dgm:pt>
    <dgm:pt modelId="{62E595CE-C69D-4251-861B-2B9BFED511D0}" type="pres">
      <dgm:prSet presAssocID="{5DEE43A9-69DE-4CD8-ADF9-F163438B079B}" presName="pillar1" presStyleLbl="node1" presStyleIdx="0" presStyleCnt="4" custScaleY="121485" custLinFactNeighborX="-1390" custLinFactNeighborY="-9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5721CE-3260-4A64-A066-5C9554CAA38D}" type="pres">
      <dgm:prSet presAssocID="{26BAAEDD-73CE-4900-A40C-CED5C005B6FB}" presName="pillarX" presStyleLbl="node1" presStyleIdx="1" presStyleCnt="4" custScaleY="121503" custLinFactNeighborX="-1" custLinFactNeighborY="-92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373152-38A9-4320-AB75-E484A0BE5627}" type="pres">
      <dgm:prSet presAssocID="{04473B6E-FD76-417F-B33C-43AED692D3A6}" presName="pillarX" presStyleLbl="node1" presStyleIdx="2" presStyleCnt="4" custScaleY="122131" custLinFactNeighborY="-89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6B457A-C09B-422F-A1C4-61B084FE00F6}" type="pres">
      <dgm:prSet presAssocID="{B2E2E4E4-EE3C-46D3-A075-ED104D9AE2B4}" presName="pillarX" presStyleLbl="node1" presStyleIdx="3" presStyleCnt="4" custScaleY="121502" custLinFactNeighborY="-9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EAED14-4A33-4139-8FB2-DF5F30709C0B}" type="pres">
      <dgm:prSet presAssocID="{5DEE43A9-69DE-4CD8-ADF9-F163438B079B}" presName="base" presStyleLbl="dkBgShp" presStyleIdx="1" presStyleCnt="2"/>
      <dgm:spPr/>
    </dgm:pt>
  </dgm:ptLst>
  <dgm:cxnLst>
    <dgm:cxn modelId="{88D35D26-F1EC-4822-A91C-383346500256}" srcId="{5DEE43A9-69DE-4CD8-ADF9-F163438B079B}" destId="{26BAAEDD-73CE-4900-A40C-CED5C005B6FB}" srcOrd="1" destOrd="0" parTransId="{00C69BCB-2CF0-46BD-B28E-6CC510055E1C}" sibTransId="{BB8B2094-7E25-4E65-B090-756887DDC62D}"/>
    <dgm:cxn modelId="{8D25D676-0128-4EEF-83DD-2D9D0875F190}" type="presOf" srcId="{CAFB7546-36DB-461D-82E4-EFFB2E1B01A1}" destId="{62E595CE-C69D-4251-861B-2B9BFED511D0}" srcOrd="0" destOrd="0" presId="urn:microsoft.com/office/officeart/2005/8/layout/hList3"/>
    <dgm:cxn modelId="{AC0A17A7-18F4-410E-9B4B-0CFF9FCC091E}" type="presOf" srcId="{04473B6E-FD76-417F-B33C-43AED692D3A6}" destId="{F1373152-38A9-4320-AB75-E484A0BE5627}" srcOrd="0" destOrd="0" presId="urn:microsoft.com/office/officeart/2005/8/layout/hList3"/>
    <dgm:cxn modelId="{0C81920D-A811-4A39-A284-E5FE12BEFC78}" srcId="{5DEE43A9-69DE-4CD8-ADF9-F163438B079B}" destId="{CAFB7546-36DB-461D-82E4-EFFB2E1B01A1}" srcOrd="0" destOrd="0" parTransId="{81767982-E75B-4AFC-9C2B-F08608F76A62}" sibTransId="{EBEE7F87-3D72-4E85-B413-88693F44E80B}"/>
    <dgm:cxn modelId="{CEFA85BE-7622-4E03-A0F9-804C64DB502B}" srcId="{5DEE43A9-69DE-4CD8-ADF9-F163438B079B}" destId="{04473B6E-FD76-417F-B33C-43AED692D3A6}" srcOrd="2" destOrd="0" parTransId="{A010FFAE-AB9A-4AFF-9D3E-A6CCB39BC36D}" sibTransId="{78991595-D5C5-4F33-8778-B7D351DE8B2B}"/>
    <dgm:cxn modelId="{4F0F4388-7975-41FF-BDCF-64326A47EEC7}" type="presOf" srcId="{4A24072A-26DF-4557-A27D-3CE1E52B19CE}" destId="{93D05C45-6DD7-48EA-BD5F-FD161122FEDB}" srcOrd="0" destOrd="0" presId="urn:microsoft.com/office/officeart/2005/8/layout/hList3"/>
    <dgm:cxn modelId="{33CC643C-D8E4-449B-A6B1-799F069562E4}" type="presOf" srcId="{26BAAEDD-73CE-4900-A40C-CED5C005B6FB}" destId="{A55721CE-3260-4A64-A066-5C9554CAA38D}" srcOrd="0" destOrd="0" presId="urn:microsoft.com/office/officeart/2005/8/layout/hList3"/>
    <dgm:cxn modelId="{7122E118-D28D-4E72-ADB3-E47EDB776FD1}" type="presOf" srcId="{B2E2E4E4-EE3C-46D3-A075-ED104D9AE2B4}" destId="{4C6B457A-C09B-422F-A1C4-61B084FE00F6}" srcOrd="0" destOrd="0" presId="urn:microsoft.com/office/officeart/2005/8/layout/hList3"/>
    <dgm:cxn modelId="{5D754481-4351-4FE2-ADA2-3F8FE3DE03C0}" srcId="{4A24072A-26DF-4557-A27D-3CE1E52B19CE}" destId="{5DEE43A9-69DE-4CD8-ADF9-F163438B079B}" srcOrd="0" destOrd="0" parTransId="{A798F929-157B-4F09-BB10-F5268CDE5B87}" sibTransId="{ACC7743D-F29E-4D74-B244-AAC7730BC51C}"/>
    <dgm:cxn modelId="{3CC46242-B39B-4DB2-B4F5-1AC3F0F46D36}" type="presOf" srcId="{5DEE43A9-69DE-4CD8-ADF9-F163438B079B}" destId="{1C1D7D3C-99AC-431E-AFDE-54575FC4C4E2}" srcOrd="0" destOrd="0" presId="urn:microsoft.com/office/officeart/2005/8/layout/hList3"/>
    <dgm:cxn modelId="{80D79AC1-4CCD-4970-B14A-66330461D85E}" srcId="{5DEE43A9-69DE-4CD8-ADF9-F163438B079B}" destId="{B2E2E4E4-EE3C-46D3-A075-ED104D9AE2B4}" srcOrd="3" destOrd="0" parTransId="{AFB86CE5-597A-428B-BF5A-19496072B9C1}" sibTransId="{9636D84A-0F22-4575-B48C-9CEFAFB42BF2}"/>
    <dgm:cxn modelId="{24FC4A5C-BB6B-4B0B-8F52-37B9905695D2}" type="presParOf" srcId="{93D05C45-6DD7-48EA-BD5F-FD161122FEDB}" destId="{1C1D7D3C-99AC-431E-AFDE-54575FC4C4E2}" srcOrd="0" destOrd="0" presId="urn:microsoft.com/office/officeart/2005/8/layout/hList3"/>
    <dgm:cxn modelId="{8A4574EC-F2C4-454F-9EBD-9AD3EAB52857}" type="presParOf" srcId="{93D05C45-6DD7-48EA-BD5F-FD161122FEDB}" destId="{AAE3493C-7D67-4E4C-AD52-1ECAB8561BCF}" srcOrd="1" destOrd="0" presId="urn:microsoft.com/office/officeart/2005/8/layout/hList3"/>
    <dgm:cxn modelId="{79D4D35B-B772-4A5F-8919-471217D164D2}" type="presParOf" srcId="{AAE3493C-7D67-4E4C-AD52-1ECAB8561BCF}" destId="{62E595CE-C69D-4251-861B-2B9BFED511D0}" srcOrd="0" destOrd="0" presId="urn:microsoft.com/office/officeart/2005/8/layout/hList3"/>
    <dgm:cxn modelId="{EF545E5F-AD20-430D-8A81-47B5B1AF0E6A}" type="presParOf" srcId="{AAE3493C-7D67-4E4C-AD52-1ECAB8561BCF}" destId="{A55721CE-3260-4A64-A066-5C9554CAA38D}" srcOrd="1" destOrd="0" presId="urn:microsoft.com/office/officeart/2005/8/layout/hList3"/>
    <dgm:cxn modelId="{CF6EE7CD-6D4D-43FE-80D1-FD4BDE8F6766}" type="presParOf" srcId="{AAE3493C-7D67-4E4C-AD52-1ECAB8561BCF}" destId="{F1373152-38A9-4320-AB75-E484A0BE5627}" srcOrd="2" destOrd="0" presId="urn:microsoft.com/office/officeart/2005/8/layout/hList3"/>
    <dgm:cxn modelId="{9D8B8CB5-E821-4828-B715-AC5CC3645A9A}" type="presParOf" srcId="{AAE3493C-7D67-4E4C-AD52-1ECAB8561BCF}" destId="{4C6B457A-C09B-422F-A1C4-61B084FE00F6}" srcOrd="3" destOrd="0" presId="urn:microsoft.com/office/officeart/2005/8/layout/hList3"/>
    <dgm:cxn modelId="{9A7681CE-BB43-4467-B7F3-8AC841F3138D}" type="presParOf" srcId="{93D05C45-6DD7-48EA-BD5F-FD161122FEDB}" destId="{76EAED14-4A33-4139-8FB2-DF5F30709C0B}" srcOrd="2" destOrd="0" presId="urn:microsoft.com/office/officeart/2005/8/layout/h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3B453-897D-41CC-9F79-D690E39E8633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12842-362D-4A2E-9996-9E2B279087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0"/>
            <a:ext cx="8715436" cy="654032"/>
          </a:xfrm>
        </p:spPr>
        <p:txBody>
          <a:bodyPr>
            <a:normAutofit/>
          </a:bodyPr>
          <a:lstStyle/>
          <a:p>
            <a:r>
              <a:rPr lang="ru-RU" sz="3000" b="1" dirty="0" smtClean="0"/>
              <a:t>Безопасность ребенка в информационной среде</a:t>
            </a:r>
            <a:endParaRPr lang="ru-RU" sz="30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714356"/>
          <a:ext cx="9144000" cy="6143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379</Words>
  <Application>Microsoft Office PowerPoint</Application>
  <PresentationFormat>Экран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Безопасность ребенка в информационной среде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ребенка в информационной среде</dc:title>
  <dc:creator>sad</dc:creator>
  <cp:lastModifiedBy>sad</cp:lastModifiedBy>
  <cp:revision>6</cp:revision>
  <dcterms:created xsi:type="dcterms:W3CDTF">2026-06-10T12:19:31Z</dcterms:created>
  <dcterms:modified xsi:type="dcterms:W3CDTF">2026-06-11T05:53:58Z</dcterms:modified>
</cp:coreProperties>
</file>