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72" r:id="rId5"/>
    <p:sldId id="261" r:id="rId6"/>
    <p:sldId id="262" r:id="rId7"/>
    <p:sldId id="263" r:id="rId8"/>
    <p:sldId id="269" r:id="rId9"/>
    <p:sldId id="270" r:id="rId10"/>
    <p:sldId id="273" r:id="rId11"/>
    <p:sldId id="264" r:id="rId12"/>
    <p:sldId id="265" r:id="rId13"/>
    <p:sldId id="267" r:id="rId14"/>
    <p:sldId id="268" r:id="rId15"/>
    <p:sldId id="271" r:id="rId16"/>
    <p:sldId id="275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27F859-6385-44ED-96A1-C3ADC1D66AD2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A139344-705E-4411-A0C9-9611166949A7}">
      <dgm:prSet phldrT="[Текст]" custT="1"/>
      <dgm:spPr/>
      <dgm:t>
        <a:bodyPr/>
        <a:lstStyle/>
        <a:p>
          <a:r>
            <a:rPr lang="ru-RU" sz="2000" dirty="0" smtClean="0"/>
            <a:t>1</a:t>
          </a:r>
          <a:endParaRPr lang="ru-RU" sz="1800" dirty="0"/>
        </a:p>
      </dgm:t>
    </dgm:pt>
    <dgm:pt modelId="{3E54104F-6BA7-4845-8826-3801C0B4FF94}" type="parTrans" cxnId="{C85D2719-3D72-42CC-ADF7-0EFD29825D1A}">
      <dgm:prSet/>
      <dgm:spPr/>
      <dgm:t>
        <a:bodyPr/>
        <a:lstStyle/>
        <a:p>
          <a:endParaRPr lang="ru-RU"/>
        </a:p>
      </dgm:t>
    </dgm:pt>
    <dgm:pt modelId="{AF625A81-3037-4A80-928B-FCAD298D78C5}" type="sibTrans" cxnId="{C85D2719-3D72-42CC-ADF7-0EFD29825D1A}">
      <dgm:prSet/>
      <dgm:spPr/>
      <dgm:t>
        <a:bodyPr/>
        <a:lstStyle/>
        <a:p>
          <a:endParaRPr lang="ru-RU"/>
        </a:p>
      </dgm:t>
    </dgm:pt>
    <dgm:pt modelId="{138E098D-306D-4AF3-86BB-BD8F4DDC3D1D}">
      <dgm:prSet phldrT="[Текст]"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профессии сотрудников дошкольных образовательных организаций: воспитатель, помощник воспитателя, заведующий, повар, медсестра, музыкальны руководитель, завхоз, учитель-логопед и пр.;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AFF1909-0E81-4D65-A117-AB05A9EA0693}" type="parTrans" cxnId="{BCC60B16-C84C-4E24-AA9F-AF569D4643A7}">
      <dgm:prSet/>
      <dgm:spPr/>
      <dgm:t>
        <a:bodyPr/>
        <a:lstStyle/>
        <a:p>
          <a:endParaRPr lang="ru-RU"/>
        </a:p>
      </dgm:t>
    </dgm:pt>
    <dgm:pt modelId="{58890E37-74EA-47B8-8813-1A755CCABF2C}" type="sibTrans" cxnId="{BCC60B16-C84C-4E24-AA9F-AF569D4643A7}">
      <dgm:prSet/>
      <dgm:spPr/>
      <dgm:t>
        <a:bodyPr/>
        <a:lstStyle/>
        <a:p>
          <a:endParaRPr lang="ru-RU"/>
        </a:p>
      </dgm:t>
    </dgm:pt>
    <dgm:pt modelId="{0080843F-C3F7-4386-8FE1-FFE9B5005433}">
      <dgm:prSet phldrT="[Текст]" custT="1"/>
      <dgm:spPr/>
      <dgm:t>
        <a:bodyPr/>
        <a:lstStyle/>
        <a:p>
          <a:r>
            <a:rPr lang="ru-RU" sz="1800" dirty="0" smtClean="0"/>
            <a:t>3</a:t>
          </a:r>
          <a:endParaRPr lang="ru-RU" sz="1800" dirty="0"/>
        </a:p>
      </dgm:t>
    </dgm:pt>
    <dgm:pt modelId="{1E622932-AC41-40B0-9C26-24719FC9D554}" type="parTrans" cxnId="{07F54961-72AC-45AF-A876-E61FAC98F8CA}">
      <dgm:prSet/>
      <dgm:spPr/>
      <dgm:t>
        <a:bodyPr/>
        <a:lstStyle/>
        <a:p>
          <a:endParaRPr lang="ru-RU"/>
        </a:p>
      </dgm:t>
    </dgm:pt>
    <dgm:pt modelId="{17429351-8025-4A5C-8560-C576A1E3F1E0}" type="sibTrans" cxnId="{07F54961-72AC-45AF-A876-E61FAC98F8CA}">
      <dgm:prSet/>
      <dgm:spPr/>
      <dgm:t>
        <a:bodyPr/>
        <a:lstStyle/>
        <a:p>
          <a:endParaRPr lang="ru-RU"/>
        </a:p>
      </dgm:t>
    </dgm:pt>
    <dgm:pt modelId="{AA327A25-BBDC-43FE-9BCF-412C1E7664C4}">
      <dgm:prSet phldrT="[Текст]" custT="1"/>
      <dgm:spPr/>
      <dgm:t>
        <a:bodyPr/>
        <a:lstStyle/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профессии, приоритетные для данного населенного пункта или муниципального округа в соответствии с ведущими предприятиями и профильными образовательными организациями: рабочий-электрик, слесарь, сварщик; инженер; работник сельского хозяйства и пр.;</a:t>
          </a:r>
        </a:p>
        <a:p>
          <a:pPr marL="114300" indent="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7C3C082-D337-4BCC-B0E8-EAB06F0E6300}" type="parTrans" cxnId="{87B8B648-505A-471B-A17C-D3972F688638}">
      <dgm:prSet/>
      <dgm:spPr/>
      <dgm:t>
        <a:bodyPr/>
        <a:lstStyle/>
        <a:p>
          <a:endParaRPr lang="ru-RU"/>
        </a:p>
      </dgm:t>
    </dgm:pt>
    <dgm:pt modelId="{2F692DFF-97F5-48BD-890B-50A0A1EE16C1}" type="sibTrans" cxnId="{87B8B648-505A-471B-A17C-D3972F688638}">
      <dgm:prSet/>
      <dgm:spPr/>
      <dgm:t>
        <a:bodyPr/>
        <a:lstStyle/>
        <a:p>
          <a:endParaRPr lang="ru-RU"/>
        </a:p>
      </dgm:t>
    </dgm:pt>
    <dgm:pt modelId="{07D5EC04-5423-4D09-805C-D5BE19C460D7}">
      <dgm:prSet phldrT="[Текст]" custT="1"/>
      <dgm:spPr/>
      <dgm:t>
        <a:bodyPr/>
        <a:lstStyle/>
        <a:p>
          <a:r>
            <a:rPr lang="ru-RU" sz="1800" dirty="0" smtClean="0"/>
            <a:t>4</a:t>
          </a:r>
          <a:endParaRPr lang="ru-RU" sz="1800" dirty="0"/>
        </a:p>
      </dgm:t>
    </dgm:pt>
    <dgm:pt modelId="{591649D4-D4CD-4F22-8CCF-7836DB530A47}" type="parTrans" cxnId="{6FC4EB3A-21D3-482D-AD72-7D29FC078FF8}">
      <dgm:prSet/>
      <dgm:spPr/>
      <dgm:t>
        <a:bodyPr/>
        <a:lstStyle/>
        <a:p>
          <a:endParaRPr lang="ru-RU"/>
        </a:p>
      </dgm:t>
    </dgm:pt>
    <dgm:pt modelId="{59ED2416-8E36-4A7D-B259-20FB578A6ACB}" type="sibTrans" cxnId="{6FC4EB3A-21D3-482D-AD72-7D29FC078FF8}">
      <dgm:prSet/>
      <dgm:spPr/>
      <dgm:t>
        <a:bodyPr/>
        <a:lstStyle/>
        <a:p>
          <a:endParaRPr lang="ru-RU"/>
        </a:p>
      </dgm:t>
    </dgm:pt>
    <dgm:pt modelId="{4DBA200C-CFDE-482C-990D-FAEEE13615A7}">
      <dgm:prSet phldrT="[Текст]" custT="1"/>
      <dgm:spPr/>
      <dgm:t>
        <a:bodyPr/>
        <a:lstStyle/>
        <a:p>
          <a:pPr algn="just"/>
          <a:r>
            <a:rPr lang="ru-RU" sz="1800" dirty="0" smtClean="0"/>
            <a:t>- </a:t>
          </a: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социально значимые профессии: педагог, врач, социальный работник, полицейский и пр.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8476291-C9F3-42BC-B814-0541B8F9838D}" type="parTrans" cxnId="{2702C62F-B596-4CD9-8C12-3CA31F3592F8}">
      <dgm:prSet/>
      <dgm:spPr/>
      <dgm:t>
        <a:bodyPr/>
        <a:lstStyle/>
        <a:p>
          <a:endParaRPr lang="ru-RU"/>
        </a:p>
      </dgm:t>
    </dgm:pt>
    <dgm:pt modelId="{5127ED5E-AE7C-4D9A-88A0-2C2C071649D6}" type="sibTrans" cxnId="{2702C62F-B596-4CD9-8C12-3CA31F3592F8}">
      <dgm:prSet/>
      <dgm:spPr/>
      <dgm:t>
        <a:bodyPr/>
        <a:lstStyle/>
        <a:p>
          <a:endParaRPr lang="ru-RU"/>
        </a:p>
      </dgm:t>
    </dgm:pt>
    <dgm:pt modelId="{AA5D25C4-B3B2-486C-930E-E4B0067E1104}">
      <dgm:prSet custT="1"/>
      <dgm:spPr/>
      <dgm:t>
        <a:bodyPr/>
        <a:lstStyle/>
        <a:p>
          <a:r>
            <a:rPr lang="ru-RU" sz="1800" dirty="0" smtClean="0"/>
            <a:t>2</a:t>
          </a:r>
          <a:endParaRPr lang="ru-RU" sz="1800" dirty="0"/>
        </a:p>
      </dgm:t>
    </dgm:pt>
    <dgm:pt modelId="{BAB56D98-97EB-4D2F-9C8B-FB2938521E7C}" type="parTrans" cxnId="{461436FC-2ECC-4539-82E1-31FD26BEEF14}">
      <dgm:prSet/>
      <dgm:spPr/>
      <dgm:t>
        <a:bodyPr/>
        <a:lstStyle/>
        <a:p>
          <a:endParaRPr lang="ru-RU"/>
        </a:p>
      </dgm:t>
    </dgm:pt>
    <dgm:pt modelId="{7E196BFE-06DC-4C42-B0DF-0F2098800522}" type="sibTrans" cxnId="{461436FC-2ECC-4539-82E1-31FD26BEEF14}">
      <dgm:prSet/>
      <dgm:spPr/>
      <dgm:t>
        <a:bodyPr/>
        <a:lstStyle/>
        <a:p>
          <a:endParaRPr lang="ru-RU"/>
        </a:p>
      </dgm:t>
    </dgm:pt>
    <dgm:pt modelId="{01401637-B771-40E6-818E-40ED7E8B3B19}">
      <dgm:prSet custT="1"/>
      <dgm:spPr/>
      <dgm:t>
        <a:bodyPr/>
        <a:lstStyle/>
        <a:p>
          <a:pPr algn="just"/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профессии родителей;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CCD7213-3BB5-40E4-AC78-D1631F46D01A}" type="parTrans" cxnId="{362F1903-F672-4DB2-975F-E50B9D6EA24F}">
      <dgm:prSet/>
      <dgm:spPr/>
      <dgm:t>
        <a:bodyPr/>
        <a:lstStyle/>
        <a:p>
          <a:endParaRPr lang="ru-RU"/>
        </a:p>
      </dgm:t>
    </dgm:pt>
    <dgm:pt modelId="{D80C87B2-9C74-4D15-A0CE-82A92B2BBB71}" type="sibTrans" cxnId="{362F1903-F672-4DB2-975F-E50B9D6EA24F}">
      <dgm:prSet/>
      <dgm:spPr/>
      <dgm:t>
        <a:bodyPr/>
        <a:lstStyle/>
        <a:p>
          <a:endParaRPr lang="ru-RU"/>
        </a:p>
      </dgm:t>
    </dgm:pt>
    <dgm:pt modelId="{F4AD5EDE-7CEF-4443-AA74-3856AD51DEFE}">
      <dgm:prSet custT="1"/>
      <dgm:spPr/>
      <dgm:t>
        <a:bodyPr/>
        <a:lstStyle/>
        <a:p>
          <a:r>
            <a:rPr lang="ru-RU" sz="1800" dirty="0" smtClean="0"/>
            <a:t>5</a:t>
          </a:r>
          <a:endParaRPr lang="ru-RU" sz="1800" dirty="0"/>
        </a:p>
      </dgm:t>
    </dgm:pt>
    <dgm:pt modelId="{1D3751F7-E93F-43F7-82EE-B3A8B071EEBF}" type="parTrans" cxnId="{B1CABC43-5FDE-4F27-9830-FEC46253416D}">
      <dgm:prSet/>
      <dgm:spPr/>
      <dgm:t>
        <a:bodyPr/>
        <a:lstStyle/>
        <a:p>
          <a:endParaRPr lang="ru-RU"/>
        </a:p>
      </dgm:t>
    </dgm:pt>
    <dgm:pt modelId="{E6C006DC-281D-4F7C-9DA3-E78183567C3D}" type="sibTrans" cxnId="{B1CABC43-5FDE-4F27-9830-FEC46253416D}">
      <dgm:prSet/>
      <dgm:spPr/>
      <dgm:t>
        <a:bodyPr/>
        <a:lstStyle/>
        <a:p>
          <a:endParaRPr lang="ru-RU"/>
        </a:p>
      </dgm:t>
    </dgm:pt>
    <dgm:pt modelId="{3FB96C39-3590-4786-9031-691549F2EC9B}">
      <dgm:prSet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профессии героико-патриотической направленности: военный, космонавт, спасатель и пр.;</a:t>
          </a:r>
          <a:endParaRPr lang="ru-RU" sz="1800" dirty="0"/>
        </a:p>
      </dgm:t>
    </dgm:pt>
    <dgm:pt modelId="{A69A1925-B043-4DC2-8716-45EF60909255}" type="parTrans" cxnId="{6DA8D008-560D-42BB-B8A6-412D5318D2D9}">
      <dgm:prSet/>
      <dgm:spPr/>
      <dgm:t>
        <a:bodyPr/>
        <a:lstStyle/>
        <a:p>
          <a:endParaRPr lang="ru-RU"/>
        </a:p>
      </dgm:t>
    </dgm:pt>
    <dgm:pt modelId="{4CFBD4D6-9006-4959-AC48-23B259F6D036}" type="sibTrans" cxnId="{6DA8D008-560D-42BB-B8A6-412D5318D2D9}">
      <dgm:prSet/>
      <dgm:spPr/>
      <dgm:t>
        <a:bodyPr/>
        <a:lstStyle/>
        <a:p>
          <a:endParaRPr lang="ru-RU"/>
        </a:p>
      </dgm:t>
    </dgm:pt>
    <dgm:pt modelId="{6C9A4548-1E19-4840-BE33-729698B328B6}" type="pres">
      <dgm:prSet presAssocID="{2D27F859-6385-44ED-96A1-C3ADC1D66AD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9A98E6F-A42D-4D13-B0CB-D921D2D663CD}" type="pres">
      <dgm:prSet presAssocID="{BA139344-705E-4411-A0C9-9611166949A7}" presName="composite" presStyleCnt="0"/>
      <dgm:spPr/>
    </dgm:pt>
    <dgm:pt modelId="{ABEF7795-789D-4A36-A4B9-A896480BE4D6}" type="pres">
      <dgm:prSet presAssocID="{BA139344-705E-4411-A0C9-9611166949A7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89BD17-9122-49D5-89B1-F48F6BD4DB92}" type="pres">
      <dgm:prSet presAssocID="{BA139344-705E-4411-A0C9-9611166949A7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8B7439-A622-40AF-B199-E318BE489DA7}" type="pres">
      <dgm:prSet presAssocID="{AF625A81-3037-4A80-928B-FCAD298D78C5}" presName="sp" presStyleCnt="0"/>
      <dgm:spPr/>
    </dgm:pt>
    <dgm:pt modelId="{EA3713D3-D7FA-48A6-84E7-E7EC798C7944}" type="pres">
      <dgm:prSet presAssocID="{AA5D25C4-B3B2-486C-930E-E4B0067E1104}" presName="composite" presStyleCnt="0"/>
      <dgm:spPr/>
    </dgm:pt>
    <dgm:pt modelId="{2F71FFD1-8DCA-4A55-9449-43CC47BF1E06}" type="pres">
      <dgm:prSet presAssocID="{AA5D25C4-B3B2-486C-930E-E4B0067E1104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2E0D64-B87A-4704-AA85-333C41E3DF90}" type="pres">
      <dgm:prSet presAssocID="{AA5D25C4-B3B2-486C-930E-E4B0067E1104}" presName="descendantText" presStyleLbl="alignAcc1" presStyleIdx="1" presStyleCnt="5" custScaleY="744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3382B1-9659-40CB-96BB-BAFE09D50FC4}" type="pres">
      <dgm:prSet presAssocID="{7E196BFE-06DC-4C42-B0DF-0F2098800522}" presName="sp" presStyleCnt="0"/>
      <dgm:spPr/>
    </dgm:pt>
    <dgm:pt modelId="{D4C3173B-1FB3-4D02-9D79-DDFD643BC53C}" type="pres">
      <dgm:prSet presAssocID="{0080843F-C3F7-4386-8FE1-FFE9B5005433}" presName="composite" presStyleCnt="0"/>
      <dgm:spPr/>
    </dgm:pt>
    <dgm:pt modelId="{C8CA69F5-05B8-4FF3-8BAE-49B9DFDBCC0E}" type="pres">
      <dgm:prSet presAssocID="{0080843F-C3F7-4386-8FE1-FFE9B5005433}" presName="parentText" presStyleLbl="alignNode1" presStyleIdx="2" presStyleCnt="5" custScaleY="110442" custLinFactNeighborX="-9677" custLinFactNeighborY="-1426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52D0A9-9E08-409A-BB35-AD6C030E2AB5}" type="pres">
      <dgm:prSet presAssocID="{0080843F-C3F7-4386-8FE1-FFE9B5005433}" presName="descendantText" presStyleLbl="alignAcc1" presStyleIdx="2" presStyleCnt="5" custScaleY="168668" custLinFactNeighborX="-325" custLinFactNeighborY="-60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C4D47B-B198-40F5-9F4A-857D69865029}" type="pres">
      <dgm:prSet presAssocID="{17429351-8025-4A5C-8560-C576A1E3F1E0}" presName="sp" presStyleCnt="0"/>
      <dgm:spPr/>
    </dgm:pt>
    <dgm:pt modelId="{B5A9F803-410F-43B5-A5B2-9FA7F27597FC}" type="pres">
      <dgm:prSet presAssocID="{07D5EC04-5423-4D09-805C-D5BE19C460D7}" presName="composite" presStyleCnt="0"/>
      <dgm:spPr/>
    </dgm:pt>
    <dgm:pt modelId="{EE85F27C-CBB7-4C36-97D9-359B6CA0582D}" type="pres">
      <dgm:prSet presAssocID="{07D5EC04-5423-4D09-805C-D5BE19C460D7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790595-5C57-45DD-B53C-96DEFF35505C}" type="pres">
      <dgm:prSet presAssocID="{07D5EC04-5423-4D09-805C-D5BE19C460D7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92171E-A161-4FEE-8D1F-6C828AF4A384}" type="pres">
      <dgm:prSet presAssocID="{59ED2416-8E36-4A7D-B259-20FB578A6ACB}" presName="sp" presStyleCnt="0"/>
      <dgm:spPr/>
    </dgm:pt>
    <dgm:pt modelId="{6E39342A-CCA4-4CA7-A670-12B01FE87A4D}" type="pres">
      <dgm:prSet presAssocID="{F4AD5EDE-7CEF-4443-AA74-3856AD51DEFE}" presName="composite" presStyleCnt="0"/>
      <dgm:spPr/>
    </dgm:pt>
    <dgm:pt modelId="{96553290-47AB-40BB-B6FA-729D63D00207}" type="pres">
      <dgm:prSet presAssocID="{F4AD5EDE-7CEF-4443-AA74-3856AD51DEFE}" presName="parentText" presStyleLbl="alignNode1" presStyleIdx="4" presStyleCnt="5">
        <dgm:presLayoutVars>
          <dgm:chMax val="1"/>
          <dgm:bulletEnabled val="1"/>
        </dgm:presLayoutVars>
      </dgm:prSet>
      <dgm:spPr/>
    </dgm:pt>
    <dgm:pt modelId="{F41C0F8E-C448-474F-8644-84099628175B}" type="pres">
      <dgm:prSet presAssocID="{F4AD5EDE-7CEF-4443-AA74-3856AD51DEFE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85D2719-3D72-42CC-ADF7-0EFD29825D1A}" srcId="{2D27F859-6385-44ED-96A1-C3ADC1D66AD2}" destId="{BA139344-705E-4411-A0C9-9611166949A7}" srcOrd="0" destOrd="0" parTransId="{3E54104F-6BA7-4845-8826-3801C0B4FF94}" sibTransId="{AF625A81-3037-4A80-928B-FCAD298D78C5}"/>
    <dgm:cxn modelId="{BE170569-6BF0-41D6-8CA3-933E95446CD9}" type="presOf" srcId="{3FB96C39-3590-4786-9031-691549F2EC9B}" destId="{F41C0F8E-C448-474F-8644-84099628175B}" srcOrd="0" destOrd="0" presId="urn:microsoft.com/office/officeart/2005/8/layout/chevron2"/>
    <dgm:cxn modelId="{C7CF9D5C-23A6-4B73-92FC-2031CBA9ADEE}" type="presOf" srcId="{138E098D-306D-4AF3-86BB-BD8F4DDC3D1D}" destId="{8C89BD17-9122-49D5-89B1-F48F6BD4DB92}" srcOrd="0" destOrd="0" presId="urn:microsoft.com/office/officeart/2005/8/layout/chevron2"/>
    <dgm:cxn modelId="{6FC4EB3A-21D3-482D-AD72-7D29FC078FF8}" srcId="{2D27F859-6385-44ED-96A1-C3ADC1D66AD2}" destId="{07D5EC04-5423-4D09-805C-D5BE19C460D7}" srcOrd="3" destOrd="0" parTransId="{591649D4-D4CD-4F22-8CCF-7836DB530A47}" sibTransId="{59ED2416-8E36-4A7D-B259-20FB578A6ACB}"/>
    <dgm:cxn modelId="{B3AB546F-16DA-42FD-8D2F-3A0994B938C9}" type="presOf" srcId="{AA327A25-BBDC-43FE-9BCF-412C1E7664C4}" destId="{8752D0A9-9E08-409A-BB35-AD6C030E2AB5}" srcOrd="0" destOrd="0" presId="urn:microsoft.com/office/officeart/2005/8/layout/chevron2"/>
    <dgm:cxn modelId="{6DA8D008-560D-42BB-B8A6-412D5318D2D9}" srcId="{F4AD5EDE-7CEF-4443-AA74-3856AD51DEFE}" destId="{3FB96C39-3590-4786-9031-691549F2EC9B}" srcOrd="0" destOrd="0" parTransId="{A69A1925-B043-4DC2-8716-45EF60909255}" sibTransId="{4CFBD4D6-9006-4959-AC48-23B259F6D036}"/>
    <dgm:cxn modelId="{B1CABC43-5FDE-4F27-9830-FEC46253416D}" srcId="{2D27F859-6385-44ED-96A1-C3ADC1D66AD2}" destId="{F4AD5EDE-7CEF-4443-AA74-3856AD51DEFE}" srcOrd="4" destOrd="0" parTransId="{1D3751F7-E93F-43F7-82EE-B3A8B071EEBF}" sibTransId="{E6C006DC-281D-4F7C-9DA3-E78183567C3D}"/>
    <dgm:cxn modelId="{EB4EB010-AB46-4EB7-9956-4C52D09F2B3C}" type="presOf" srcId="{BA139344-705E-4411-A0C9-9611166949A7}" destId="{ABEF7795-789D-4A36-A4B9-A896480BE4D6}" srcOrd="0" destOrd="0" presId="urn:microsoft.com/office/officeart/2005/8/layout/chevron2"/>
    <dgm:cxn modelId="{CC44452C-93DA-4FF3-92E0-FAADA3C32573}" type="presOf" srcId="{AA5D25C4-B3B2-486C-930E-E4B0067E1104}" destId="{2F71FFD1-8DCA-4A55-9449-43CC47BF1E06}" srcOrd="0" destOrd="0" presId="urn:microsoft.com/office/officeart/2005/8/layout/chevron2"/>
    <dgm:cxn modelId="{29D35A72-9218-44C5-BFCE-A02917A56CF3}" type="presOf" srcId="{F4AD5EDE-7CEF-4443-AA74-3856AD51DEFE}" destId="{96553290-47AB-40BB-B6FA-729D63D00207}" srcOrd="0" destOrd="0" presId="urn:microsoft.com/office/officeart/2005/8/layout/chevron2"/>
    <dgm:cxn modelId="{461436FC-2ECC-4539-82E1-31FD26BEEF14}" srcId="{2D27F859-6385-44ED-96A1-C3ADC1D66AD2}" destId="{AA5D25C4-B3B2-486C-930E-E4B0067E1104}" srcOrd="1" destOrd="0" parTransId="{BAB56D98-97EB-4D2F-9C8B-FB2938521E7C}" sibTransId="{7E196BFE-06DC-4C42-B0DF-0F2098800522}"/>
    <dgm:cxn modelId="{6F4254E9-44FF-4CC5-B715-D28CE10AD763}" type="presOf" srcId="{07D5EC04-5423-4D09-805C-D5BE19C460D7}" destId="{EE85F27C-CBB7-4C36-97D9-359B6CA0582D}" srcOrd="0" destOrd="0" presId="urn:microsoft.com/office/officeart/2005/8/layout/chevron2"/>
    <dgm:cxn modelId="{07F54961-72AC-45AF-A876-E61FAC98F8CA}" srcId="{2D27F859-6385-44ED-96A1-C3ADC1D66AD2}" destId="{0080843F-C3F7-4386-8FE1-FFE9B5005433}" srcOrd="2" destOrd="0" parTransId="{1E622932-AC41-40B0-9C26-24719FC9D554}" sibTransId="{17429351-8025-4A5C-8560-C576A1E3F1E0}"/>
    <dgm:cxn modelId="{E4EE32EF-BF4E-430E-B88E-C62E54A5DE29}" type="presOf" srcId="{2D27F859-6385-44ED-96A1-C3ADC1D66AD2}" destId="{6C9A4548-1E19-4840-BE33-729698B328B6}" srcOrd="0" destOrd="0" presId="urn:microsoft.com/office/officeart/2005/8/layout/chevron2"/>
    <dgm:cxn modelId="{BCC60B16-C84C-4E24-AA9F-AF569D4643A7}" srcId="{BA139344-705E-4411-A0C9-9611166949A7}" destId="{138E098D-306D-4AF3-86BB-BD8F4DDC3D1D}" srcOrd="0" destOrd="0" parTransId="{0AFF1909-0E81-4D65-A117-AB05A9EA0693}" sibTransId="{58890E37-74EA-47B8-8813-1A755CCABF2C}"/>
    <dgm:cxn modelId="{2702C62F-B596-4CD9-8C12-3CA31F3592F8}" srcId="{07D5EC04-5423-4D09-805C-D5BE19C460D7}" destId="{4DBA200C-CFDE-482C-990D-FAEEE13615A7}" srcOrd="0" destOrd="0" parTransId="{08476291-C9F3-42BC-B814-0541B8F9838D}" sibTransId="{5127ED5E-AE7C-4D9A-88A0-2C2C071649D6}"/>
    <dgm:cxn modelId="{22A37931-3B65-4CCC-90F4-6228F0104256}" type="presOf" srcId="{0080843F-C3F7-4386-8FE1-FFE9B5005433}" destId="{C8CA69F5-05B8-4FF3-8BAE-49B9DFDBCC0E}" srcOrd="0" destOrd="0" presId="urn:microsoft.com/office/officeart/2005/8/layout/chevron2"/>
    <dgm:cxn modelId="{87B8B648-505A-471B-A17C-D3972F688638}" srcId="{0080843F-C3F7-4386-8FE1-FFE9B5005433}" destId="{AA327A25-BBDC-43FE-9BCF-412C1E7664C4}" srcOrd="0" destOrd="0" parTransId="{97C3C082-D337-4BCC-B0E8-EAB06F0E6300}" sibTransId="{2F692DFF-97F5-48BD-890B-50A0A1EE16C1}"/>
    <dgm:cxn modelId="{BB9BC4C6-AB3B-4B1A-A3E2-971B804091B0}" type="presOf" srcId="{4DBA200C-CFDE-482C-990D-FAEEE13615A7}" destId="{B3790595-5C57-45DD-B53C-96DEFF35505C}" srcOrd="0" destOrd="0" presId="urn:microsoft.com/office/officeart/2005/8/layout/chevron2"/>
    <dgm:cxn modelId="{F0F2BEE4-115A-453C-B0F7-4F39D8664F69}" type="presOf" srcId="{01401637-B771-40E6-818E-40ED7E8B3B19}" destId="{5F2E0D64-B87A-4704-AA85-333C41E3DF90}" srcOrd="0" destOrd="0" presId="urn:microsoft.com/office/officeart/2005/8/layout/chevron2"/>
    <dgm:cxn modelId="{362F1903-F672-4DB2-975F-E50B9D6EA24F}" srcId="{AA5D25C4-B3B2-486C-930E-E4B0067E1104}" destId="{01401637-B771-40E6-818E-40ED7E8B3B19}" srcOrd="0" destOrd="0" parTransId="{6CCD7213-3BB5-40E4-AC78-D1631F46D01A}" sibTransId="{D80C87B2-9C74-4D15-A0CE-82A92B2BBB71}"/>
    <dgm:cxn modelId="{B3CD3677-A9F7-4AC5-ACF9-048DDA5B4E54}" type="presParOf" srcId="{6C9A4548-1E19-4840-BE33-729698B328B6}" destId="{39A98E6F-A42D-4D13-B0CB-D921D2D663CD}" srcOrd="0" destOrd="0" presId="urn:microsoft.com/office/officeart/2005/8/layout/chevron2"/>
    <dgm:cxn modelId="{B4F000F5-8685-4908-84D7-9D8A93B3D9EF}" type="presParOf" srcId="{39A98E6F-A42D-4D13-B0CB-D921D2D663CD}" destId="{ABEF7795-789D-4A36-A4B9-A896480BE4D6}" srcOrd="0" destOrd="0" presId="urn:microsoft.com/office/officeart/2005/8/layout/chevron2"/>
    <dgm:cxn modelId="{303DC382-AB10-4A7F-9C68-861837FC6BF9}" type="presParOf" srcId="{39A98E6F-A42D-4D13-B0CB-D921D2D663CD}" destId="{8C89BD17-9122-49D5-89B1-F48F6BD4DB92}" srcOrd="1" destOrd="0" presId="urn:microsoft.com/office/officeart/2005/8/layout/chevron2"/>
    <dgm:cxn modelId="{E24E9A1E-ACD9-421A-8386-32BBB5472313}" type="presParOf" srcId="{6C9A4548-1E19-4840-BE33-729698B328B6}" destId="{9C8B7439-A622-40AF-B199-E318BE489DA7}" srcOrd="1" destOrd="0" presId="urn:microsoft.com/office/officeart/2005/8/layout/chevron2"/>
    <dgm:cxn modelId="{A0493043-F557-4182-818B-3E7B3E53A7B7}" type="presParOf" srcId="{6C9A4548-1E19-4840-BE33-729698B328B6}" destId="{EA3713D3-D7FA-48A6-84E7-E7EC798C7944}" srcOrd="2" destOrd="0" presId="urn:microsoft.com/office/officeart/2005/8/layout/chevron2"/>
    <dgm:cxn modelId="{D125A47C-9C2B-4F22-B49F-344DD4C47CB0}" type="presParOf" srcId="{EA3713D3-D7FA-48A6-84E7-E7EC798C7944}" destId="{2F71FFD1-8DCA-4A55-9449-43CC47BF1E06}" srcOrd="0" destOrd="0" presId="urn:microsoft.com/office/officeart/2005/8/layout/chevron2"/>
    <dgm:cxn modelId="{70B80E52-AF1D-4D43-AF59-F59E76000899}" type="presParOf" srcId="{EA3713D3-D7FA-48A6-84E7-E7EC798C7944}" destId="{5F2E0D64-B87A-4704-AA85-333C41E3DF90}" srcOrd="1" destOrd="0" presId="urn:microsoft.com/office/officeart/2005/8/layout/chevron2"/>
    <dgm:cxn modelId="{FA9F22C1-EEF9-432A-939B-A98D10AD4033}" type="presParOf" srcId="{6C9A4548-1E19-4840-BE33-729698B328B6}" destId="{D23382B1-9659-40CB-96BB-BAFE09D50FC4}" srcOrd="3" destOrd="0" presId="urn:microsoft.com/office/officeart/2005/8/layout/chevron2"/>
    <dgm:cxn modelId="{341970E2-FF55-41B8-A2C4-47852569A61A}" type="presParOf" srcId="{6C9A4548-1E19-4840-BE33-729698B328B6}" destId="{D4C3173B-1FB3-4D02-9D79-DDFD643BC53C}" srcOrd="4" destOrd="0" presId="urn:microsoft.com/office/officeart/2005/8/layout/chevron2"/>
    <dgm:cxn modelId="{ED8D4E8B-A900-4EFC-BB3C-7873482AD4B6}" type="presParOf" srcId="{D4C3173B-1FB3-4D02-9D79-DDFD643BC53C}" destId="{C8CA69F5-05B8-4FF3-8BAE-49B9DFDBCC0E}" srcOrd="0" destOrd="0" presId="urn:microsoft.com/office/officeart/2005/8/layout/chevron2"/>
    <dgm:cxn modelId="{E122B5BE-9BC9-410B-A991-786D40DC1512}" type="presParOf" srcId="{D4C3173B-1FB3-4D02-9D79-DDFD643BC53C}" destId="{8752D0A9-9E08-409A-BB35-AD6C030E2AB5}" srcOrd="1" destOrd="0" presId="urn:microsoft.com/office/officeart/2005/8/layout/chevron2"/>
    <dgm:cxn modelId="{1ACFE6E7-CBFE-4DFB-BE38-A60CC74CE704}" type="presParOf" srcId="{6C9A4548-1E19-4840-BE33-729698B328B6}" destId="{EBC4D47B-B198-40F5-9F4A-857D69865029}" srcOrd="5" destOrd="0" presId="urn:microsoft.com/office/officeart/2005/8/layout/chevron2"/>
    <dgm:cxn modelId="{A305E192-8B1A-423D-8E79-62F5D2C1B43C}" type="presParOf" srcId="{6C9A4548-1E19-4840-BE33-729698B328B6}" destId="{B5A9F803-410F-43B5-A5B2-9FA7F27597FC}" srcOrd="6" destOrd="0" presId="urn:microsoft.com/office/officeart/2005/8/layout/chevron2"/>
    <dgm:cxn modelId="{F0F1D64B-1A8E-4007-ADA5-6B6D53F1A76D}" type="presParOf" srcId="{B5A9F803-410F-43B5-A5B2-9FA7F27597FC}" destId="{EE85F27C-CBB7-4C36-97D9-359B6CA0582D}" srcOrd="0" destOrd="0" presId="urn:microsoft.com/office/officeart/2005/8/layout/chevron2"/>
    <dgm:cxn modelId="{965064C7-3960-4297-A7F1-80322251DE7F}" type="presParOf" srcId="{B5A9F803-410F-43B5-A5B2-9FA7F27597FC}" destId="{B3790595-5C57-45DD-B53C-96DEFF35505C}" srcOrd="1" destOrd="0" presId="urn:microsoft.com/office/officeart/2005/8/layout/chevron2"/>
    <dgm:cxn modelId="{54E6E079-9C54-4C6F-9CA3-7ACDFCBBC705}" type="presParOf" srcId="{6C9A4548-1E19-4840-BE33-729698B328B6}" destId="{D692171E-A161-4FEE-8D1F-6C828AF4A384}" srcOrd="7" destOrd="0" presId="urn:microsoft.com/office/officeart/2005/8/layout/chevron2"/>
    <dgm:cxn modelId="{DC147452-E255-49FE-9E31-B25CE99C8A99}" type="presParOf" srcId="{6C9A4548-1E19-4840-BE33-729698B328B6}" destId="{6E39342A-CCA4-4CA7-A670-12B01FE87A4D}" srcOrd="8" destOrd="0" presId="urn:microsoft.com/office/officeart/2005/8/layout/chevron2"/>
    <dgm:cxn modelId="{7EC1C3C1-466B-4E70-A86C-C72CC9D3121A}" type="presParOf" srcId="{6E39342A-CCA4-4CA7-A670-12B01FE87A4D}" destId="{96553290-47AB-40BB-B6FA-729D63D00207}" srcOrd="0" destOrd="0" presId="urn:microsoft.com/office/officeart/2005/8/layout/chevron2"/>
    <dgm:cxn modelId="{13AA3F7E-B73E-4597-A3EF-F1E4C26B005F}" type="presParOf" srcId="{6E39342A-CCA4-4CA7-A670-12B01FE87A4D}" destId="{F41C0F8E-C448-474F-8644-84099628175B}" srcOrd="1" destOrd="0" presId="urn:microsoft.com/office/officeart/2005/8/layout/chevron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EF7795-789D-4A36-A4B9-A896480BE4D6}">
      <dsp:nvSpPr>
        <dsp:cNvPr id="0" name=""/>
        <dsp:cNvSpPr/>
      </dsp:nvSpPr>
      <dsp:spPr>
        <a:xfrm rot="5400000">
          <a:off x="-209081" y="210844"/>
          <a:ext cx="1393878" cy="97571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1</a:t>
          </a:r>
          <a:endParaRPr lang="ru-RU" sz="2700" kern="1200" dirty="0"/>
        </a:p>
      </dsp:txBody>
      <dsp:txXfrm rot="-5400000">
        <a:off x="1" y="489619"/>
        <a:ext cx="975714" cy="418164"/>
      </dsp:txXfrm>
    </dsp:sp>
    <dsp:sp modelId="{8C89BD17-9122-49D5-89B1-F48F6BD4DB92}">
      <dsp:nvSpPr>
        <dsp:cNvPr id="0" name=""/>
        <dsp:cNvSpPr/>
      </dsp:nvSpPr>
      <dsp:spPr>
        <a:xfrm rot="5400000">
          <a:off x="4126627" y="-3149150"/>
          <a:ext cx="906020" cy="720784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профессии сотрудников дошкольных образовательных организаций: воспитатель, помощник воспитателя, заведующий, повар, медсестра, музыкальны руководитель, завхоз, учитель-логопед и пр.;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975714" y="45991"/>
        <a:ext cx="7163619" cy="817564"/>
      </dsp:txXfrm>
    </dsp:sp>
    <dsp:sp modelId="{2F71FFD1-8DCA-4A55-9449-43CC47BF1E06}">
      <dsp:nvSpPr>
        <dsp:cNvPr id="0" name=""/>
        <dsp:cNvSpPr/>
      </dsp:nvSpPr>
      <dsp:spPr>
        <a:xfrm rot="5400000">
          <a:off x="-209081" y="1459555"/>
          <a:ext cx="1393878" cy="97571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2</a:t>
          </a:r>
          <a:endParaRPr lang="ru-RU" sz="2700" kern="1200" dirty="0"/>
        </a:p>
      </dsp:txBody>
      <dsp:txXfrm rot="-5400000">
        <a:off x="1" y="1738330"/>
        <a:ext cx="975714" cy="418164"/>
      </dsp:txXfrm>
    </dsp:sp>
    <dsp:sp modelId="{5F2E0D64-B87A-4704-AA85-333C41E3DF90}">
      <dsp:nvSpPr>
        <dsp:cNvPr id="0" name=""/>
        <dsp:cNvSpPr/>
      </dsp:nvSpPr>
      <dsp:spPr>
        <a:xfrm rot="5400000">
          <a:off x="4130791" y="-1900439"/>
          <a:ext cx="897694" cy="720784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профессии, приоритетные для данного населенного пункта или муниципального округа в соответствии с ведущими предприятиями и профильными образовательными организациями: рабочий-электрик, слесарь, сварщик; инженер; работник сельского хозяйства и пр.;</a:t>
          </a:r>
          <a:endParaRPr lang="ru-RU" sz="1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975715" y="1298459"/>
        <a:ext cx="7164025" cy="810050"/>
      </dsp:txXfrm>
    </dsp:sp>
    <dsp:sp modelId="{C8CA69F5-05B8-4FF3-8BAE-49B9DFDBCC0E}">
      <dsp:nvSpPr>
        <dsp:cNvPr id="0" name=""/>
        <dsp:cNvSpPr/>
      </dsp:nvSpPr>
      <dsp:spPr>
        <a:xfrm rot="5400000">
          <a:off x="-209081" y="2708266"/>
          <a:ext cx="1393878" cy="97571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3</a:t>
          </a:r>
          <a:endParaRPr lang="ru-RU" sz="2700" kern="1200" dirty="0"/>
        </a:p>
      </dsp:txBody>
      <dsp:txXfrm rot="-5400000">
        <a:off x="1" y="2987041"/>
        <a:ext cx="975714" cy="418164"/>
      </dsp:txXfrm>
    </dsp:sp>
    <dsp:sp modelId="{8752D0A9-9E08-409A-BB35-AD6C030E2AB5}">
      <dsp:nvSpPr>
        <dsp:cNvPr id="0" name=""/>
        <dsp:cNvSpPr/>
      </dsp:nvSpPr>
      <dsp:spPr>
        <a:xfrm rot="5400000">
          <a:off x="4126627" y="-651728"/>
          <a:ext cx="906020" cy="720784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профессии героико-патриотической направленности: военный, космонавт, спасатель и пр.;</a:t>
          </a:r>
          <a:endParaRPr lang="ru-RU" sz="1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975714" y="2543413"/>
        <a:ext cx="7163619" cy="817564"/>
      </dsp:txXfrm>
    </dsp:sp>
    <dsp:sp modelId="{EE85F27C-CBB7-4C36-97D9-359B6CA0582D}">
      <dsp:nvSpPr>
        <dsp:cNvPr id="0" name=""/>
        <dsp:cNvSpPr/>
      </dsp:nvSpPr>
      <dsp:spPr>
        <a:xfrm rot="5400000">
          <a:off x="-209081" y="3956977"/>
          <a:ext cx="1393878" cy="97571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4</a:t>
          </a:r>
          <a:endParaRPr lang="ru-RU" sz="2700" kern="1200" dirty="0"/>
        </a:p>
      </dsp:txBody>
      <dsp:txXfrm rot="-5400000">
        <a:off x="1" y="4235752"/>
        <a:ext cx="975714" cy="418164"/>
      </dsp:txXfrm>
    </dsp:sp>
    <dsp:sp modelId="{B3790595-5C57-45DD-B53C-96DEFF35505C}">
      <dsp:nvSpPr>
        <dsp:cNvPr id="0" name=""/>
        <dsp:cNvSpPr/>
      </dsp:nvSpPr>
      <dsp:spPr>
        <a:xfrm rot="5400000">
          <a:off x="4126627" y="596982"/>
          <a:ext cx="906020" cy="720784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- </a:t>
          </a:r>
          <a:r>
            <a:rPr lang="ru-RU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социально значимые профессии: педагог, врач, социальный работник, полицейский и пр.</a:t>
          </a:r>
          <a:endParaRPr lang="ru-RU" sz="1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975714" y="3792123"/>
        <a:ext cx="7163619" cy="8175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22.04.2026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&#1052;&#1042;&#1044;.mp4" TargetMode="External"/><Relationship Id="rId13" Type="http://schemas.openxmlformats.org/officeDocument/2006/relationships/hyperlink" Target="&#1069;&#1051;&#1045;&#1050;&#1058;&#1056;&#1054;&#1052;&#1054;&#1053;&#1058;&#1045;&#1056;%20(2).mp4" TargetMode="External"/><Relationship Id="rId3" Type="http://schemas.openxmlformats.org/officeDocument/2006/relationships/hyperlink" Target="&#1059;&#1063;&#1048;&#1058;&#1045;&#1051;&#1068;%20&#1048;&#1053;.&#1071;&#1047;.mp4" TargetMode="External"/><Relationship Id="rId7" Type="http://schemas.openxmlformats.org/officeDocument/2006/relationships/hyperlink" Target="&#1055;&#1040;&#1056;&#1048;&#1050;&#1052;&#1040;&#1061;&#1045;&#1056;.mp4" TargetMode="External"/><Relationship Id="rId12" Type="http://schemas.openxmlformats.org/officeDocument/2006/relationships/hyperlink" Target="&#1059;&#1063;&#1048;&#1058;&#1045;&#1051;&#1068;%20&#1060;&#1048;&#1047;&#1054;.mp4" TargetMode="External"/><Relationship Id="rId2" Type="http://schemas.openxmlformats.org/officeDocument/2006/relationships/hyperlink" Target="&#1042;&#1056;&#1040;&#1063;.mp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&#1057;&#1042;&#1040;&#1056;&#1065;&#1048;&#1050;.mp4" TargetMode="External"/><Relationship Id="rId11" Type="http://schemas.openxmlformats.org/officeDocument/2006/relationships/hyperlink" Target="&#1057;&#1054;&#1062;&#1048;&#1040;&#1051;&#1068;&#1053;&#1067;&#1049;%20&#1056;&#1040;&#1041;&#1054;&#1058;&#1053;&#1048;&#1050;.mp4" TargetMode="External"/><Relationship Id="rId5" Type="http://schemas.openxmlformats.org/officeDocument/2006/relationships/hyperlink" Target="&#1069;&#1051;&#1045;&#1050;&#1058;&#1056;&#1054;&#1052;&#1054;&#1053;&#1058;&#1045;&#1056;.mp4" TargetMode="External"/><Relationship Id="rId10" Type="http://schemas.openxmlformats.org/officeDocument/2006/relationships/hyperlink" Target="&#1055;&#1056;&#1054;&#1044;&#1040;&#1042;&#1045;&#1062;.mp4" TargetMode="External"/><Relationship Id="rId4" Type="http://schemas.openxmlformats.org/officeDocument/2006/relationships/hyperlink" Target="&#1052;&#1045;&#1058;&#1054;&#1044;&#1048;&#1057;&#1058;%20&#1044;&#1050;.mp4" TargetMode="External"/><Relationship Id="rId9" Type="http://schemas.openxmlformats.org/officeDocument/2006/relationships/hyperlink" Target="&#1050;&#1057;25.mp4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hyperlink" Target="&#1057;&#1055;&#1050;%20(1).mp4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hyperlink" Target="&#1087;&#1088;&#1086;&#1092;&#1077;&#1089;&#1089;&#1080;&#1103;%20&#1042;&#1054;&#1045;&#1053;&#1053;&#1067;&#1049;.mp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career.hh.ru/article/chto-takoe-proforientaciya-sut-celi-vidy-metody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12" Type="http://schemas.openxmlformats.org/officeDocument/2006/relationships/image" Target="../media/image20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10" Type="http://schemas.openxmlformats.org/officeDocument/2006/relationships/image" Target="../media/image29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1285860"/>
            <a:ext cx="8066180" cy="1828800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80833" y="3685032"/>
            <a:ext cx="4267631" cy="914400"/>
          </a:xfrm>
        </p:spPr>
        <p:txBody>
          <a:bodyPr>
            <a:normAutofit fontScale="70000" lnSpcReduction="20000"/>
          </a:bodyPr>
          <a:lstStyle/>
          <a:p>
            <a:endParaRPr lang="ru-RU" dirty="0" smtClean="0"/>
          </a:p>
          <a:p>
            <a:pPr>
              <a:lnSpc>
                <a:spcPct val="170000"/>
              </a:lnSpc>
            </a:pPr>
            <a:r>
              <a:rPr lang="ru-RU" b="1" dirty="0" smtClean="0">
                <a:solidFill>
                  <a:srgbClr val="0070C0"/>
                </a:solidFill>
              </a:rPr>
              <a:t> старший воспитатель:</a:t>
            </a:r>
          </a:p>
          <a:p>
            <a:pPr>
              <a:lnSpc>
                <a:spcPct val="170000"/>
              </a:lnSpc>
            </a:pPr>
            <a:r>
              <a:rPr lang="ru-RU" b="1" dirty="0" smtClean="0">
                <a:solidFill>
                  <a:srgbClr val="002060"/>
                </a:solidFill>
              </a:rPr>
              <a:t>АНОЩЕНКОВА МАРИЯ НИКОЛАЕВНА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2910" y="642918"/>
            <a:ext cx="78704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МБ ДОУ Починковский детский сад № 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584738" y="5605572"/>
            <a:ext cx="14302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Починки 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</a:rPr>
              <a:t>2026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8" name="Содержимое 5" descr="IMG_68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3429000"/>
            <a:ext cx="4214842" cy="316113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00034" y="1428736"/>
            <a:ext cx="821537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 smtClean="0">
                <a:solidFill>
                  <a:srgbClr val="00B0F0"/>
                </a:solidFill>
                <a:latin typeface="+mj-lt"/>
              </a:rPr>
              <a:t>«РАННЯЯ ПРОФЕССИОНАЛЬНАЯ ОРИЕНТАЦИЯ ДОШКОЛЬНИКОВ </a:t>
            </a:r>
          </a:p>
          <a:p>
            <a:pPr algn="ctr"/>
            <a:r>
              <a:rPr lang="ru-RU" sz="3000" b="1" dirty="0" smtClean="0">
                <a:solidFill>
                  <a:srgbClr val="00B0F0"/>
                </a:solidFill>
                <a:latin typeface="+mj-lt"/>
              </a:rPr>
              <a:t>КАК ФАКТОР УСПЕШНОГО САМООПРЕДЕЛЕНИЯ В БУДУЩЕМ»</a:t>
            </a:r>
            <a:endParaRPr lang="ru-RU" sz="3000" b="1" dirty="0">
              <a:solidFill>
                <a:srgbClr val="00B0F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Проект </a:t>
            </a:r>
            <a:br>
              <a:rPr lang="ru-RU" dirty="0" smtClean="0"/>
            </a:br>
            <a:r>
              <a:rPr lang="ru-RU" dirty="0" smtClean="0"/>
              <a:t>«Кто работает рядом с нами»</a:t>
            </a:r>
            <a:endParaRPr lang="ru-RU" dirty="0"/>
          </a:p>
        </p:txBody>
      </p:sp>
      <p:pic>
        <p:nvPicPr>
          <p:cNvPr id="1027" name="Picture 3" descr="C:\Users\sad\Downloads\177685001715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285860"/>
            <a:ext cx="2772040" cy="2079030"/>
          </a:xfrm>
          <a:prstGeom prst="rect">
            <a:avLst/>
          </a:prstGeom>
          <a:noFill/>
        </p:spPr>
      </p:pic>
      <p:pic>
        <p:nvPicPr>
          <p:cNvPr id="7" name="Picture 2" descr="C:\Users\sad\Downloads\177685014852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1357298"/>
            <a:ext cx="3128956" cy="2369894"/>
          </a:xfrm>
          <a:prstGeom prst="rect">
            <a:avLst/>
          </a:prstGeom>
          <a:noFill/>
        </p:spPr>
      </p:pic>
      <p:pic>
        <p:nvPicPr>
          <p:cNvPr id="9" name="Picture 4" descr="C:\Users\sad\Downloads\177685014853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16" y="4213813"/>
            <a:ext cx="2380001" cy="2644187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428728" y="3357562"/>
            <a:ext cx="842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Повар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29322" y="3714752"/>
            <a:ext cx="25130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Рабочий по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обслуживанию здания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43240" y="3786190"/>
            <a:ext cx="2352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Медицинская сестра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2" descr="C:\Users\sad\Downloads\17768609267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72198" y="4572008"/>
            <a:ext cx="2628890" cy="1979400"/>
          </a:xfrm>
          <a:prstGeom prst="rect">
            <a:avLst/>
          </a:prstGeom>
          <a:noFill/>
        </p:spPr>
      </p:pic>
      <p:pic>
        <p:nvPicPr>
          <p:cNvPr id="14" name="Picture 3" descr="C:\Users\sad\Downloads\177686092672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4348" y="3929066"/>
            <a:ext cx="1967453" cy="2613023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928662" y="6488668"/>
            <a:ext cx="1563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Кастелянша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5857884" y="6488668"/>
            <a:ext cx="3050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Машинист по стирке белья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Проект «Профессии моих родителей»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928802"/>
            <a:ext cx="8183880" cy="4453128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hlinkClick r:id="rId2" action="ppaction://hlinkfile"/>
              </a:rPr>
              <a:t>Врач </a:t>
            </a:r>
            <a:endParaRPr lang="ru-RU" dirty="0" smtClean="0"/>
          </a:p>
          <a:p>
            <a:r>
              <a:rPr lang="ru-RU" dirty="0" smtClean="0">
                <a:hlinkClick r:id="rId3" action="ppaction://hlinkfile"/>
              </a:rPr>
              <a:t>Учитель</a:t>
            </a:r>
            <a:r>
              <a:rPr lang="ru-RU" dirty="0" smtClean="0"/>
              <a:t> </a:t>
            </a:r>
          </a:p>
          <a:p>
            <a:r>
              <a:rPr lang="ru-RU" dirty="0" smtClean="0">
                <a:hlinkClick r:id="rId4" action="ppaction://hlinkfile"/>
              </a:rPr>
              <a:t>Методист ДК</a:t>
            </a:r>
            <a:endParaRPr lang="ru-RU" dirty="0" smtClean="0"/>
          </a:p>
          <a:p>
            <a:r>
              <a:rPr lang="ru-RU" dirty="0" smtClean="0">
                <a:hlinkClick r:id="rId5" action="ppaction://hlinkfile"/>
              </a:rPr>
              <a:t>Электромонтер</a:t>
            </a:r>
            <a:r>
              <a:rPr lang="ru-RU" dirty="0" smtClean="0"/>
              <a:t> </a:t>
            </a:r>
          </a:p>
          <a:p>
            <a:r>
              <a:rPr lang="ru-RU" dirty="0" smtClean="0">
                <a:hlinkClick r:id="rId6" action="ppaction://hlinkfile"/>
              </a:rPr>
              <a:t>Сварщик</a:t>
            </a:r>
            <a:r>
              <a:rPr lang="ru-RU" dirty="0" smtClean="0"/>
              <a:t> </a:t>
            </a:r>
          </a:p>
          <a:p>
            <a:r>
              <a:rPr lang="ru-RU" dirty="0" smtClean="0">
                <a:hlinkClick r:id="rId7" action="ppaction://hlinkfile"/>
              </a:rPr>
              <a:t>Парикмахер</a:t>
            </a:r>
            <a:r>
              <a:rPr lang="ru-RU" dirty="0" smtClean="0"/>
              <a:t> </a:t>
            </a:r>
          </a:p>
          <a:p>
            <a:r>
              <a:rPr lang="ru-RU" dirty="0" smtClean="0">
                <a:hlinkClick r:id="rId8" action="ppaction://hlinkfile"/>
              </a:rPr>
              <a:t>Сотрудник миграционной службы</a:t>
            </a:r>
            <a:endParaRPr lang="ru-RU" dirty="0" smtClean="0"/>
          </a:p>
          <a:p>
            <a:r>
              <a:rPr lang="ru-RU" dirty="0" smtClean="0">
                <a:hlinkClick r:id="rId9" action="ppaction://hlinkfile"/>
              </a:rPr>
              <a:t>Инженер КС 25</a:t>
            </a:r>
            <a:endParaRPr lang="ru-RU" dirty="0" smtClean="0"/>
          </a:p>
          <a:p>
            <a:r>
              <a:rPr lang="ru-RU" dirty="0" smtClean="0">
                <a:hlinkClick r:id="rId10" action="ppaction://hlinkfile"/>
              </a:rPr>
              <a:t>Заведующий магазина</a:t>
            </a:r>
            <a:endParaRPr lang="ru-RU" dirty="0" smtClean="0"/>
          </a:p>
          <a:p>
            <a:r>
              <a:rPr lang="ru-RU" dirty="0" smtClean="0">
                <a:hlinkClick r:id="rId11" action="ppaction://hlinkfile"/>
              </a:rPr>
              <a:t>Социальный работник</a:t>
            </a:r>
            <a:endParaRPr lang="ru-RU" dirty="0" smtClean="0"/>
          </a:p>
          <a:p>
            <a:r>
              <a:rPr lang="ru-RU" dirty="0" smtClean="0">
                <a:hlinkClick r:id="rId12" action="ppaction://hlinkfile"/>
              </a:rPr>
              <a:t>Учитель ФИЗО</a:t>
            </a:r>
            <a:endParaRPr lang="ru-RU" dirty="0" smtClean="0"/>
          </a:p>
          <a:p>
            <a:r>
              <a:rPr lang="ru-RU" dirty="0" smtClean="0">
                <a:hlinkClick r:id="rId13" action="ppaction://hlinkfile"/>
              </a:rPr>
              <a:t>Электромонтер 2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183880" cy="61951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Проект «В мире профессий» </a:t>
            </a:r>
            <a:endParaRPr lang="ru-RU" dirty="0"/>
          </a:p>
        </p:txBody>
      </p:sp>
      <p:pic>
        <p:nvPicPr>
          <p:cNvPr id="4" name="Picture 3" descr="C:\Users\sad\Downloads\iwhQpk2_3I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" y="4077072"/>
            <a:ext cx="3113116" cy="2335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одержимое 5" descr="870_TE09xy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29322" y="4278170"/>
            <a:ext cx="2950014" cy="2211704"/>
          </a:xfrm>
          <a:prstGeom prst="rect">
            <a:avLst/>
          </a:prstGeom>
        </p:spPr>
      </p:pic>
      <p:pic>
        <p:nvPicPr>
          <p:cNvPr id="6" name="Содержимое 9" descr="kaAkwVFld-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073791" y="1114195"/>
            <a:ext cx="2805545" cy="2805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Содержимое 5" descr="IMG-20240417-WA006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3583035" y="1266644"/>
            <a:ext cx="2287507" cy="3050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7" descr="t7rCDfojAKg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123821" y="1190996"/>
            <a:ext cx="3356350" cy="2238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" y="3357562"/>
            <a:ext cx="31432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Стоматолог, медсестра, медрегистратор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14414" y="6488668"/>
            <a:ext cx="1167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Учитель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3857620" y="4357694"/>
            <a:ext cx="1411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Пожарный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6786578" y="6488668"/>
            <a:ext cx="1724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Библиотекарь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72330" y="3857628"/>
            <a:ext cx="1261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Писатель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70422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183880" cy="51190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Проект «В мире профессий» </a:t>
            </a:r>
          </a:p>
        </p:txBody>
      </p:sp>
      <p:pic>
        <p:nvPicPr>
          <p:cNvPr id="4" name="Содержимое 3" descr="WNTg2ppafD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06139" y="1225237"/>
            <a:ext cx="2879358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одержимое 17" descr="IMG-20240417-WA007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29322" y="4143380"/>
            <a:ext cx="2915816" cy="2186862"/>
          </a:xfrm>
          <a:prstGeom prst="rect">
            <a:avLst/>
          </a:prstGeom>
        </p:spPr>
      </p:pic>
      <p:pic>
        <p:nvPicPr>
          <p:cNvPr id="6" name="Содержимое 5" descr="6FbQ37FhCL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0152" y="1314233"/>
            <a:ext cx="2764259" cy="2073194"/>
          </a:xfrm>
          <a:prstGeom prst="rect">
            <a:avLst/>
          </a:prstGeom>
        </p:spPr>
      </p:pic>
      <p:pic>
        <p:nvPicPr>
          <p:cNvPr id="7" name="Содержимое 3" descr="4iTc8z2ZHSw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3741274" y="3861048"/>
            <a:ext cx="1982405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3" descr="IMG-20240417-WA007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4282" y="4000504"/>
            <a:ext cx="3313728" cy="2485296"/>
          </a:xfrm>
          <a:prstGeom prst="rect">
            <a:avLst/>
          </a:prstGeom>
        </p:spPr>
      </p:pic>
      <p:pic>
        <p:nvPicPr>
          <p:cNvPr id="9" name="Содержимое 10" descr="IMG-20230504-WA001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3182355" y="1529544"/>
            <a:ext cx="2660939" cy="1995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928662" y="3429000"/>
            <a:ext cx="1255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Волонтер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3857620" y="3500438"/>
            <a:ext cx="1217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Военный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7000892" y="3500438"/>
            <a:ext cx="952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Конюх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6215074" y="6488668"/>
            <a:ext cx="2288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Ветеринарный врач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43372" y="6488668"/>
            <a:ext cx="1287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Фотограф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42976" y="6488668"/>
            <a:ext cx="1006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Тренер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41570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8183880" cy="105156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accent1"/>
                </a:solidFill>
                <a:hlinkClick r:id="rId2" action="ppaction://hlinkfile"/>
              </a:rPr>
              <a:t>Знакомство с сельхозпредприятием </a:t>
            </a:r>
            <a:br>
              <a:rPr lang="ru-RU" sz="2800" dirty="0" smtClean="0">
                <a:solidFill>
                  <a:schemeClr val="accent1"/>
                </a:solidFill>
                <a:hlinkClick r:id="rId2" action="ppaction://hlinkfile"/>
              </a:rPr>
            </a:br>
            <a:r>
              <a:rPr lang="ru-RU" sz="2800" dirty="0" smtClean="0">
                <a:solidFill>
                  <a:schemeClr val="accent1"/>
                </a:solidFill>
                <a:hlinkClick r:id="rId2" action="ppaction://hlinkfile"/>
              </a:rPr>
              <a:t>СПК «КРИУШИНСКИЙ»</a:t>
            </a:r>
            <a:endParaRPr lang="ru-RU" sz="2800" dirty="0">
              <a:solidFill>
                <a:schemeClr val="accent1"/>
              </a:solidFill>
            </a:endParaRPr>
          </a:p>
        </p:txBody>
      </p:sp>
      <p:pic>
        <p:nvPicPr>
          <p:cNvPr id="4098" name="Picture 2" descr="C:\Users\sad\Downloads\1776861911128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28596" y="1500174"/>
            <a:ext cx="8286808" cy="50006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420798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183880" cy="785818"/>
          </a:xfrm>
        </p:spPr>
        <p:txBody>
          <a:bodyPr/>
          <a:lstStyle/>
          <a:p>
            <a:pPr algn="ctr"/>
            <a:r>
              <a:rPr lang="ru-RU" dirty="0" smtClean="0">
                <a:hlinkClick r:id="rId2" action="ppaction://hlinkfile"/>
              </a:rPr>
              <a:t>Профессия ВОЕННЫЙ</a:t>
            </a:r>
            <a:endParaRPr lang="ru-RU" dirty="0"/>
          </a:p>
        </p:txBody>
      </p:sp>
      <p:pic>
        <p:nvPicPr>
          <p:cNvPr id="5122" name="Picture 2" descr="C:\Users\sad\Downloads\IMG_0359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57158" y="1357298"/>
            <a:ext cx="3857652" cy="5122193"/>
          </a:xfrm>
          <a:prstGeom prst="rect">
            <a:avLst/>
          </a:prstGeom>
          <a:noFill/>
        </p:spPr>
      </p:pic>
      <p:pic>
        <p:nvPicPr>
          <p:cNvPr id="6" name="Picture 2" descr="C:\Users\sad\Downloads\IMG_0341 (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1357298"/>
            <a:ext cx="4000528" cy="51435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231951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куманевские чтения 2026\материалы по ранней профориентации\IMG_6800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65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5626894"/>
            <a:ext cx="91440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ВСЕ РАБОТЫ ХОРОШИ! ВЫБИРАЙ НА ВКУС!»</a:t>
            </a:r>
          </a:p>
          <a:p>
            <a:pPr algn="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В.В. МАЯКОВСКИЙ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85794"/>
            <a:ext cx="8183880" cy="1051560"/>
          </a:xfrm>
        </p:spPr>
        <p:txBody>
          <a:bodyPr>
            <a:noAutofit/>
          </a:bodyPr>
          <a:lstStyle/>
          <a:p>
            <a:pPr algn="ctr"/>
            <a:r>
              <a:rPr lang="ru-RU" sz="4500" dirty="0" smtClean="0"/>
              <a:t>Что такое профориентация? </a:t>
            </a:r>
            <a:endParaRPr lang="ru-RU" sz="45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214554"/>
            <a:ext cx="4929222" cy="4187952"/>
          </a:xfrm>
        </p:spPr>
        <p:txBody>
          <a:bodyPr>
            <a:noAutofit/>
          </a:bodyPr>
          <a:lstStyle/>
          <a:p>
            <a:pPr algn="ctr"/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это комплекс методов и инструментов, направленных на помощь человеку в выборе будущей профессии или в смене профессионального направления. </a:t>
            </a:r>
          </a:p>
          <a:p>
            <a:pPr algn="ctr">
              <a:buNone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  <a:hlinkClick r:id="rId2"/>
              </a:rPr>
              <a:t/>
            </a:r>
            <a:br>
              <a:rPr lang="ru-RU" sz="3000" dirty="0" smtClean="0">
                <a:latin typeface="Times New Roman" pitchFamily="18" charset="0"/>
                <a:cs typeface="Times New Roman" pitchFamily="18" charset="0"/>
                <a:hlinkClick r:id="rId2"/>
              </a:rPr>
            </a:br>
            <a:endParaRPr lang="ru-RU" sz="3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2143116"/>
            <a:ext cx="3292829" cy="438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/>
              <a:t>Ранняя профориентация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4497708" cy="4187952"/>
          </a:xfrm>
        </p:spPr>
        <p:txBody>
          <a:bodyPr>
            <a:normAutofit fontScale="92500"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Ранняя профориентация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— это начальный этап подготовки ребёнка к выбору будущей профессии, который предполагает знакомство с различными видами труда и группами профессий для самостоятельного выбора в дальнейшем.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5" descr="IMG_68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14942" y="714356"/>
            <a:ext cx="3498056" cy="4664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398194" cy="92867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Ознакомление с трудом взрослых</a:t>
            </a:r>
            <a:endParaRPr lang="ru-RU" dirty="0"/>
          </a:p>
        </p:txBody>
      </p:sp>
      <p:pic>
        <p:nvPicPr>
          <p:cNvPr id="4" name="Содержимое 3" descr="Picture background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571612"/>
            <a:ext cx="1714512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00034" y="1142984"/>
            <a:ext cx="17263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Крулехт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М.В.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Picture background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40" y="3357562"/>
            <a:ext cx="1847850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858016" y="2857496"/>
            <a:ext cx="16017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Дыбина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О.В.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Picture background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2786058"/>
            <a:ext cx="1985961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714876" y="2214554"/>
            <a:ext cx="17922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Логинова В.И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" name="Рисунок 9" descr="Picture background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14546" y="2143116"/>
            <a:ext cx="2214578" cy="2327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2285984" y="1571612"/>
            <a:ext cx="20935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Шахманова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А.Ш.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500042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ФГОС ДО </a:t>
            </a:r>
            <a:br>
              <a:rPr lang="ru-RU" dirty="0" smtClean="0"/>
            </a:br>
            <a:r>
              <a:rPr lang="ru-RU" dirty="0" smtClean="0"/>
              <a:t>(раздел 4, п. 4.6) 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idx="1"/>
          </p:nvPr>
        </p:nvSpPr>
        <p:spPr>
          <a:xfrm>
            <a:off x="500034" y="1643050"/>
            <a:ext cx="4500594" cy="4357718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«Ребенок обладает установкой положительного отношения к миру, к разным видам труда, другим людям и самому себе»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5" descr="IMG_677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4540254" y="2246300"/>
            <a:ext cx="4825997" cy="36194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326756" cy="1143008"/>
          </a:xfrm>
        </p:spPr>
        <p:txBody>
          <a:bodyPr>
            <a:noAutofit/>
          </a:bodyPr>
          <a:lstStyle/>
          <a:p>
            <a:pPr algn="ctr"/>
            <a:r>
              <a:rPr lang="ru-RU" sz="2600" dirty="0" smtClean="0"/>
              <a:t>Задачи ФОП ДО </a:t>
            </a:r>
            <a:br>
              <a:rPr lang="ru-RU" sz="2600" dirty="0" smtClean="0"/>
            </a:br>
            <a:r>
              <a:rPr lang="ru-RU" sz="2600" dirty="0" smtClean="0"/>
              <a:t>(социально-коммуникативное развитие)</a:t>
            </a:r>
            <a:endParaRPr lang="ru-RU" sz="26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28596" y="1428736"/>
            <a:ext cx="3931920" cy="5032062"/>
          </a:xfrm>
        </p:spPr>
        <p:txBody>
          <a:bodyPr>
            <a:normAutofit fontScale="40000" lnSpcReduction="20000"/>
          </a:bodyPr>
          <a:lstStyle/>
          <a:p>
            <a:r>
              <a:rPr lang="ru-RU" sz="3500" u="sng" dirty="0" smtClean="0">
                <a:latin typeface="Times New Roman" pitchFamily="18" charset="0"/>
                <a:cs typeface="Times New Roman" pitchFamily="18" charset="0"/>
              </a:rPr>
              <a:t>Для детей 5-6 лет: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формировать представление о профессиях и трудовых процессах. </a:t>
            </a:r>
          </a:p>
          <a:p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«Педагог обогащает представление детей о труде взрослых, знакомит детей дошкольного возраста с разными видами производительного (промышленность, строительство, сельское хозяйство) и обслуживающего (сфера досуга и отдыха, сфера культуры, медицина, торговля) труда. Создает образовательные ситуации по ознакомлению детей с конкретными профессиями взрослых, демонстрирует возможные связи между профессиями, обращает внимание детей на содержание каждой профессии в соответствии с общей структурой трудового процесса (мотив, цель, инструменты и оборудование, содержание действий, выбор трудовых действий в соответствии с целью, результат): продавец продает товар покупателю, рабочий на фабрике изготавливает товар, шофер развозит товар по магазинам, грузчик разгружает товар» (п.18.6.2, пп.3)</a:t>
            </a:r>
          </a:p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714876" y="1428736"/>
            <a:ext cx="3931920" cy="5103500"/>
          </a:xfrm>
        </p:spPr>
        <p:txBody>
          <a:bodyPr>
            <a:normAutofit fontScale="40000" lnSpcReduction="20000"/>
          </a:bodyPr>
          <a:lstStyle/>
          <a:p>
            <a:r>
              <a:rPr lang="ru-RU" sz="3400" u="sng" dirty="0" smtClean="0">
                <a:latin typeface="Times New Roman" pitchFamily="18" charset="0"/>
                <a:cs typeface="Times New Roman" pitchFamily="18" charset="0"/>
              </a:rPr>
              <a:t>Для детей 6-7 лет: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развивать ценностное отношение к труду взрослых; формировать представления о труде как ценности общества, о разнообразии и взаимосвязи видов труда и профессий.</a:t>
            </a:r>
          </a:p>
          <a:p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«Педагог расширяет и углубляет представления о труде взрослых путем знакомства детей с разными профессиями, рассказывает о современных профессиях, возникших в связи с потребностями людей. Организует встречи детей с представителями разных профессий, организует экскурсии с целью продемонстрировать реальные трудовые действия и взаимоотношения специалистов на работе, организует просмотры видеофильмов, мультфильмов, чтение художественной литературы для знакомства детей с многообразием профессий современного человека. Организует этические беседы с детьми с целью обсуждения требований, предъявляемых к человеку определенной профессии, раскрывает личностные качества, помогающие человеку стать профессионалом и качественно выполнять профессиональные  обязанности» (п.18.7.2, пп.3).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183880" cy="92869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 Направления знакомство с профессиями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187128126"/>
              </p:ext>
            </p:extLst>
          </p:nvPr>
        </p:nvGraphicFramePr>
        <p:xfrm>
          <a:off x="500063" y="1357298"/>
          <a:ext cx="8183562" cy="5143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8794" y="285728"/>
            <a:ext cx="5000660" cy="92869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РППС </a:t>
            </a:r>
            <a:r>
              <a:rPr lang="ru-RU" dirty="0" smtClean="0"/>
              <a:t>по ранней профориентации</a:t>
            </a:r>
            <a:endParaRPr lang="ru-RU" dirty="0"/>
          </a:p>
        </p:txBody>
      </p:sp>
      <p:pic>
        <p:nvPicPr>
          <p:cNvPr id="4" name="Содержимое 4" descr="IMG_673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2259066" y="1803244"/>
            <a:ext cx="2541848" cy="2011585"/>
          </a:xfrm>
        </p:spPr>
      </p:pic>
      <p:pic>
        <p:nvPicPr>
          <p:cNvPr id="6" name="Содержимое 4" descr="IMG_674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>
            <a:off x="40504" y="4565337"/>
            <a:ext cx="3056884" cy="2292663"/>
          </a:xfrm>
          <a:prstGeom prst="rect">
            <a:avLst/>
          </a:prstGeom>
        </p:spPr>
      </p:pic>
      <p:pic>
        <p:nvPicPr>
          <p:cNvPr id="7" name="Содержимое 5" descr="IMG_674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6971497" y="4673279"/>
            <a:ext cx="2465397" cy="1849048"/>
          </a:xfrm>
          <a:prstGeom prst="rect">
            <a:avLst/>
          </a:prstGeom>
        </p:spPr>
      </p:pic>
      <p:pic>
        <p:nvPicPr>
          <p:cNvPr id="8" name="Содержимое 4" descr="IMG_675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71511" y="78871"/>
            <a:ext cx="2022087" cy="2696116"/>
          </a:xfrm>
          <a:prstGeom prst="rect">
            <a:avLst/>
          </a:prstGeom>
        </p:spPr>
      </p:pic>
      <p:pic>
        <p:nvPicPr>
          <p:cNvPr id="9" name="Содержимое 6" descr="IMG_675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86380" y="2928934"/>
            <a:ext cx="1357322" cy="1579157"/>
          </a:xfrm>
          <a:prstGeom prst="rect">
            <a:avLst/>
          </a:prstGeom>
        </p:spPr>
      </p:pic>
      <p:pic>
        <p:nvPicPr>
          <p:cNvPr id="10" name="Содержимое 4" descr="IMG_683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19427" y="2078459"/>
            <a:ext cx="2278912" cy="2155320"/>
          </a:xfrm>
          <a:prstGeom prst="rect">
            <a:avLst/>
          </a:prstGeom>
        </p:spPr>
      </p:pic>
      <p:pic>
        <p:nvPicPr>
          <p:cNvPr id="13" name="Содержимое 4" descr="IMG_6800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714876" y="1214422"/>
            <a:ext cx="2143140" cy="1607356"/>
          </a:xfrm>
          <a:prstGeom prst="rect">
            <a:avLst/>
          </a:prstGeom>
        </p:spPr>
      </p:pic>
      <p:pic>
        <p:nvPicPr>
          <p:cNvPr id="14" name="Содержимое 5" descr="IMG_6809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698739" y="2514553"/>
            <a:ext cx="2340644" cy="1755483"/>
          </a:xfrm>
          <a:prstGeom prst="rect">
            <a:avLst/>
          </a:prstGeom>
        </p:spPr>
      </p:pic>
      <p:pic>
        <p:nvPicPr>
          <p:cNvPr id="15" name="Содержимое 5" descr="IMG_6779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rot="5400000">
            <a:off x="4950755" y="4700452"/>
            <a:ext cx="2492896" cy="1869672"/>
          </a:xfrm>
          <a:prstGeom prst="rect">
            <a:avLst/>
          </a:prstGeom>
        </p:spPr>
      </p:pic>
      <p:pic>
        <p:nvPicPr>
          <p:cNvPr id="16" name="Содержимое 5" descr="IMG_6765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rot="5400000">
            <a:off x="2858551" y="4681190"/>
            <a:ext cx="2528682" cy="1896511"/>
          </a:xfrm>
          <a:prstGeom prst="rect">
            <a:avLst/>
          </a:prstGeom>
        </p:spPr>
      </p:pic>
      <p:pic>
        <p:nvPicPr>
          <p:cNvPr id="17" name="Содержимое 4" descr="IMG_6833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0111" y="96561"/>
            <a:ext cx="2281793" cy="171134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75684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285728"/>
            <a:ext cx="4500594" cy="121444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РППС по </a:t>
            </a:r>
            <a:r>
              <a:rPr lang="ru-RU" dirty="0" smtClean="0"/>
              <a:t>ранней профориентации </a:t>
            </a:r>
            <a:endParaRPr lang="ru-RU" dirty="0"/>
          </a:p>
        </p:txBody>
      </p:sp>
      <p:pic>
        <p:nvPicPr>
          <p:cNvPr id="4" name="Содержимое 4" descr="IMG_20240523_1329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500042"/>
            <a:ext cx="1716804" cy="3000396"/>
          </a:xfrm>
        </p:spPr>
      </p:pic>
      <p:pic>
        <p:nvPicPr>
          <p:cNvPr id="5" name="Содержимое 4" descr="IMG_20240523_1322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8908" y="4110889"/>
            <a:ext cx="1913329" cy="2551106"/>
          </a:xfrm>
          <a:prstGeom prst="rect">
            <a:avLst/>
          </a:prstGeom>
        </p:spPr>
      </p:pic>
      <p:pic>
        <p:nvPicPr>
          <p:cNvPr id="7" name="Содержимое 7" descr="IMG_673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66524" y="5245240"/>
            <a:ext cx="1359913" cy="1131555"/>
          </a:xfrm>
          <a:prstGeom prst="rect">
            <a:avLst/>
          </a:prstGeom>
        </p:spPr>
      </p:pic>
      <p:pic>
        <p:nvPicPr>
          <p:cNvPr id="8" name="Содержимое 5" descr="IMG_686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6284528" y="4048448"/>
            <a:ext cx="3005631" cy="2254223"/>
          </a:xfrm>
          <a:prstGeom prst="rect">
            <a:avLst/>
          </a:prstGeom>
        </p:spPr>
      </p:pic>
      <p:pic>
        <p:nvPicPr>
          <p:cNvPr id="9" name="Содержимое 4" descr="IMG_686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071670" y="1428736"/>
            <a:ext cx="3077469" cy="2308103"/>
          </a:xfrm>
          <a:prstGeom prst="rect">
            <a:avLst/>
          </a:prstGeom>
        </p:spPr>
      </p:pic>
      <p:pic>
        <p:nvPicPr>
          <p:cNvPr id="10" name="Содержимое 8" descr="IMG_673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386561" y="129915"/>
            <a:ext cx="2527893" cy="3370523"/>
          </a:xfrm>
          <a:prstGeom prst="rect">
            <a:avLst/>
          </a:prstGeom>
        </p:spPr>
      </p:pic>
      <p:pic>
        <p:nvPicPr>
          <p:cNvPr id="11" name="Содержимое 4" descr="IMG_6736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171891" y="2797092"/>
            <a:ext cx="2592288" cy="1944216"/>
          </a:xfrm>
          <a:prstGeom prst="rect">
            <a:avLst/>
          </a:prstGeom>
        </p:spPr>
      </p:pic>
      <p:pic>
        <p:nvPicPr>
          <p:cNvPr id="12" name="Содержимое 5" descr="IMG_6737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370722" y="4982991"/>
            <a:ext cx="2208068" cy="1656051"/>
          </a:xfrm>
          <a:prstGeom prst="rect">
            <a:avLst/>
          </a:prstGeom>
        </p:spPr>
      </p:pic>
      <p:pic>
        <p:nvPicPr>
          <p:cNvPr id="6" name="Содержимое 7" descr="IMG_6866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rot="5400000">
            <a:off x="2097116" y="3903620"/>
            <a:ext cx="1510940" cy="113320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77033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568</TotalTime>
  <Words>556</Words>
  <Application>Microsoft Office PowerPoint</Application>
  <PresentationFormat>Экран (4:3)</PresentationFormat>
  <Paragraphs>76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Аспект</vt:lpstr>
      <vt:lpstr>     </vt:lpstr>
      <vt:lpstr>Что такое профориентация? </vt:lpstr>
      <vt:lpstr>Ранняя профориентация</vt:lpstr>
      <vt:lpstr>Ознакомление с трудом взрослых</vt:lpstr>
      <vt:lpstr>ФГОС ДО  (раздел 4, п. 4.6) </vt:lpstr>
      <vt:lpstr>Задачи ФОП ДО  (социально-коммуникативное развитие)</vt:lpstr>
      <vt:lpstr>      Направления знакомство с профессиями</vt:lpstr>
      <vt:lpstr>РППС по ранней профориентации</vt:lpstr>
      <vt:lpstr>РППС по ранней профориентации </vt:lpstr>
      <vt:lpstr>Проект  «Кто работает рядом с нами»</vt:lpstr>
      <vt:lpstr>Проект «Профессии моих родителей»</vt:lpstr>
      <vt:lpstr>Проект «В мире профессий» </vt:lpstr>
      <vt:lpstr>Проект «В мире профессий» </vt:lpstr>
      <vt:lpstr>Знакомство с сельхозпредприятием  СПК «КРИУШИНСКИЙ»</vt:lpstr>
      <vt:lpstr>Профессия ВОЕННЫЙ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Профориентация </dc:title>
  <dc:creator>sad</dc:creator>
  <cp:lastModifiedBy>sad</cp:lastModifiedBy>
  <cp:revision>45</cp:revision>
  <dcterms:created xsi:type="dcterms:W3CDTF">2026-04-16T12:28:43Z</dcterms:created>
  <dcterms:modified xsi:type="dcterms:W3CDTF">2026-04-22T13:08:20Z</dcterms:modified>
</cp:coreProperties>
</file>