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18"/>
  </p:notesMasterIdLst>
  <p:sldIdLst>
    <p:sldId id="275" r:id="rId2"/>
    <p:sldId id="276" r:id="rId3"/>
    <p:sldId id="277" r:id="rId4"/>
    <p:sldId id="278" r:id="rId5"/>
    <p:sldId id="279" r:id="rId6"/>
    <p:sldId id="280" r:id="rId7"/>
    <p:sldId id="281" r:id="rId8"/>
    <p:sldId id="282" r:id="rId9"/>
    <p:sldId id="283" r:id="rId10"/>
    <p:sldId id="284" r:id="rId11"/>
    <p:sldId id="285" r:id="rId12"/>
    <p:sldId id="286" r:id="rId13"/>
    <p:sldId id="287" r:id="rId14"/>
    <p:sldId id="288" r:id="rId15"/>
    <p:sldId id="274" r:id="rId16"/>
    <p:sldId id="291"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1410" y="-3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19BB50-7B4F-4B26-9F9C-1B5B2C74B2C4}" type="datetimeFigureOut">
              <a:rPr lang="ru-RU" smtClean="0"/>
              <a:pPr/>
              <a:t>26.02.2023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2EB3F3-0320-4613-ADE0-18B5B112F584}" type="slidenum">
              <a:rPr lang="ru-RU" smtClean="0"/>
              <a:pPr/>
              <a:t>‹#›</a:t>
            </a:fld>
            <a:endParaRPr lang="ru-RU"/>
          </a:p>
        </p:txBody>
      </p:sp>
    </p:spTree>
    <p:extLst>
      <p:ext uri="{BB962C8B-B14F-4D97-AF65-F5344CB8AC3E}">
        <p14:creationId xmlns:p14="http://schemas.microsoft.com/office/powerpoint/2010/main" val="33141350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742EB3F3-0320-4613-ADE0-18B5B112F584}" type="slidenum">
              <a:rPr lang="ru-RU" smtClean="0"/>
              <a:pPr/>
              <a:t>15</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5B106E36-FD25-4E2D-B0AA-010F637433A0}" type="datetimeFigureOut">
              <a:rPr lang="ru-RU" smtClean="0"/>
              <a:pPr/>
              <a:t>26.02.2023</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26.02.2023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26.02.2023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26.02.2023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26.02.2023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26.02.2023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26.02.2023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26.02.2023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26.02.2023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26.02.2023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26.02.2023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725C68B6-61C2-468F-89AB-4B9F7531AA68}"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B106E36-FD25-4E2D-B0AA-010F637433A0}" type="datetimeFigureOut">
              <a:rPr lang="ru-RU" smtClean="0"/>
              <a:pPr/>
              <a:t>26.02.2023</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25C68B6-61C2-468F-89AB-4B9F7531AA68}"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s://i.ytimg.com/vi/XLTROw0jNM0/maxresdefault.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Прямоугольник 2"/>
          <p:cNvSpPr/>
          <p:nvPr/>
        </p:nvSpPr>
        <p:spPr>
          <a:xfrm>
            <a:off x="755576" y="548680"/>
            <a:ext cx="7488832" cy="5940088"/>
          </a:xfrm>
          <a:prstGeom prst="rect">
            <a:avLst/>
          </a:prstGeom>
        </p:spPr>
        <p:txBody>
          <a:bodyPr wrap="square">
            <a:spAutoFit/>
          </a:bodyPr>
          <a:lstStyle/>
          <a:p>
            <a:pPr algn="ctr"/>
            <a:r>
              <a:rPr lang="ru-RU" sz="4400" b="1" dirty="0" smtClean="0"/>
              <a:t>Возрастные особенности детей           4—5 </a:t>
            </a:r>
            <a:r>
              <a:rPr lang="ru-RU" sz="4800" b="1" dirty="0" smtClean="0"/>
              <a:t>лет</a:t>
            </a:r>
          </a:p>
          <a:p>
            <a:pPr algn="ctr"/>
            <a:endParaRPr lang="ru-RU" sz="4800" b="1" dirty="0"/>
          </a:p>
          <a:p>
            <a:pPr algn="ctr"/>
            <a:endParaRPr lang="ru-RU" sz="4800" b="1" dirty="0" smtClean="0"/>
          </a:p>
          <a:p>
            <a:pPr algn="ctr"/>
            <a:endParaRPr lang="ru-RU" sz="4800" b="1" dirty="0"/>
          </a:p>
          <a:p>
            <a:pPr algn="ctr"/>
            <a:endParaRPr lang="ru-RU" sz="4800" b="1" dirty="0" smtClean="0"/>
          </a:p>
          <a:p>
            <a:pPr algn="r"/>
            <a:r>
              <a:rPr lang="ru-RU" sz="2400" b="1" dirty="0" smtClean="0"/>
              <a:t>Подготовил: воспитатель Бушуева Ю.П.</a:t>
            </a:r>
          </a:p>
          <a:p>
            <a:pPr algn="ctr"/>
            <a:endParaRPr lang="ru-RU" sz="2400" b="1" dirty="0"/>
          </a:p>
          <a:p>
            <a:pPr algn="ctr"/>
            <a:endParaRPr lang="ru-RU" sz="2400" b="1" dirty="0" smtClean="0"/>
          </a:p>
          <a:p>
            <a:pPr algn="ctr"/>
            <a:r>
              <a:rPr lang="ru-RU" sz="2400" b="1" dirty="0" smtClean="0"/>
              <a:t>2022</a:t>
            </a:r>
            <a:endParaRPr lang="ru-RU" sz="2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6" name="Picture 2" descr="https://fs00.infourok.ru/images/doc/239/183808/1/img1.jpg"/>
          <p:cNvPicPr>
            <a:picLocks noChangeAspect="1" noChangeArrowheads="1"/>
          </p:cNvPicPr>
          <p:nvPr/>
        </p:nvPicPr>
        <p:blipFill>
          <a:blip r:embed="rId2" cstate="print"/>
          <a:srcRect/>
          <a:stretch>
            <a:fillRect/>
          </a:stretch>
        </p:blipFill>
        <p:spPr bwMode="auto">
          <a:xfrm>
            <a:off x="0" y="-243408"/>
            <a:ext cx="9144000" cy="6858001"/>
          </a:xfrm>
          <a:prstGeom prst="rect">
            <a:avLst/>
          </a:prstGeom>
          <a:noFill/>
        </p:spPr>
      </p:pic>
      <p:sp>
        <p:nvSpPr>
          <p:cNvPr id="4" name="Прямоугольник 3"/>
          <p:cNvSpPr/>
          <p:nvPr/>
        </p:nvSpPr>
        <p:spPr>
          <a:xfrm>
            <a:off x="1115616" y="2132856"/>
            <a:ext cx="6696744" cy="3046988"/>
          </a:xfrm>
          <a:prstGeom prst="rect">
            <a:avLst/>
          </a:prstGeom>
        </p:spPr>
        <p:txBody>
          <a:bodyPr wrap="square">
            <a:spAutoFit/>
          </a:bodyPr>
          <a:lstStyle/>
          <a:p>
            <a:r>
              <a:rPr lang="ru-RU" sz="2400" b="1" dirty="0" smtClean="0"/>
              <a:t>Говорить ребенку о своих чувствах, чтобы он лучше понимал, какую реакцию в другом человеке рождают те или иные его поступки. Быть готовыми к тому, чтобы разобраться вместе с ним в сложной этической ситуации. </a:t>
            </a:r>
            <a:r>
              <a:rPr lang="ru-RU" sz="2400" b="1" i="1" dirty="0" smtClean="0"/>
              <a:t>Самим жить в согласии</a:t>
            </a:r>
            <a:r>
              <a:rPr lang="ru-RU" sz="2400" b="1" dirty="0" smtClean="0"/>
              <a:t> с теми этическими принципами, которые вы транслируете ребенку</a:t>
            </a:r>
            <a:endParaRPr lang="ru-RU" sz="2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0" name="Picture 2" descr="https://fs00.infourok.ru/images/doc/239/183808/1/img1.jpg"/>
          <p:cNvPicPr>
            <a:picLocks noChangeAspect="1" noChangeArrowheads="1"/>
          </p:cNvPicPr>
          <p:nvPr/>
        </p:nvPicPr>
        <p:blipFill>
          <a:blip r:embed="rId2" cstate="print"/>
          <a:srcRect/>
          <a:stretch>
            <a:fillRect/>
          </a:stretch>
        </p:blipFill>
        <p:spPr bwMode="auto">
          <a:xfrm>
            <a:off x="0" y="-387424"/>
            <a:ext cx="9144000" cy="6858001"/>
          </a:xfrm>
          <a:prstGeom prst="rect">
            <a:avLst/>
          </a:prstGeom>
          <a:noFill/>
        </p:spPr>
      </p:pic>
      <p:sp>
        <p:nvSpPr>
          <p:cNvPr id="3" name="Прямоугольник 2"/>
          <p:cNvSpPr/>
          <p:nvPr/>
        </p:nvSpPr>
        <p:spPr>
          <a:xfrm>
            <a:off x="1043608" y="1859340"/>
            <a:ext cx="6408712" cy="3785652"/>
          </a:xfrm>
          <a:prstGeom prst="rect">
            <a:avLst/>
          </a:prstGeom>
        </p:spPr>
        <p:txBody>
          <a:bodyPr wrap="square">
            <a:spAutoFit/>
          </a:bodyPr>
          <a:lstStyle/>
          <a:p>
            <a:r>
              <a:rPr lang="ru-RU" sz="2400" b="1" dirty="0" smtClean="0"/>
              <a:t>По возможности </a:t>
            </a:r>
            <a:r>
              <a:rPr lang="ru-RU" sz="2400" b="1" i="1" dirty="0" smtClean="0"/>
              <a:t>вместо запретов предлагать альтернативы</a:t>
            </a:r>
            <a:r>
              <a:rPr lang="ru-RU" sz="2400" b="1" dirty="0" smtClean="0"/>
              <a:t>, формулируя их так: «Тебе нельзя рисовать на стене, но можно на этом куске бумаги». Просто запреты рождают в ребенке либо чувство вины, либо злость и протест. Если вы что-то однозначно запрещаете ребенку, будьте готовы выдержать его справедливую злость или обиду по этому поводу.</a:t>
            </a:r>
            <a:endParaRPr lang="ru-RU" sz="2400" b="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4" name="Picture 2" descr="https://fs00.infourok.ru/images/doc/239/183808/1/img1.jpg"/>
          <p:cNvPicPr>
            <a:picLocks noChangeAspect="1" noChangeArrowheads="1"/>
          </p:cNvPicPr>
          <p:nvPr/>
        </p:nvPicPr>
        <p:blipFill>
          <a:blip r:embed="rId2" cstate="print"/>
          <a:srcRect/>
          <a:stretch>
            <a:fillRect/>
          </a:stretch>
        </p:blipFill>
        <p:spPr bwMode="auto">
          <a:xfrm>
            <a:off x="0" y="-243408"/>
            <a:ext cx="9144000" cy="6858001"/>
          </a:xfrm>
          <a:prstGeom prst="rect">
            <a:avLst/>
          </a:prstGeom>
          <a:noFill/>
        </p:spPr>
      </p:pic>
      <p:sp>
        <p:nvSpPr>
          <p:cNvPr id="3" name="Прямоугольник 2"/>
          <p:cNvSpPr/>
          <p:nvPr/>
        </p:nvSpPr>
        <p:spPr>
          <a:xfrm>
            <a:off x="1403648" y="2274838"/>
            <a:ext cx="5976664" cy="3046988"/>
          </a:xfrm>
          <a:prstGeom prst="rect">
            <a:avLst/>
          </a:prstGeom>
        </p:spPr>
        <p:txBody>
          <a:bodyPr wrap="square">
            <a:spAutoFit/>
          </a:bodyPr>
          <a:lstStyle/>
          <a:p>
            <a:r>
              <a:rPr lang="ru-RU" sz="2400" b="1" i="1" dirty="0" smtClean="0"/>
              <a:t>Не перегружать совесть ребенка</a:t>
            </a:r>
            <a:r>
              <a:rPr lang="ru-RU" sz="2400" b="1" dirty="0" smtClean="0"/>
              <a:t>. Чрезмерное неодобрение, наказания за незначительные проступки и ошибки вызывают постоянное ощущение своей вины, страх перед наказанием, мстительность. Может также развиваться пассивность, пропадать инициатива</a:t>
            </a:r>
            <a:endParaRPr lang="ru-RU" sz="2400" b="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8" name="Picture 2" descr="https://fs00.infourok.ru/images/doc/239/183808/1/img1.jpg"/>
          <p:cNvPicPr>
            <a:picLocks noChangeAspect="1" noChangeArrowheads="1"/>
          </p:cNvPicPr>
          <p:nvPr/>
        </p:nvPicPr>
        <p:blipFill>
          <a:blip r:embed="rId2" cstate="print"/>
          <a:srcRect/>
          <a:stretch>
            <a:fillRect/>
          </a:stretch>
        </p:blipFill>
        <p:spPr bwMode="auto">
          <a:xfrm>
            <a:off x="0" y="-1"/>
            <a:ext cx="9144000" cy="6858001"/>
          </a:xfrm>
          <a:prstGeom prst="rect">
            <a:avLst/>
          </a:prstGeom>
          <a:noFill/>
        </p:spPr>
      </p:pic>
      <p:sp>
        <p:nvSpPr>
          <p:cNvPr id="4" name="Прямоугольник 3"/>
          <p:cNvSpPr/>
          <p:nvPr/>
        </p:nvSpPr>
        <p:spPr>
          <a:xfrm>
            <a:off x="1259632" y="2274838"/>
            <a:ext cx="6408712" cy="3970318"/>
          </a:xfrm>
          <a:prstGeom prst="rect">
            <a:avLst/>
          </a:prstGeom>
        </p:spPr>
        <p:txBody>
          <a:bodyPr wrap="square">
            <a:spAutoFit/>
          </a:bodyPr>
          <a:lstStyle/>
          <a:p>
            <a:r>
              <a:rPr lang="ru-RU" sz="2800" b="1" dirty="0" smtClean="0"/>
              <a:t>Предоставлять ребенку </a:t>
            </a:r>
            <a:r>
              <a:rPr lang="ru-RU" sz="2800" b="1" i="1" dirty="0" smtClean="0"/>
              <a:t>возможности для проявления его творчества и самовыражения</a:t>
            </a:r>
            <a:r>
              <a:rPr lang="ru-RU" sz="2800" b="1" dirty="0" smtClean="0"/>
              <a:t>. Интересоваться любым творческим продуктом, по возможности никак его не оценивая, ни положительно, ни отрицательно, предлагая самому ребенку оценить свое творчество</a:t>
            </a:r>
            <a:endParaRPr lang="ru-RU" sz="28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6" name="Picture 2" descr="https://fs00.infourok.ru/images/doc/239/183808/1/img1.jpg"/>
          <p:cNvPicPr>
            <a:picLocks noChangeAspect="1" noChangeArrowheads="1"/>
          </p:cNvPicPr>
          <p:nvPr/>
        </p:nvPicPr>
        <p:blipFill>
          <a:blip r:embed="rId2" cstate="print"/>
          <a:srcRect/>
          <a:stretch>
            <a:fillRect/>
          </a:stretch>
        </p:blipFill>
        <p:spPr bwMode="auto">
          <a:xfrm>
            <a:off x="0" y="0"/>
            <a:ext cx="9144000" cy="6858001"/>
          </a:xfrm>
          <a:prstGeom prst="rect">
            <a:avLst/>
          </a:prstGeom>
          <a:noFill/>
        </p:spPr>
      </p:pic>
      <p:sp>
        <p:nvSpPr>
          <p:cNvPr id="3" name="Прямоугольник 2"/>
          <p:cNvSpPr/>
          <p:nvPr/>
        </p:nvSpPr>
        <p:spPr>
          <a:xfrm>
            <a:off x="1043608" y="1582341"/>
            <a:ext cx="6480720" cy="4524315"/>
          </a:xfrm>
          <a:prstGeom prst="rect">
            <a:avLst/>
          </a:prstGeom>
        </p:spPr>
        <p:txBody>
          <a:bodyPr wrap="square">
            <a:spAutoFit/>
          </a:bodyPr>
          <a:lstStyle/>
          <a:p>
            <a:r>
              <a:rPr lang="ru-RU" sz="2400" b="1" dirty="0" smtClean="0"/>
              <a:t>Обеспечить ребенку возможность </a:t>
            </a:r>
            <a:r>
              <a:rPr lang="ru-RU" sz="2400" b="1" i="1" dirty="0" smtClean="0"/>
              <a:t>совместной с другими детьми игры</a:t>
            </a:r>
            <a:r>
              <a:rPr lang="ru-RU" sz="2400" b="1" dirty="0" smtClean="0"/>
              <a:t>, осознавая, что такая игра не только развивает его воображение и образное мышление, но и совершенно необходима для здорового эмоционального развития. Предлагать ребенку для игры не только законченные по своей форме игрушки, но и неоформленные предметы, не имеющие четкой функции: камушки, палочки, брусочки и т.д.</a:t>
            </a:r>
            <a:endParaRPr lang="ru-RU" sz="2400" b="1"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gotovie-prezentacii.ru/wp-content/uploads/2013/02/SHablon-dlya-prezentatsii-Raduga.jpg"/>
          <p:cNvPicPr>
            <a:picLocks noChangeAspect="1" noChangeArrowheads="1"/>
          </p:cNvPicPr>
          <p:nvPr/>
        </p:nvPicPr>
        <p:blipFill>
          <a:blip r:embed="rId3" cstate="print"/>
          <a:srcRect/>
          <a:stretch>
            <a:fillRect/>
          </a:stretch>
        </p:blipFill>
        <p:spPr bwMode="auto">
          <a:xfrm>
            <a:off x="0" y="80629"/>
            <a:ext cx="9143999" cy="6777371"/>
          </a:xfrm>
          <a:prstGeom prst="rect">
            <a:avLst/>
          </a:prstGeom>
          <a:noFill/>
        </p:spPr>
      </p:pic>
      <p:sp>
        <p:nvSpPr>
          <p:cNvPr id="3" name="Прямоугольник 2"/>
          <p:cNvSpPr/>
          <p:nvPr/>
        </p:nvSpPr>
        <p:spPr>
          <a:xfrm>
            <a:off x="1331640" y="2136338"/>
            <a:ext cx="6696744" cy="3046988"/>
          </a:xfrm>
          <a:prstGeom prst="rect">
            <a:avLst/>
          </a:prstGeom>
        </p:spPr>
        <p:txBody>
          <a:bodyPr wrap="square">
            <a:spAutoFit/>
          </a:bodyPr>
          <a:lstStyle/>
          <a:p>
            <a:r>
              <a:rPr lang="ru-RU" sz="2400" b="1" i="1" dirty="0" smtClean="0"/>
              <a:t>Быть открытыми к вопросам ребенка</a:t>
            </a:r>
            <a:r>
              <a:rPr lang="ru-RU" sz="2400" b="1" dirty="0" smtClean="0"/>
              <a:t>, интересоваться его мнением, превращая его жажду знания в способность самому найти ответы на интересующие его вопросы. Полезно обсуждать с ребенком любые события и явления, которые его интересуют, и на его языке формулировать результаты ваших совместных рассуждений и выводов</a:t>
            </a:r>
            <a:endParaRPr lang="ru-RU" sz="2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https://fs00.infourok.ru/images/doc/243/241956/3/hello_html_30ed6459.jpg"/>
          <p:cNvPicPr>
            <a:picLocks noChangeAspect="1" noChangeArrowheads="1"/>
          </p:cNvPicPr>
          <p:nvPr/>
        </p:nvPicPr>
        <p:blipFill>
          <a:blip r:embed="rId2" cstate="print"/>
          <a:srcRect/>
          <a:stretch>
            <a:fillRect/>
          </a:stretch>
        </p:blipFill>
        <p:spPr bwMode="auto">
          <a:xfrm>
            <a:off x="0" y="-243408"/>
            <a:ext cx="9381780" cy="6858000"/>
          </a:xfrm>
          <a:prstGeom prst="rect">
            <a:avLst/>
          </a:prstGeom>
          <a:noFill/>
        </p:spPr>
      </p:pic>
      <p:sp>
        <p:nvSpPr>
          <p:cNvPr id="3" name="Прямоугольник 2"/>
          <p:cNvSpPr/>
          <p:nvPr/>
        </p:nvSpPr>
        <p:spPr>
          <a:xfrm>
            <a:off x="755576" y="0"/>
            <a:ext cx="8064896" cy="4801314"/>
          </a:xfrm>
          <a:prstGeom prst="rect">
            <a:avLst/>
          </a:prstGeom>
        </p:spPr>
        <p:txBody>
          <a:bodyPr wrap="square">
            <a:spAutoFit/>
          </a:bodyPr>
          <a:lstStyle/>
          <a:p>
            <a:pPr lvl="0" fontAlgn="base">
              <a:spcBef>
                <a:spcPct val="0"/>
              </a:spcBef>
              <a:spcAft>
                <a:spcPct val="0"/>
              </a:spcAft>
            </a:pPr>
            <a:r>
              <a:rPr lang="ru-RU" b="1" dirty="0" smtClean="0">
                <a:solidFill>
                  <a:srgbClr val="111111"/>
                </a:solidFill>
                <a:latin typeface="Arial" pitchFamily="34" charset="0"/>
                <a:ea typeface="Times New Roman" pitchFamily="18" charset="0"/>
                <a:cs typeface="Arial" pitchFamily="34" charset="0"/>
              </a:rPr>
              <a:t>«</a:t>
            </a:r>
            <a:r>
              <a:rPr lang="ru-RU" sz="2400" b="1" dirty="0" smtClean="0">
                <a:solidFill>
                  <a:srgbClr val="111111"/>
                </a:solidFill>
                <a:latin typeface="Arial" pitchFamily="34" charset="0"/>
                <a:ea typeface="Times New Roman" pitchFamily="18" charset="0"/>
                <a:cs typeface="Arial" pitchFamily="34" charset="0"/>
              </a:rPr>
              <a:t>Ваше собственное поведение </a:t>
            </a:r>
            <a:r>
              <a:rPr lang="ru-RU" sz="2400" b="1" dirty="0" smtClean="0">
                <a:solidFill>
                  <a:srgbClr val="111111"/>
                </a:solidFill>
                <a:latin typeface="Calibri"/>
                <a:ea typeface="Times New Roman" pitchFamily="18" charset="0"/>
                <a:cs typeface="Arial" pitchFamily="34" charset="0"/>
              </a:rPr>
              <a:t>–</a:t>
            </a:r>
            <a:r>
              <a:rPr lang="ru-RU" sz="2400" b="1" dirty="0" smtClean="0">
                <a:solidFill>
                  <a:srgbClr val="111111"/>
                </a:solidFill>
                <a:latin typeface="Arial" pitchFamily="34" charset="0"/>
                <a:ea typeface="Times New Roman" pitchFamily="18" charset="0"/>
                <a:cs typeface="Arial" pitchFamily="34" charset="0"/>
              </a:rPr>
              <a:t> самая решающая вещь. Не думайте, что вы воспитываете ребёнка только тогда, когда с ним разговариваете, или поучаете его, или приказываете ему. Вы воспитываете его в каждый момент вашей жизни, даже тогда, когда вас нет дома.                                          Как вы разговариваете с другими людьми и говорите о других людях, как вы радуетесь, или печалитесь, как вы общаетесь с друзьями и с врагами, как вы смеётесь, читаете газеты </a:t>
            </a:r>
            <a:r>
              <a:rPr lang="ru-RU" sz="2400" b="1" dirty="0" smtClean="0">
                <a:solidFill>
                  <a:srgbClr val="111111"/>
                </a:solidFill>
                <a:latin typeface="Calibri"/>
                <a:ea typeface="Times New Roman" pitchFamily="18" charset="0"/>
                <a:cs typeface="Arial" pitchFamily="34" charset="0"/>
              </a:rPr>
              <a:t>–</a:t>
            </a:r>
            <a:r>
              <a:rPr lang="ru-RU" sz="2400" b="1" dirty="0" smtClean="0">
                <a:solidFill>
                  <a:srgbClr val="111111"/>
                </a:solidFill>
                <a:latin typeface="Arial" pitchFamily="34" charset="0"/>
                <a:ea typeface="Times New Roman" pitchFamily="18" charset="0"/>
                <a:cs typeface="Arial" pitchFamily="34" charset="0"/>
              </a:rPr>
              <a:t> всё это для ребёнка имеет большое значение</a:t>
            </a:r>
            <a:r>
              <a:rPr lang="ru-RU" sz="2400" b="1" dirty="0" smtClean="0">
                <a:solidFill>
                  <a:srgbClr val="111111"/>
                </a:solidFill>
                <a:latin typeface="Calibri"/>
                <a:ea typeface="Times New Roman" pitchFamily="18" charset="0"/>
                <a:cs typeface="Arial" pitchFamily="34" charset="0"/>
              </a:rPr>
              <a:t>»</a:t>
            </a:r>
            <a:r>
              <a:rPr lang="ru-RU" sz="2400" b="1" dirty="0" smtClean="0">
                <a:solidFill>
                  <a:srgbClr val="111111"/>
                </a:solidFill>
                <a:latin typeface="Arial" pitchFamily="34" charset="0"/>
                <a:ea typeface="Times New Roman" pitchFamily="18" charset="0"/>
                <a:cs typeface="Arial" pitchFamily="34" charset="0"/>
              </a:rPr>
              <a:t>.</a:t>
            </a:r>
          </a:p>
          <a:p>
            <a:pPr lvl="0" fontAlgn="base">
              <a:spcBef>
                <a:spcPct val="0"/>
              </a:spcBef>
              <a:spcAft>
                <a:spcPct val="0"/>
              </a:spcAft>
            </a:pPr>
            <a:r>
              <a:rPr lang="ru-RU" sz="2400" b="1" dirty="0" smtClean="0">
                <a:solidFill>
                  <a:srgbClr val="111111"/>
                </a:solidFill>
                <a:latin typeface="Arial" pitchFamily="34" charset="0"/>
                <a:ea typeface="Times New Roman" pitchFamily="18" charset="0"/>
                <a:cs typeface="Arial" pitchFamily="34" charset="0"/>
              </a:rPr>
              <a:t>                                                               А.С.Макаренко</a:t>
            </a:r>
          </a:p>
          <a:p>
            <a:pPr lvl="0" fontAlgn="base">
              <a:spcBef>
                <a:spcPct val="0"/>
              </a:spcBef>
              <a:spcAft>
                <a:spcPct val="0"/>
              </a:spcAft>
            </a:pPr>
            <a:endParaRPr lang="ru-RU" b="1" dirty="0" smtClean="0">
              <a:solidFill>
                <a:srgbClr val="111111"/>
              </a:solidFill>
              <a:latin typeface="Arial" pitchFamily="34" charset="0"/>
              <a:ea typeface="Times New Roman" pitchFamily="18" charset="0"/>
              <a:cs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http://tatbel.ucoz.ru/rannee/2014-03-29_17-36-11_skrinshot_ehkrana.jpg"/>
          <p:cNvPicPr>
            <a:picLocks noChangeAspect="1" noChangeArrowheads="1"/>
          </p:cNvPicPr>
          <p:nvPr/>
        </p:nvPicPr>
        <p:blipFill>
          <a:blip r:embed="rId2" cstate="print"/>
          <a:srcRect/>
          <a:stretch>
            <a:fillRect/>
          </a:stretch>
        </p:blipFill>
        <p:spPr bwMode="auto">
          <a:xfrm>
            <a:off x="-180528" y="-419100"/>
            <a:ext cx="9725025" cy="7277100"/>
          </a:xfrm>
          <a:prstGeom prst="rect">
            <a:avLst/>
          </a:prstGeom>
          <a:noFill/>
        </p:spPr>
      </p:pic>
      <p:sp>
        <p:nvSpPr>
          <p:cNvPr id="3" name="Прямоугольник 2"/>
          <p:cNvSpPr/>
          <p:nvPr/>
        </p:nvSpPr>
        <p:spPr>
          <a:xfrm>
            <a:off x="2915816" y="1196752"/>
            <a:ext cx="6228184" cy="4524315"/>
          </a:xfrm>
          <a:prstGeom prst="rect">
            <a:avLst/>
          </a:prstGeom>
        </p:spPr>
        <p:txBody>
          <a:bodyPr wrap="square">
            <a:spAutoFit/>
          </a:bodyPr>
          <a:lstStyle/>
          <a:p>
            <a:r>
              <a:rPr lang="ru-RU" sz="3200" b="1" dirty="0" smtClean="0"/>
              <a:t>Возраст от четырех до пяти лет — период относительного затишья. Ребенок вышел из кризиса и в целом стал спокойнее, послушнее, покладистее. Все более сильной становится потребность в друзьях, резко возрастает интерес к окружающему миру.</a:t>
            </a:r>
            <a:endParaRPr lang="ru-RU" sz="3200"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ttps://ds03.infourok.ru/uploads/ex/0e11/0001e2d0-7587c07d/1/img9.jpg"/>
          <p:cNvPicPr>
            <a:picLocks noChangeAspect="1" noChangeArrowheads="1"/>
          </p:cNvPicPr>
          <p:nvPr/>
        </p:nvPicPr>
        <p:blipFill>
          <a:blip r:embed="rId2" cstate="print"/>
          <a:srcRect/>
          <a:stretch>
            <a:fillRect/>
          </a:stretch>
        </p:blipFill>
        <p:spPr bwMode="auto">
          <a:xfrm>
            <a:off x="0" y="-1"/>
            <a:ext cx="9144000" cy="6858001"/>
          </a:xfrm>
          <a:prstGeom prst="rect">
            <a:avLst/>
          </a:prstGeom>
          <a:noFill/>
        </p:spPr>
      </p:pic>
      <p:sp>
        <p:nvSpPr>
          <p:cNvPr id="4" name="Прямоугольник 3"/>
          <p:cNvSpPr/>
          <p:nvPr/>
        </p:nvSpPr>
        <p:spPr>
          <a:xfrm>
            <a:off x="1043608" y="1790090"/>
            <a:ext cx="6192688" cy="3914918"/>
          </a:xfrm>
          <a:prstGeom prst="rect">
            <a:avLst/>
          </a:prstGeom>
        </p:spPr>
        <p:txBody>
          <a:bodyPr wrap="square">
            <a:spAutoFit/>
          </a:bodyPr>
          <a:lstStyle/>
          <a:p>
            <a:pPr>
              <a:lnSpc>
                <a:spcPct val="115000"/>
              </a:lnSpc>
              <a:spcAft>
                <a:spcPts val="910"/>
              </a:spcAft>
            </a:pPr>
            <a:r>
              <a:rPr lang="ru-RU" sz="2400" b="1" dirty="0" smtClean="0">
                <a:solidFill>
                  <a:srgbClr val="333333"/>
                </a:solidFill>
                <a:latin typeface="Helvetica"/>
                <a:ea typeface="Times New Roman"/>
                <a:cs typeface="Times New Roman"/>
              </a:rPr>
              <a:t>Стремление к самостоятельности. Ребенку важно многое делать самому, он уже больше способен позаботиться о себе и меньше нуждается в опеке взрослых. Обратная сторона самостоятельности — заявление о своих правах, потребностях, попытки устанавливать свои правила в окружающем его мире.</a:t>
            </a:r>
            <a:endParaRPr lang="ru-RU" sz="2000" b="1" dirty="0">
              <a:ea typeface="Times New Roman"/>
              <a:cs typeface="Times New Roman"/>
            </a:endParaRPr>
          </a:p>
        </p:txBody>
      </p:sp>
      <p:sp>
        <p:nvSpPr>
          <p:cNvPr id="5" name="Прямоугольник 4"/>
          <p:cNvSpPr/>
          <p:nvPr/>
        </p:nvSpPr>
        <p:spPr>
          <a:xfrm>
            <a:off x="1043608" y="332657"/>
            <a:ext cx="7560840" cy="1077218"/>
          </a:xfrm>
          <a:prstGeom prst="rect">
            <a:avLst/>
          </a:prstGeom>
        </p:spPr>
        <p:txBody>
          <a:bodyPr wrap="square">
            <a:spAutoFit/>
          </a:bodyPr>
          <a:lstStyle/>
          <a:p>
            <a:r>
              <a:rPr lang="ru-RU" sz="3200" b="1" dirty="0" smtClean="0">
                <a:solidFill>
                  <a:srgbClr val="333333"/>
                </a:solidFill>
                <a:latin typeface="Helvetica" charset="-52"/>
                <a:ea typeface="Times New Roman" pitchFamily="18" charset="0"/>
                <a:cs typeface="Times New Roman" pitchFamily="18" charset="0"/>
              </a:rPr>
              <a:t>В этом возрасте у вашего ребенка активно проявляются</a:t>
            </a:r>
            <a:endParaRPr lang="ru-RU" sz="3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https://thumbs.dreamstime.com/z/framing-misc-usage-people-different-age-small-teenage-children-29086404.jpg"/>
          <p:cNvPicPr>
            <a:picLocks noChangeAspect="1" noChangeArrowheads="1"/>
          </p:cNvPicPr>
          <p:nvPr/>
        </p:nvPicPr>
        <p:blipFill>
          <a:blip r:embed="rId2" cstate="print"/>
          <a:srcRect/>
          <a:stretch>
            <a:fillRect/>
          </a:stretch>
        </p:blipFill>
        <p:spPr bwMode="auto">
          <a:xfrm>
            <a:off x="0" y="0"/>
            <a:ext cx="9861092" cy="8268147"/>
          </a:xfrm>
          <a:prstGeom prst="rect">
            <a:avLst/>
          </a:prstGeom>
          <a:noFill/>
        </p:spPr>
      </p:pic>
      <p:sp>
        <p:nvSpPr>
          <p:cNvPr id="3" name="Прямоугольник 2"/>
          <p:cNvSpPr/>
          <p:nvPr/>
        </p:nvSpPr>
        <p:spPr>
          <a:xfrm>
            <a:off x="1979712" y="692696"/>
            <a:ext cx="5544616" cy="5262979"/>
          </a:xfrm>
          <a:prstGeom prst="rect">
            <a:avLst/>
          </a:prstGeom>
        </p:spPr>
        <p:txBody>
          <a:bodyPr wrap="square">
            <a:spAutoFit/>
          </a:bodyPr>
          <a:lstStyle/>
          <a:p>
            <a:r>
              <a:rPr lang="ru-RU" sz="2800" b="1" dirty="0" smtClean="0"/>
              <a:t>Этические представления. Ребенок расширяет палитру осознаваемых эмоций, он начинает понимать чувства других людей, сопереживать. В этом возрасте начинают формироваться основные этические понятия, воспринимаемые ребенком не через то, что говорят ему взрослые, а исходя из того, как они поступают.</a:t>
            </a:r>
            <a:endParaRPr lang="ru-RU" sz="2800"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http://izdeliya-iz-kozhi-ruchnoj-raboty.ru/gallery/kakie-est-prezentatsiya-dlya-detskogo-sada-8871-large.jpg"/>
          <p:cNvPicPr>
            <a:picLocks noChangeAspect="1" noChangeArrowheads="1"/>
          </p:cNvPicPr>
          <p:nvPr/>
        </p:nvPicPr>
        <p:blipFill>
          <a:blip r:embed="rId2" cstate="print"/>
          <a:srcRect/>
          <a:stretch>
            <a:fillRect/>
          </a:stretch>
        </p:blipFill>
        <p:spPr bwMode="auto">
          <a:xfrm>
            <a:off x="0" y="0"/>
            <a:ext cx="9078192" cy="6858000"/>
          </a:xfrm>
          <a:prstGeom prst="rect">
            <a:avLst/>
          </a:prstGeom>
          <a:noFill/>
        </p:spPr>
      </p:pic>
      <p:sp>
        <p:nvSpPr>
          <p:cNvPr id="3" name="Прямоугольник 2"/>
          <p:cNvSpPr/>
          <p:nvPr/>
        </p:nvSpPr>
        <p:spPr>
          <a:xfrm>
            <a:off x="3275856" y="1268760"/>
            <a:ext cx="4896544" cy="2862322"/>
          </a:xfrm>
          <a:prstGeom prst="rect">
            <a:avLst/>
          </a:prstGeom>
        </p:spPr>
        <p:txBody>
          <a:bodyPr wrap="square">
            <a:spAutoFit/>
          </a:bodyPr>
          <a:lstStyle/>
          <a:p>
            <a:r>
              <a:rPr lang="ru-RU" sz="2000" b="1" dirty="0" smtClean="0"/>
              <a:t>Творческие способности. Развитие воображения входит в очень активную фазу. Ребенок живет в мире сказок, фантазий, он способен создавать целые миры на бумаге или в своей голове. В мечтах, разнообразных фантазиях ребенок получает возможность стать главным действующим лицом, добиться недостающего ему признания.</a:t>
            </a:r>
            <a:endParaRPr lang="ru-RU" sz="2000"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http://www.playcast.ru/uploads/2013/08/03/5804249.jpg"/>
          <p:cNvPicPr>
            <a:picLocks noChangeAspect="1" noChangeArrowheads="1"/>
          </p:cNvPicPr>
          <p:nvPr/>
        </p:nvPicPr>
        <p:blipFill>
          <a:blip r:embed="rId2" cstate="print"/>
          <a:srcRect/>
          <a:stretch>
            <a:fillRect/>
          </a:stretch>
        </p:blipFill>
        <p:spPr bwMode="auto">
          <a:xfrm>
            <a:off x="179512" y="0"/>
            <a:ext cx="9236761" cy="6858000"/>
          </a:xfrm>
          <a:prstGeom prst="rect">
            <a:avLst/>
          </a:prstGeom>
          <a:noFill/>
        </p:spPr>
      </p:pic>
      <p:sp>
        <p:nvSpPr>
          <p:cNvPr id="3" name="Прямоугольник 2"/>
          <p:cNvSpPr/>
          <p:nvPr/>
        </p:nvSpPr>
        <p:spPr>
          <a:xfrm>
            <a:off x="2195736" y="1268760"/>
            <a:ext cx="5328592" cy="3785652"/>
          </a:xfrm>
          <a:prstGeom prst="rect">
            <a:avLst/>
          </a:prstGeom>
        </p:spPr>
        <p:txBody>
          <a:bodyPr wrap="square">
            <a:spAutoFit/>
          </a:bodyPr>
          <a:lstStyle/>
          <a:p>
            <a:r>
              <a:rPr lang="ru-RU" sz="2400" b="1" dirty="0" smtClean="0"/>
              <a:t>Страхи как следствие развитого воображения. Ребенок чувствует себя недостаточно защищенным перед большим миром. Он задействует свое магическое мышление для того, чтобы обрести ощущение безопасности. Но безудержность фантазий может порождать самые разнообразные  страхи</a:t>
            </a:r>
            <a:endParaRPr lang="ru-RU" sz="2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http://peremenka54.ucoz.ru/lesnaja_skazka.jpg"/>
          <p:cNvPicPr>
            <a:picLocks noChangeAspect="1" noChangeArrowheads="1"/>
          </p:cNvPicPr>
          <p:nvPr/>
        </p:nvPicPr>
        <p:blipFill>
          <a:blip r:embed="rId2" cstate="print"/>
          <a:srcRect/>
          <a:stretch>
            <a:fillRect/>
          </a:stretch>
        </p:blipFill>
        <p:spPr bwMode="auto">
          <a:xfrm>
            <a:off x="0" y="-1"/>
            <a:ext cx="9144000" cy="6858001"/>
          </a:xfrm>
          <a:prstGeom prst="rect">
            <a:avLst/>
          </a:prstGeom>
          <a:noFill/>
        </p:spPr>
      </p:pic>
      <p:sp>
        <p:nvSpPr>
          <p:cNvPr id="3" name="Прямоугольник 2"/>
          <p:cNvSpPr/>
          <p:nvPr/>
        </p:nvSpPr>
        <p:spPr>
          <a:xfrm>
            <a:off x="1259632" y="620688"/>
            <a:ext cx="6912768" cy="5262979"/>
          </a:xfrm>
          <a:prstGeom prst="rect">
            <a:avLst/>
          </a:prstGeom>
        </p:spPr>
        <p:txBody>
          <a:bodyPr wrap="square">
            <a:spAutoFit/>
          </a:bodyPr>
          <a:lstStyle/>
          <a:p>
            <a:r>
              <a:rPr lang="ru-RU" sz="2400" b="1" dirty="0" smtClean="0"/>
              <a:t>У ребенка появляется большой интерес к ровесникам, и он от внутрисемейных отношений все больше переходит к более широким отношениям с миром. Совместная игра становится сложнее, у нее появляется разнообразное сюжетно-ролевое наполнение (игры в больницу, в магазин, в войну, разыгрывание любимых сказок). Дети дружат, ссорятся, мирятся, обижаются, ревнуют, помогают друг другу. Общение со сверстниками занимает все большее место в жизни ребенка, все более выраженной становится потребность в признании и уважении со стороны ровесников</a:t>
            </a:r>
            <a:endParaRPr lang="ru-RU" sz="2400"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https://ds04.infourok.ru/uploads/ex/0bb7/0002692e-d3dabfaf/1/img2.jpg"/>
          <p:cNvPicPr>
            <a:picLocks noChangeAspect="1" noChangeArrowheads="1"/>
          </p:cNvPicPr>
          <p:nvPr/>
        </p:nvPicPr>
        <p:blipFill>
          <a:blip r:embed="rId2" cstate="print"/>
          <a:srcRect/>
          <a:stretch>
            <a:fillRect/>
          </a:stretch>
        </p:blipFill>
        <p:spPr bwMode="auto">
          <a:xfrm>
            <a:off x="0" y="-1"/>
            <a:ext cx="9144000" cy="6858001"/>
          </a:xfrm>
          <a:prstGeom prst="rect">
            <a:avLst/>
          </a:prstGeom>
          <a:noFill/>
        </p:spPr>
      </p:pic>
      <p:sp>
        <p:nvSpPr>
          <p:cNvPr id="3" name="Прямоугольник 2"/>
          <p:cNvSpPr/>
          <p:nvPr/>
        </p:nvSpPr>
        <p:spPr>
          <a:xfrm>
            <a:off x="2286000" y="692696"/>
            <a:ext cx="6606480" cy="5693866"/>
          </a:xfrm>
          <a:prstGeom prst="rect">
            <a:avLst/>
          </a:prstGeom>
        </p:spPr>
        <p:txBody>
          <a:bodyPr wrap="square">
            <a:spAutoFit/>
          </a:bodyPr>
          <a:lstStyle/>
          <a:p>
            <a:r>
              <a:rPr lang="ru-RU" sz="2800" b="1" dirty="0" smtClean="0"/>
              <a:t>Активная любознательность, которая заставляет детей постоянно задавать вопросы обо всем, что они видят. Они готовы все время говорить, обсуждать различные вопросы. Но у них еще недостаточно развита произвольность, то есть способность заниматься тем, что им неинтересно, и поэтому их познавательный интерес лучше всего утоляется в увлекательном разговоре или занимательной игре</a:t>
            </a:r>
            <a:r>
              <a:rPr lang="ru-RU" b="1" dirty="0" smtClean="0"/>
              <a:t>.</a:t>
            </a:r>
            <a:endParaRPr lang="ru-RU" b="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https://fs00.infourok.ru/images/doc/239/183808/1/img1.jpg"/>
          <p:cNvPicPr>
            <a:picLocks noChangeAspect="1" noChangeArrowheads="1"/>
          </p:cNvPicPr>
          <p:nvPr/>
        </p:nvPicPr>
        <p:blipFill>
          <a:blip r:embed="rId2" cstate="print"/>
          <a:srcRect/>
          <a:stretch>
            <a:fillRect/>
          </a:stretch>
        </p:blipFill>
        <p:spPr bwMode="auto">
          <a:xfrm>
            <a:off x="0" y="-459432"/>
            <a:ext cx="9144000" cy="6858001"/>
          </a:xfrm>
          <a:prstGeom prst="rect">
            <a:avLst/>
          </a:prstGeom>
          <a:noFill/>
        </p:spPr>
      </p:pic>
      <p:sp>
        <p:nvSpPr>
          <p:cNvPr id="3" name="Прямоугольник 2"/>
          <p:cNvSpPr/>
          <p:nvPr/>
        </p:nvSpPr>
        <p:spPr>
          <a:xfrm>
            <a:off x="1187624" y="2427188"/>
            <a:ext cx="5670376" cy="2640723"/>
          </a:xfrm>
          <a:prstGeom prst="rect">
            <a:avLst/>
          </a:prstGeom>
        </p:spPr>
        <p:txBody>
          <a:bodyPr wrap="square">
            <a:spAutoFit/>
          </a:bodyPr>
          <a:lstStyle/>
          <a:p>
            <a:pPr>
              <a:lnSpc>
                <a:spcPct val="115000"/>
              </a:lnSpc>
              <a:spcAft>
                <a:spcPts val="910"/>
              </a:spcAft>
            </a:pPr>
            <a:r>
              <a:rPr lang="ru-RU" sz="2400" b="1" dirty="0" smtClean="0">
                <a:solidFill>
                  <a:srgbClr val="333333"/>
                </a:solidFill>
                <a:latin typeface="Helvetica"/>
                <a:ea typeface="Times New Roman"/>
                <a:cs typeface="Times New Roman"/>
              </a:rPr>
              <a:t>Понять, каковы в </a:t>
            </a:r>
            <a:r>
              <a:rPr lang="ru-RU" sz="2400" b="1" i="1" dirty="0" smtClean="0">
                <a:solidFill>
                  <a:srgbClr val="333333"/>
                </a:solidFill>
                <a:latin typeface="Helvetica"/>
                <a:ea typeface="Times New Roman"/>
                <a:cs typeface="Times New Roman"/>
              </a:rPr>
              <a:t>вашей семье правила и законы</a:t>
            </a:r>
            <a:r>
              <a:rPr lang="ru-RU" sz="2400" b="1" dirty="0" smtClean="0">
                <a:solidFill>
                  <a:srgbClr val="333333"/>
                </a:solidFill>
                <a:latin typeface="Helvetica"/>
                <a:ea typeface="Times New Roman"/>
                <a:cs typeface="Times New Roman"/>
              </a:rPr>
              <a:t>, которые ребенку не позволено нарушать. Помнить, что законов и запретов не должно быть слишком много, иначе их трудно выполнить.</a:t>
            </a:r>
            <a:endParaRPr lang="ru-RU" sz="2000" b="1" dirty="0">
              <a:latin typeface="Calibri"/>
              <a:ea typeface="Times New Roman"/>
              <a:cs typeface="Times New Roman"/>
            </a:endParaRPr>
          </a:p>
        </p:txBody>
      </p:sp>
      <p:sp>
        <p:nvSpPr>
          <p:cNvPr id="4" name="Прямоугольник 3"/>
          <p:cNvSpPr/>
          <p:nvPr/>
        </p:nvSpPr>
        <p:spPr>
          <a:xfrm>
            <a:off x="1187624" y="980728"/>
            <a:ext cx="5185799" cy="461665"/>
          </a:xfrm>
          <a:prstGeom prst="rect">
            <a:avLst/>
          </a:prstGeom>
        </p:spPr>
        <p:txBody>
          <a:bodyPr wrap="square">
            <a:spAutoFit/>
          </a:bodyPr>
          <a:lstStyle/>
          <a:p>
            <a:r>
              <a:rPr lang="ru-RU" sz="2400" b="1" dirty="0" smtClean="0">
                <a:solidFill>
                  <a:srgbClr val="333333"/>
                </a:solidFill>
                <a:latin typeface="Helvetica" charset="-52"/>
                <a:ea typeface="Times New Roman" pitchFamily="18" charset="0"/>
                <a:cs typeface="Times New Roman" pitchFamily="18" charset="0"/>
              </a:rPr>
              <a:t>Вам как его родителям важно</a:t>
            </a:r>
            <a:endParaRPr lang="ru-RU" sz="2400"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153</TotalTime>
  <Words>612</Words>
  <Application>Microsoft Office PowerPoint</Application>
  <PresentationFormat>Экран (4:3)</PresentationFormat>
  <Paragraphs>28</Paragraphs>
  <Slides>16</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Поток</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Возрастные особенности детей 4—5 лет  </dc:title>
  <dc:creator>Пользователь</dc:creator>
  <cp:lastModifiedBy>User1</cp:lastModifiedBy>
  <cp:revision>21</cp:revision>
  <dcterms:created xsi:type="dcterms:W3CDTF">2017-08-29T18:46:39Z</dcterms:created>
  <dcterms:modified xsi:type="dcterms:W3CDTF">2023-02-26T16:54:15Z</dcterms:modified>
</cp:coreProperties>
</file>