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1" initials="A" lastIdx="2" clrIdx="0">
    <p:extLst>
      <p:ext uri="{19B8F6BF-5375-455C-9EA6-DF929625EA0E}">
        <p15:presenceInfo xmlns:p15="http://schemas.microsoft.com/office/powerpoint/2012/main" xmlns="" userId="A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BA5"/>
    <a:srgbClr val="FC6F64"/>
    <a:srgbClr val="F1F4AE"/>
    <a:srgbClr val="E9EE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821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1-03T13:18:16.527" idx="2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5A99E76-FC0F-4638-8C4C-245D5241EBC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208966-BC91-4217-8BBA-A90FD1020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135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9E76-FC0F-4638-8C4C-245D5241EBC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966-BC91-4217-8BBA-A90FD1020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50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9E76-FC0F-4638-8C4C-245D5241EBC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966-BC91-4217-8BBA-A90FD1020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837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9E76-FC0F-4638-8C4C-245D5241EBC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966-BC91-4217-8BBA-A90FD1020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0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5A99E76-FC0F-4638-8C4C-245D5241EBC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B208966-BC91-4217-8BBA-A90FD1020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168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9E76-FC0F-4638-8C4C-245D5241EBC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966-BC91-4217-8BBA-A90FD1020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39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9E76-FC0F-4638-8C4C-245D5241EBC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966-BC91-4217-8BBA-A90FD1020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95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9E76-FC0F-4638-8C4C-245D5241EBC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966-BC91-4217-8BBA-A90FD1020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78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9E76-FC0F-4638-8C4C-245D5241EBC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966-BC91-4217-8BBA-A90FD1020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396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9E76-FC0F-4638-8C4C-245D5241EBC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208966-BC91-4217-8BBA-A90FD10208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77885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5A99E76-FC0F-4638-8C4C-245D5241EBC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208966-BC91-4217-8BBA-A90FD10208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1629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A99E76-FC0F-4638-8C4C-245D5241EBC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208966-BC91-4217-8BBA-A90FD1020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6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4FE8CC-5992-422B-8852-C7FC0634B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Урок русского языка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E360C2-46ED-4D46-92D4-B97FA5A719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5 класс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5497" y="4911049"/>
            <a:ext cx="3526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Составитель: </a:t>
            </a:r>
            <a:r>
              <a:rPr lang="ru-RU" sz="1400" dirty="0" err="1" smtClean="0"/>
              <a:t>Лагастик</a:t>
            </a:r>
            <a:r>
              <a:rPr lang="ru-RU" sz="1400" dirty="0" smtClean="0"/>
              <a:t> Н.Е., </a:t>
            </a:r>
          </a:p>
          <a:p>
            <a:r>
              <a:rPr lang="ru-RU" sz="1400" dirty="0" smtClean="0"/>
              <a:t>учитель русского языка и литературы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04601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FF5C76-A43B-4B70-BEE8-F5396EA5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21276"/>
            <a:ext cx="11067535" cy="1346886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     Правописание согласных в корне слова. </a:t>
            </a:r>
            <a:br>
              <a:rPr lang="ru-RU" sz="4000" dirty="0"/>
            </a:br>
            <a:r>
              <a:rPr lang="ru-RU" sz="4000" dirty="0"/>
              <a:t>                         Типы орфограмм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779E32-5AC3-48F6-9999-9AF94E702551}"/>
              </a:ext>
            </a:extLst>
          </p:cNvPr>
          <p:cNvSpPr txBox="1"/>
          <p:nvPr/>
        </p:nvSpPr>
        <p:spPr>
          <a:xfrm>
            <a:off x="1959427" y="1858488"/>
            <a:ext cx="8716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«Орфографический светофор»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8FD78A4-6D50-4832-8F13-DF1B99EEE09C}"/>
              </a:ext>
            </a:extLst>
          </p:cNvPr>
          <p:cNvSpPr/>
          <p:nvPr/>
        </p:nvSpPr>
        <p:spPr>
          <a:xfrm>
            <a:off x="902526" y="2756700"/>
            <a:ext cx="3253838" cy="17252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Проверяемая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согласная в корне слова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1367C711-4E04-4B12-9E2F-757F1DA18D3B}"/>
              </a:ext>
            </a:extLst>
          </p:cNvPr>
          <p:cNvSpPr/>
          <p:nvPr/>
        </p:nvSpPr>
        <p:spPr>
          <a:xfrm>
            <a:off x="4578230" y="2756699"/>
            <a:ext cx="3253839" cy="17252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Непроизносимая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согласная в корне слова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D482DC86-E8DE-41BE-935A-C0E24405B236}"/>
              </a:ext>
            </a:extLst>
          </p:cNvPr>
          <p:cNvSpPr/>
          <p:nvPr/>
        </p:nvSpPr>
        <p:spPr>
          <a:xfrm>
            <a:off x="8253935" y="2756698"/>
            <a:ext cx="3253839" cy="172525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Непроверяемая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согласная в корне слова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ED84DAB-883A-4A52-ACED-AEEA987DBCFD}"/>
              </a:ext>
            </a:extLst>
          </p:cNvPr>
          <p:cNvSpPr/>
          <p:nvPr/>
        </p:nvSpPr>
        <p:spPr>
          <a:xfrm>
            <a:off x="1045027" y="4672273"/>
            <a:ext cx="2823210" cy="19431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САПО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КИ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БАГА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667DEB8A-9D5A-4D1C-9CD2-55F10FD6465D}"/>
              </a:ext>
            </a:extLst>
          </p:cNvPr>
          <p:cNvSpPr/>
          <p:nvPr/>
        </p:nvSpPr>
        <p:spPr>
          <a:xfrm>
            <a:off x="4793544" y="4672275"/>
            <a:ext cx="2823210" cy="1943100"/>
          </a:xfrm>
          <a:prstGeom prst="roundRect">
            <a:avLst/>
          </a:prstGeom>
          <a:solidFill>
            <a:srgbClr val="F1F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НЦЕ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ОКРЕС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НОСТЬ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ПОЗ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НИЙ 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3D48B1A7-9447-4BF7-89AE-3FAF0DE7ACC4}"/>
              </a:ext>
            </a:extLst>
          </p:cNvPr>
          <p:cNvSpPr/>
          <p:nvPr/>
        </p:nvSpPr>
        <p:spPr>
          <a:xfrm>
            <a:off x="8542061" y="4672273"/>
            <a:ext cx="2823210" cy="1943100"/>
          </a:xfrm>
          <a:prstGeom prst="roundRect">
            <a:avLst/>
          </a:prstGeom>
          <a:solidFill>
            <a:srgbClr val="FDAB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ЛЛ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ЕЯ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СС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5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FF5C76-A43B-4B70-BEE8-F5396EA5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21276"/>
            <a:ext cx="11067535" cy="1346886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     Правописание согласных в корне слова. </a:t>
            </a:r>
            <a:br>
              <a:rPr lang="ru-RU" sz="4000" dirty="0"/>
            </a:br>
            <a:r>
              <a:rPr lang="ru-RU" sz="4000" dirty="0"/>
              <a:t>                         Типы орфограмм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D23155-2E52-4166-BE00-39524FA58816}"/>
              </a:ext>
            </a:extLst>
          </p:cNvPr>
          <p:cNvSpPr txBox="1"/>
          <p:nvPr/>
        </p:nvSpPr>
        <p:spPr>
          <a:xfrm>
            <a:off x="762953" y="1810226"/>
            <a:ext cx="9684067" cy="4305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Продолжите фразы: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1.Сегодня на уроке я узнал (-а) …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2.Непроизносимые согласные в корне можно проверить …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3.Сложнее всего мне на уроке было …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CB043F6-B56B-47F2-8D77-123A508C88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059374" y="3429000"/>
            <a:ext cx="2775291" cy="3212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4377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FF5C76-A43B-4B70-BEE8-F5396EA5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21276"/>
            <a:ext cx="11067535" cy="1346886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     Правописание согласных в корне слова. </a:t>
            </a:r>
            <a:br>
              <a:rPr lang="ru-RU" sz="4000" dirty="0"/>
            </a:br>
            <a:r>
              <a:rPr lang="ru-RU" sz="4000" dirty="0"/>
              <a:t>                         Типы орфограмм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B2109A-E16B-4338-B1AF-526D58402BB5}"/>
              </a:ext>
            </a:extLst>
          </p:cNvPr>
          <p:cNvSpPr txBox="1"/>
          <p:nvPr/>
        </p:nvSpPr>
        <p:spPr>
          <a:xfrm>
            <a:off x="1037272" y="2134284"/>
            <a:ext cx="10621328" cy="2479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Домашнее задание: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упражнение 417 (подготовиться к словарному </a:t>
            </a:r>
            <a:r>
              <a:rPr lang="ru-RU" sz="3600"/>
              <a:t>диктанту);</a:t>
            </a:r>
            <a:endParaRPr lang="ru-RU" sz="36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/>
              <a:t>повторить правила на стр. 195,197,198.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05D4474-1EF8-4D3B-BDA7-6353DA03C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3810" y="4760594"/>
            <a:ext cx="3444240" cy="1788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4070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B1B783-2DB4-4823-B0C9-3D6054A37760}"/>
              </a:ext>
            </a:extLst>
          </p:cNvPr>
          <p:cNvSpPr txBox="1"/>
          <p:nvPr/>
        </p:nvSpPr>
        <p:spPr>
          <a:xfrm>
            <a:off x="1414309" y="1601749"/>
            <a:ext cx="8403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Спасибо за отличную работу!!!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D8F6FF0-A0FC-4527-803C-33DF8D6E2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608948" y="2697074"/>
            <a:ext cx="3550164" cy="36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91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17B72C-F79B-4379-8821-4B5BBD5E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36" y="358902"/>
            <a:ext cx="7729728" cy="1188720"/>
          </a:xfrm>
        </p:spPr>
        <p:txBody>
          <a:bodyPr/>
          <a:lstStyle/>
          <a:p>
            <a:r>
              <a:rPr lang="ru-RU" dirty="0"/>
              <a:t>Русский язык. 5 класс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2AC035-9F60-461F-82BF-744060A9765B}"/>
              </a:ext>
            </a:extLst>
          </p:cNvPr>
          <p:cNvSpPr txBox="1"/>
          <p:nvPr/>
        </p:nvSpPr>
        <p:spPr>
          <a:xfrm>
            <a:off x="1403033" y="2014567"/>
            <a:ext cx="60979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Буква к букве – будет слово,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x-none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Слово к слову – речь готова,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x-none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напевна, и стройна,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x-none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Музыкой звучит она,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x-none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Если грамотна она!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D006F7-FED9-435C-9209-D821B6051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37" y="2526030"/>
            <a:ext cx="2920365" cy="3429000"/>
          </a:xfrm>
          <a:prstGeom prst="rect">
            <a:avLst/>
          </a:prstGeom>
          <a:ln w="889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08995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D89274-5272-46D2-A4F0-24FF178C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460" y="299694"/>
            <a:ext cx="10058400" cy="1371600"/>
          </a:xfrm>
        </p:spPr>
        <p:txBody>
          <a:bodyPr/>
          <a:lstStyle/>
          <a:p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Русский язык. 5 класс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F1429E-0DBD-4D18-A23A-E1EC64E52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9530" y="3078383"/>
            <a:ext cx="3291840" cy="2278571"/>
          </a:xfrm>
          <a:prstGeom prst="rect">
            <a:avLst/>
          </a:prstGeom>
          <a:ln w="889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D4FC848-12DC-413A-AC66-630619C62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0" r="11084"/>
          <a:stretch/>
        </p:blipFill>
        <p:spPr>
          <a:xfrm>
            <a:off x="4158577" y="1841701"/>
            <a:ext cx="2659052" cy="1851231"/>
          </a:xfrm>
          <a:prstGeom prst="rect">
            <a:avLst/>
          </a:prstGeom>
          <a:ln w="889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3B2D01-E71F-46BD-AC50-12EEBCD8F3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216" y="3028950"/>
            <a:ext cx="2384330" cy="2377439"/>
          </a:xfrm>
          <a:prstGeom prst="rect">
            <a:avLst/>
          </a:prstGeom>
          <a:ln w="889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06665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D89274-5272-46D2-A4F0-24FF178C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04" y="167068"/>
            <a:ext cx="10058400" cy="1371600"/>
          </a:xfrm>
        </p:spPr>
        <p:txBody>
          <a:bodyPr/>
          <a:lstStyle/>
          <a:p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Русский язык. 5 класс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F1429E-0DBD-4D18-A23A-E1EC64E52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7332" y="2706693"/>
            <a:ext cx="3291840" cy="2278571"/>
          </a:xfrm>
          <a:prstGeom prst="rect">
            <a:avLst/>
          </a:prstGeom>
          <a:ln w="889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D4FC848-12DC-413A-AC66-630619C62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0" r="11084"/>
          <a:stretch/>
        </p:blipFill>
        <p:spPr>
          <a:xfrm>
            <a:off x="4570057" y="1671294"/>
            <a:ext cx="2659052" cy="1851231"/>
          </a:xfrm>
          <a:prstGeom prst="rect">
            <a:avLst/>
          </a:prstGeom>
          <a:ln w="889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B63184-D28F-4B5C-9602-8A24A2E98F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33" b="18416"/>
          <a:stretch/>
        </p:blipFill>
        <p:spPr>
          <a:xfrm>
            <a:off x="865274" y="3845979"/>
            <a:ext cx="3493323" cy="1577337"/>
          </a:xfrm>
          <a:prstGeom prst="rect">
            <a:avLst/>
          </a:prstGeom>
          <a:ln w="889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6DED6A-72F4-437D-A233-992CFE17CE9C}"/>
              </a:ext>
            </a:extLst>
          </p:cNvPr>
          <p:cNvSpPr txBox="1"/>
          <p:nvPr/>
        </p:nvSpPr>
        <p:spPr>
          <a:xfrm>
            <a:off x="1480331" y="5688568"/>
            <a:ext cx="2042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чес</a:t>
            </a:r>
            <a:r>
              <a:rPr lang="ru-RU" sz="4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ный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CA88D4-E30B-4F74-A36D-F9203C33C33A}"/>
              </a:ext>
            </a:extLst>
          </p:cNvPr>
          <p:cNvSpPr txBox="1"/>
          <p:nvPr/>
        </p:nvSpPr>
        <p:spPr>
          <a:xfrm>
            <a:off x="5237669" y="4038502"/>
            <a:ext cx="15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ло</a:t>
            </a:r>
            <a:r>
              <a:rPr lang="ru-RU" sz="4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DB0304-0F31-403C-8932-92D4F5E17F0A}"/>
              </a:ext>
            </a:extLst>
          </p:cNvPr>
          <p:cNvSpPr txBox="1"/>
          <p:nvPr/>
        </p:nvSpPr>
        <p:spPr>
          <a:xfrm>
            <a:off x="9211771" y="5561052"/>
            <a:ext cx="1499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кро</a:t>
            </a:r>
            <a:r>
              <a:rPr lang="ru-RU" sz="4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СС</a:t>
            </a:r>
            <a:endParaRPr lang="ru-RU" sz="4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35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F48CE1-2A76-4042-AD09-49E5DE14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958" y="242544"/>
            <a:ext cx="10058400" cy="1371600"/>
          </a:xfrm>
        </p:spPr>
        <p:txBody>
          <a:bodyPr/>
          <a:lstStyle/>
          <a:p>
            <a:r>
              <a:rPr lang="ru-RU" dirty="0"/>
              <a:t>Русский язык. 5 класс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4C5BB8-CA0F-42C6-A921-37B55F33CC87}"/>
              </a:ext>
            </a:extLst>
          </p:cNvPr>
          <p:cNvSpPr txBox="1"/>
          <p:nvPr/>
        </p:nvSpPr>
        <p:spPr>
          <a:xfrm>
            <a:off x="1015725" y="1272746"/>
            <a:ext cx="995707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  <a:sym typeface="Helvetica Neue"/>
              </a:rPr>
              <a:t>Пра6вопис2ание согла7сных </a:t>
            </a:r>
          </a:p>
          <a:p>
            <a:pPr marL="0" marR="0" lvl="0" indent="0" algn="ctr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  <a:sym typeface="Helvetica Neue"/>
              </a:rPr>
              <a:t>в ко4рне сло3ва. </a:t>
            </a:r>
          </a:p>
          <a:p>
            <a:pPr marL="0" marR="0" lvl="0" indent="0" algn="ctr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  <a:sym typeface="Helvetica Neue"/>
              </a:rPr>
              <a:t>Ти6пы </a:t>
            </a:r>
          </a:p>
          <a:p>
            <a:pPr marL="0" marR="0" lvl="0" indent="0" algn="ctr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  <a:sym typeface="Helvetica Neue"/>
              </a:rPr>
              <a:t>орфо5грамм</a:t>
            </a:r>
            <a:endParaRPr kumimoji="0" lang="ru-RU" sz="6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31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5A4155-9DD2-4DA2-867B-ECF555AF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627" y="247178"/>
            <a:ext cx="10058400" cy="1371600"/>
          </a:xfrm>
        </p:spPr>
        <p:txBody>
          <a:bodyPr/>
          <a:lstStyle/>
          <a:p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Русский язык. 5 класс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943BD3-BC18-4ECA-861F-604D6CFE870C}"/>
              </a:ext>
            </a:extLst>
          </p:cNvPr>
          <p:cNvSpPr txBox="1"/>
          <p:nvPr/>
        </p:nvSpPr>
        <p:spPr>
          <a:xfrm>
            <a:off x="463379" y="1859339"/>
            <a:ext cx="112652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  <a:sym typeface="Helvetica Neue"/>
              </a:rPr>
              <a:t>Правописание согласных </a:t>
            </a:r>
          </a:p>
          <a:p>
            <a:pPr marL="0" marR="0" lvl="0" indent="0" algn="ctr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  <a:sym typeface="Helvetica Neue"/>
              </a:rPr>
              <a:t>в корне слова. </a:t>
            </a:r>
          </a:p>
          <a:p>
            <a:pPr marL="0" marR="0" lvl="0" indent="0" algn="ctr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  <a:sym typeface="Helvetica Neue"/>
              </a:rPr>
              <a:t>Типы орфограмм</a:t>
            </a:r>
            <a:endParaRPr kumimoji="0" lang="ru-RU" sz="6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80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FF5C76-A43B-4B70-BEE8-F5396EA5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21276"/>
            <a:ext cx="11067535" cy="1346886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     Правописание согласных в корне слова. </a:t>
            </a:r>
            <a:br>
              <a:rPr lang="ru-RU" sz="4000" dirty="0"/>
            </a:br>
            <a:r>
              <a:rPr lang="ru-RU" sz="4000" dirty="0"/>
              <a:t>                         Типы орфограмм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B44A6E-ABE2-4C2E-B597-AFC1A4860E93}"/>
              </a:ext>
            </a:extLst>
          </p:cNvPr>
          <p:cNvSpPr txBox="1"/>
          <p:nvPr/>
        </p:nvSpPr>
        <p:spPr>
          <a:xfrm>
            <a:off x="902043" y="2020496"/>
            <a:ext cx="10614453" cy="3938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Задачи урока:</a:t>
            </a:r>
          </a:p>
          <a:p>
            <a:r>
              <a:rPr lang="ru-RU" sz="3200" dirty="0"/>
              <a:t>1. Повторить, что такое …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2.Повторить виды орфограмм согласных в ... 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3.Вспомнить, как проверить правописание … в корне.</a:t>
            </a:r>
          </a:p>
          <a:p>
            <a:pPr>
              <a:lnSpc>
                <a:spcPct val="150000"/>
              </a:lnSpc>
            </a:pP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B433475-F07C-4538-86C4-59A55F27EA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5978" y="4633784"/>
            <a:ext cx="1902940" cy="190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45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FF5C76-A43B-4B70-BEE8-F5396EA5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21276"/>
            <a:ext cx="11067535" cy="1346886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     Правописание согласных в корне слова. </a:t>
            </a:r>
            <a:br>
              <a:rPr lang="ru-RU" sz="4000" dirty="0"/>
            </a:br>
            <a:r>
              <a:rPr lang="ru-RU" sz="4000" dirty="0"/>
              <a:t>                         Типы орфограмм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FD9F7C-DE56-4124-83F8-F2B2A9739D6C}"/>
              </a:ext>
            </a:extLst>
          </p:cNvPr>
          <p:cNvSpPr txBox="1"/>
          <p:nvPr/>
        </p:nvSpPr>
        <p:spPr>
          <a:xfrm>
            <a:off x="671383" y="1966530"/>
            <a:ext cx="9065741" cy="3938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Задачи урока: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 Повторить, что такое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орфограмма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2.Повторить виды орфограмм согласных в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корне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слова.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3.Вспомнить, как проверить правописание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согласных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в корне слова.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EBB3706-DBA0-4965-B199-0346558A3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7124" y="4235664"/>
            <a:ext cx="2130769" cy="21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219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FF5C76-A43B-4B70-BEE8-F5396EA5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21276"/>
            <a:ext cx="11067535" cy="1346886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     Правописание согласных в корне слова. </a:t>
            </a:r>
            <a:br>
              <a:rPr lang="ru-RU" sz="4000" dirty="0"/>
            </a:br>
            <a:r>
              <a:rPr lang="ru-RU" sz="4000" dirty="0"/>
              <a:t>                         Типы орфограмм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F4B07D-C3FF-41BA-BC80-48EA286A7533}"/>
              </a:ext>
            </a:extLst>
          </p:cNvPr>
          <p:cNvSpPr txBox="1"/>
          <p:nvPr/>
        </p:nvSpPr>
        <p:spPr>
          <a:xfrm>
            <a:off x="1210962" y="2076277"/>
            <a:ext cx="10317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7030A0"/>
                </a:solidFill>
              </a:rPr>
              <a:t>Ни</a:t>
            </a:r>
            <a:r>
              <a:rPr lang="ru-RU" sz="4400" b="1" u="sng" dirty="0">
                <a:solidFill>
                  <a:srgbClr val="7030A0"/>
                </a:solidFill>
              </a:rPr>
              <a:t>з</a:t>
            </a:r>
            <a:r>
              <a:rPr lang="ru-RU" sz="4400" dirty="0">
                <a:solidFill>
                  <a:srgbClr val="7030A0"/>
                </a:solidFill>
              </a:rPr>
              <a:t>кий, мес</a:t>
            </a:r>
            <a:r>
              <a:rPr lang="ru-RU" sz="4400" b="1" u="sng" dirty="0">
                <a:solidFill>
                  <a:srgbClr val="7030A0"/>
                </a:solidFill>
              </a:rPr>
              <a:t>т</a:t>
            </a:r>
            <a:r>
              <a:rPr lang="ru-RU" sz="4400" dirty="0">
                <a:solidFill>
                  <a:srgbClr val="7030A0"/>
                </a:solidFill>
              </a:rPr>
              <a:t>ный, рю</a:t>
            </a:r>
            <a:r>
              <a:rPr lang="ru-RU" sz="4400" b="1" u="sng" dirty="0">
                <a:solidFill>
                  <a:srgbClr val="7030A0"/>
                </a:solidFill>
              </a:rPr>
              <a:t>к</a:t>
            </a:r>
            <a:r>
              <a:rPr lang="ru-RU" sz="4400" dirty="0">
                <a:solidFill>
                  <a:srgbClr val="7030A0"/>
                </a:solidFill>
              </a:rPr>
              <a:t>зак, те</a:t>
            </a:r>
            <a:r>
              <a:rPr lang="ru-RU" sz="4400" b="1" u="sng" dirty="0">
                <a:solidFill>
                  <a:srgbClr val="7030A0"/>
                </a:solidFill>
              </a:rPr>
              <a:t>нн</a:t>
            </a:r>
            <a:r>
              <a:rPr lang="ru-RU" sz="4400" dirty="0">
                <a:solidFill>
                  <a:srgbClr val="7030A0"/>
                </a:solidFill>
              </a:rPr>
              <a:t>ис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50500C7B-B33A-4D7A-927B-2A371B879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935058"/>
              </p:ext>
            </p:extLst>
          </p:nvPr>
        </p:nvGraphicFramePr>
        <p:xfrm>
          <a:off x="1210962" y="3016275"/>
          <a:ext cx="8170562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62">
                  <a:extLst>
                    <a:ext uri="{9D8B030D-6E8A-4147-A177-3AD203B41FA5}">
                      <a16:colId xmlns:a16="http://schemas.microsoft.com/office/drawing/2014/main" xmlns="" val="302550353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125481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Вид орфограммы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Слово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8559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 Проверяемая согласная в корне слова.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ни</a:t>
                      </a:r>
                      <a:r>
                        <a:rPr kumimoji="0" lang="ru-RU" sz="4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245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2. Непроизносимая согласная в корне слова.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r>
                        <a:rPr kumimoji="0" lang="ru-RU" sz="4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kumimoji="0" lang="ru-RU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ный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7046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3. Непроверяемая согласная в корне слова.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рю</a:t>
                      </a:r>
                      <a:r>
                        <a:rPr kumimoji="0" lang="ru-RU" sz="4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kumimoji="0" lang="ru-RU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зак те</a:t>
                      </a:r>
                      <a:r>
                        <a:rPr kumimoji="0" lang="ru-RU" sz="4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kumimoji="0" lang="ru-RU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4722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8633905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A6A8369-B543-44AC-AA58-BE2DFDC90E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8957" y="4066494"/>
            <a:ext cx="2139961" cy="213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9462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122</TotalTime>
  <Words>257</Words>
  <Application>Microsoft Office PowerPoint</Application>
  <PresentationFormat>Произвольный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Савон</vt:lpstr>
      <vt:lpstr>Урок русского языка</vt:lpstr>
      <vt:lpstr>Русский язык. 5 класс</vt:lpstr>
      <vt:lpstr>Русский язык. 5 класс</vt:lpstr>
      <vt:lpstr>Русский язык. 5 класс</vt:lpstr>
      <vt:lpstr>Русский язык. 5 класс</vt:lpstr>
      <vt:lpstr>Русский язык. 5 класс</vt:lpstr>
      <vt:lpstr>       Правописание согласных в корне слова.                           Типы орфограмм </vt:lpstr>
      <vt:lpstr>       Правописание согласных в корне слова.                           Типы орфограмм </vt:lpstr>
      <vt:lpstr>       Правописание согласных в корне слова.                           Типы орфограмм </vt:lpstr>
      <vt:lpstr>       Правописание согласных в корне слова.                           Типы орфограмм </vt:lpstr>
      <vt:lpstr>       Правописание согласных в корне слова.                           Типы орфограмм </vt:lpstr>
      <vt:lpstr>       Правописание согласных в корне слова.                           Типы орфограмм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A1</dc:creator>
  <cp:lastModifiedBy>школа 15</cp:lastModifiedBy>
  <cp:revision>19</cp:revision>
  <dcterms:created xsi:type="dcterms:W3CDTF">2025-11-03T09:11:45Z</dcterms:created>
  <dcterms:modified xsi:type="dcterms:W3CDTF">2025-11-26T06:32:40Z</dcterms:modified>
</cp:coreProperties>
</file>