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4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701D6A8-7823-4142-9FC9-F03DD72288A3}" type="datetimeFigureOut">
              <a:rPr lang="ru-RU" smtClean="0"/>
              <a:pPr/>
              <a:t>15.03.2017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5043EAE-B27C-4342-8A1B-3BF246762C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4788"/>
          </a:xfrm>
        </p:spPr>
        <p:txBody>
          <a:bodyPr anchor="ctr"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Новгородская  земля</a:t>
            </a:r>
            <a:endParaRPr lang="ru-RU" sz="5400" b="1" i="1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857628"/>
            <a:ext cx="7406640" cy="1752600"/>
          </a:xfrm>
        </p:spPr>
        <p:txBody>
          <a:bodyPr>
            <a:normAutofit/>
          </a:bodyPr>
          <a:lstStyle/>
          <a:p>
            <a:pPr algn="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85728"/>
            <a:ext cx="7783832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Особенности новгородской культуры</a:t>
            </a:r>
            <a:endParaRPr lang="ru-RU" sz="3200" b="1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http://900igr.net/datas/istorija/Rukopisnye-knigi-Drevnej-Rusi/0029-029-Sofijskij-sobor-v-novgoro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135119"/>
            <a:ext cx="7500990" cy="54192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900igr.net/datas/istorija/Vremena-Drevnej-Rusi/0016-016-Novgorodskij-Krem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c.pics.livejournal.com/byslaikyr/47706181/227293/22729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000240"/>
            <a:ext cx="5715000" cy="4543426"/>
          </a:xfrm>
          <a:prstGeom prst="rect">
            <a:avLst/>
          </a:prstGeom>
          <a:noFill/>
        </p:spPr>
      </p:pic>
      <p:pic>
        <p:nvPicPr>
          <p:cNvPr id="26628" name="Picture 4" descr="http://stat17.privet.ru/lr/0929719c01c12104706946ea690ecf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42918"/>
            <a:ext cx="2857500" cy="2143125"/>
          </a:xfrm>
          <a:prstGeom prst="rect">
            <a:avLst/>
          </a:prstGeom>
          <a:noFill/>
        </p:spPr>
      </p:pic>
      <p:pic>
        <p:nvPicPr>
          <p:cNvPr id="26630" name="Picture 6" descr="https://encrypted-tbn3.gstatic.com/images?q=tbn:ANd9GcRvjNIRb864YXRgXdEtBGcF-g96yp4upwh_Pk_n81kLUzvtEvBeY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000504"/>
            <a:ext cx="2114550" cy="2162176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4643438" y="714356"/>
            <a:ext cx="2486036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cons-art.ru/image/school/icon-zname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142984"/>
            <a:ext cx="6753225" cy="497205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643174" y="428604"/>
            <a:ext cx="4271986" cy="50006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Новгородские иконы и фрески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cons-art.ru/image/school/icon-ioan-lestv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0"/>
            <a:ext cx="4048125" cy="6505576"/>
          </a:xfrm>
          <a:prstGeom prst="rect">
            <a:avLst/>
          </a:prstGeom>
          <a:noFill/>
        </p:spPr>
      </p:pic>
      <p:pic>
        <p:nvPicPr>
          <p:cNvPr id="28676" name="Picture 4" descr="http://historicus.ru/assets/images/Angel-Zlatye-Vlasy_-XII_-Novgor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00042"/>
            <a:ext cx="4220781" cy="54752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dok.opredelim.com/pars_docs/refs/11/10557/img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905752" cy="5929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31546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  <a:t>Закрепление:</a:t>
            </a:r>
            <a:b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используя изученный материал, назовите особенности развития Новгородского государства?</a:t>
            </a:r>
            <a:r>
              <a:rPr lang="ru-RU" dirty="0" smtClean="0">
                <a:effectLst/>
              </a:rPr>
              <a:t> </a:t>
            </a:r>
            <a:br>
              <a:rPr lang="ru-RU" dirty="0" smtClean="0">
                <a:effectLst/>
              </a:rPr>
            </a:br>
            <a:endParaRPr lang="ru-RU" dirty="0"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hram-troicy.prihod.ru/users/67/1167/editor_files/image/254_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0"/>
            <a:ext cx="6184655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ozvezdie-tour.ru/articles_files/novgorodskaya_respublika/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4896000" cy="6435588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5643570" y="285728"/>
            <a:ext cx="3214710" cy="635798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Новгородская земля расположена на севере Руси, от побережья Белого моря  до междуречья Волги и Оки на юге, от Финского залива на западе до реки Северная Двина на востоке, т.е. весь север Европейской части современной России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1714480" y="1285860"/>
            <a:ext cx="4900618" cy="3992563"/>
          </a:xfrm>
        </p:spPr>
        <p:txBody>
          <a:bodyPr>
            <a:normAutofit fontScale="92500" lnSpcReduction="1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занятия: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животноводство, огородничество, охота, в т.ч. на пушного зверя, рыболовство,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ремёсла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бортничество, собирательство,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торговля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т.ч. с иностранными странами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s019.radikal.ru/i634/1303/1c/5d31934e0ee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38010" cy="3143272"/>
          </a:xfrm>
          <a:prstGeom prst="rect">
            <a:avLst/>
          </a:prstGeom>
          <a:noFill/>
        </p:spPr>
      </p:pic>
      <p:pic>
        <p:nvPicPr>
          <p:cNvPr id="18436" name="Picture 4" descr="http://www.rusizn.ru/images/ist/ist30/30_06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2034" y="3429000"/>
            <a:ext cx="2671966" cy="3214710"/>
          </a:xfrm>
          <a:prstGeom prst="rect">
            <a:avLst/>
          </a:prstGeom>
          <a:noFill/>
        </p:spPr>
      </p:pic>
      <p:pic>
        <p:nvPicPr>
          <p:cNvPr id="18440" name="Picture 8" descr="http://f.mypage.ru/ac5f3f70a466c40e1d48cb31935f4bb0_94f413aee27f793e59cb286c9e15772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572008"/>
            <a:ext cx="2833931" cy="2071702"/>
          </a:xfrm>
          <a:prstGeom prst="rect">
            <a:avLst/>
          </a:prstGeom>
          <a:noFill/>
        </p:spPr>
      </p:pic>
      <p:pic>
        <p:nvPicPr>
          <p:cNvPr id="18442" name="Picture 10" descr="http://www.xlegio.ru/netcat_files/Image/fleet/NovgorodskoeVess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214290"/>
            <a:ext cx="2456535" cy="2071678"/>
          </a:xfrm>
          <a:prstGeom prst="rect">
            <a:avLst/>
          </a:prstGeom>
          <a:noFill/>
        </p:spPr>
      </p:pic>
      <p:pic>
        <p:nvPicPr>
          <p:cNvPr id="18444" name="Picture 12" descr="http://www.newizv.ru/images/photos/other/20110807215040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5143512"/>
            <a:ext cx="2381250" cy="1524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rusich.moy.su/_nw/20/551115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642918"/>
            <a:ext cx="4191000" cy="5553076"/>
          </a:xfrm>
          <a:prstGeom prst="rect">
            <a:avLst/>
          </a:prstGeom>
          <a:noFill/>
        </p:spPr>
      </p:pic>
      <p:pic>
        <p:nvPicPr>
          <p:cNvPr id="20484" name="Picture 4" descr="http://www.russiancity.ru/pictures/nov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85728"/>
            <a:ext cx="2457450" cy="3000376"/>
          </a:xfrm>
          <a:prstGeom prst="rect">
            <a:avLst/>
          </a:prstGeom>
          <a:noFill/>
        </p:spPr>
      </p:pic>
      <p:pic>
        <p:nvPicPr>
          <p:cNvPr id="20486" name="Picture 6" descr="http://www.fortuna-travel.ru/html/images/rus-valday_clip_image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214686"/>
            <a:ext cx="4624431" cy="3429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85720" y="928670"/>
            <a:ext cx="1557310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Герб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Новгорода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6215082"/>
            <a:ext cx="2714644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Новгородский Кремль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bratishka.ru/archiv/2010/1/images/2010011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14290"/>
            <a:ext cx="4191000" cy="504825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928926" y="5786454"/>
            <a:ext cx="6000792" cy="9144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Ушкуйники – новгородские дружинники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4" descr="http://ushkuiniki.pspu.ru/pic/11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357430"/>
            <a:ext cx="3334300" cy="3143272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57158" y="285728"/>
            <a:ext cx="4129110" cy="177165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ушкуйники образовано от понятия «ушкуй» - легкое гребное судно, на которых совершали свои набеги разбойники.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571736" y="214290"/>
            <a:ext cx="4357718" cy="50006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Управление в Новгороде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7422" y="1142984"/>
            <a:ext cx="3929090" cy="57150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Вече – народное собрание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1785918" y="1643050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42844" y="2285992"/>
            <a:ext cx="2571768" cy="157163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Князь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оеначальник, высший судебный арбитр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1821637" y="2678901"/>
            <a:ext cx="2571768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1000100" y="4357694"/>
            <a:ext cx="2928958" cy="192882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Посадник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лава города, вел дипломатические переговоры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5107785" y="2107397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4357686" y="2500306"/>
            <a:ext cx="2286016" cy="314327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Тысяцкий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обирал налоги,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озглавлял ополчение, защищал интересы купцов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 стрелкой 18"/>
          <p:cNvCxnSpPr>
            <a:stCxn id="6" idx="3"/>
          </p:cNvCxnSpPr>
          <p:nvPr/>
        </p:nvCxnSpPr>
        <p:spPr>
          <a:xfrm>
            <a:off x="6286512" y="1428736"/>
            <a:ext cx="500066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6786578" y="1214422"/>
            <a:ext cx="2143140" cy="278608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 err="1" smtClean="0">
                <a:latin typeface="Times New Roman" pitchFamily="18" charset="0"/>
                <a:cs typeface="Times New Roman" pitchFamily="18" charset="0"/>
              </a:rPr>
              <a:t>Архие-пископ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лава городской церкви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lemur59.ru/sites/default/files/images/%D0%B2%D0%BE%D0%B8%D0%BD%D1%8B%20%D0%BD%D0%BE%D0%B2%D0%B3%D0%BE%D1%80%D0%BE%D0%B4%D0%B0(2).png"/>
          <p:cNvPicPr>
            <a:picLocks noChangeAspect="1" noChangeArrowheads="1"/>
          </p:cNvPicPr>
          <p:nvPr/>
        </p:nvPicPr>
        <p:blipFill>
          <a:blip r:embed="rId2" cstate="print"/>
          <a:srcRect l="4455" t="7009" r="58416" b="25233"/>
          <a:stretch>
            <a:fillRect/>
          </a:stretch>
        </p:blipFill>
        <p:spPr bwMode="auto">
          <a:xfrm>
            <a:off x="6858016" y="4143380"/>
            <a:ext cx="1077728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runivers.ru/upload/iblock/e3f/Veche_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7"/>
            <a:ext cx="8358246" cy="6441707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14282" y="214290"/>
            <a:ext cx="435771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Новгородское вече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pologetik.ru/wp-content/uploads/2010/08/%D0%B4%D0%B2%D0%B0-%D0%BA%D0%BE%D0%BB%D0%BE%D0%BA%D0%BE%D0%BB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6096000" cy="4152901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928662" y="4643446"/>
            <a:ext cx="7858180" cy="20002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Новгородское государство – боярская республика с системой городского самоуправления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134</TotalTime>
  <Words>157</Words>
  <Application>Microsoft Office PowerPoint</Application>
  <PresentationFormat>Экран (4:3)</PresentationFormat>
  <Paragraphs>26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Новгородская  земля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новгородской культуры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Закрепление: используя изученный материал, назовите особенности развития Новгородского государства?  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Опрос по § 15 </dc:title>
  <dc:creator>Григорьевы</dc:creator>
  <cp:lastModifiedBy>школа</cp:lastModifiedBy>
  <cp:revision>18</cp:revision>
  <dcterms:created xsi:type="dcterms:W3CDTF">2014-02-27T16:46:19Z</dcterms:created>
  <dcterms:modified xsi:type="dcterms:W3CDTF">2017-03-15T04:19:07Z</dcterms:modified>
</cp:coreProperties>
</file>