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69" r:id="rId5"/>
    <p:sldId id="263" r:id="rId6"/>
    <p:sldId id="264" r:id="rId7"/>
    <p:sldId id="271"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8"/>
          <p:cNvSpPr>
            <a:spLocks noGrp="1" noChangeArrowheads="1"/>
          </p:cNvSpPr>
          <p:nvPr>
            <p:ph type="dt" sz="half" idx="10"/>
          </p:nvPr>
        </p:nvSpPr>
        <p:spPr/>
        <p:txBody>
          <a:bodyPr/>
          <a:lstStyle>
            <a:lvl1pPr>
              <a:defRPr smtClean="0"/>
            </a:lvl1pPr>
          </a:lstStyle>
          <a:p>
            <a:pPr>
              <a:defRPr/>
            </a:pPr>
            <a:endParaRPr lang="ru-RU"/>
          </a:p>
        </p:txBody>
      </p:sp>
      <p:sp>
        <p:nvSpPr>
          <p:cNvPr id="6" name="Rectangle 9"/>
          <p:cNvSpPr>
            <a:spLocks noGrp="1" noChangeArrowheads="1"/>
          </p:cNvSpPr>
          <p:nvPr>
            <p:ph type="ftr" sz="quarter" idx="11"/>
          </p:nvPr>
        </p:nvSpPr>
        <p:spPr/>
        <p:txBody>
          <a:bodyPr/>
          <a:lstStyle>
            <a:lvl1pPr>
              <a:defRPr smtClean="0"/>
            </a:lvl1pPr>
          </a:lstStyle>
          <a:p>
            <a:pPr>
              <a:defRPr/>
            </a:pPr>
            <a:endParaRPr lang="ru-RU"/>
          </a:p>
        </p:txBody>
      </p:sp>
      <p:sp>
        <p:nvSpPr>
          <p:cNvPr id="7" name="Rectangle 10"/>
          <p:cNvSpPr>
            <a:spLocks noGrp="1" noChangeArrowheads="1"/>
          </p:cNvSpPr>
          <p:nvPr>
            <p:ph type="sldNum" sz="quarter" idx="12"/>
          </p:nvPr>
        </p:nvSpPr>
        <p:spPr/>
        <p:txBody>
          <a:bodyPr/>
          <a:lstStyle>
            <a:lvl1pPr>
              <a:defRPr smtClean="0"/>
            </a:lvl1pPr>
          </a:lstStyle>
          <a:p>
            <a:pPr>
              <a:defRPr/>
            </a:pPr>
            <a:fld id="{76616037-B511-4A33-9A6E-A1DAFDD36451}" type="slidenum">
              <a:rPr lang="ru-RU"/>
              <a:pPr>
                <a:defRPr/>
              </a:pPr>
              <a:t>‹#›</a:t>
            </a:fld>
            <a:endParaRPr lang="ru-RU"/>
          </a:p>
        </p:txBody>
      </p:sp>
    </p:spTree>
    <p:extLst>
      <p:ext uri="{BB962C8B-B14F-4D97-AF65-F5344CB8AC3E}">
        <p14:creationId xmlns:p14="http://schemas.microsoft.com/office/powerpoint/2010/main" val="6238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9348453-C54E-411D-A593-66B5FDB35E9F}" type="slidenum">
              <a:rPr lang="ru-RU"/>
              <a:pPr>
                <a:defRPr/>
              </a:pPr>
              <a:t>‹#›</a:t>
            </a:fld>
            <a:endParaRPr lang="ru-RU"/>
          </a:p>
        </p:txBody>
      </p:sp>
    </p:spTree>
    <p:extLst>
      <p:ext uri="{BB962C8B-B14F-4D97-AF65-F5344CB8AC3E}">
        <p14:creationId xmlns:p14="http://schemas.microsoft.com/office/powerpoint/2010/main" val="286693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896E3A4-BB51-4ADC-B223-34AADB45BA5F}" type="slidenum">
              <a:rPr lang="ru-RU"/>
              <a:pPr>
                <a:defRPr/>
              </a:pPr>
              <a:t>‹#›</a:t>
            </a:fld>
            <a:endParaRPr lang="ru-RU"/>
          </a:p>
        </p:txBody>
      </p:sp>
    </p:spTree>
    <p:extLst>
      <p:ext uri="{BB962C8B-B14F-4D97-AF65-F5344CB8AC3E}">
        <p14:creationId xmlns:p14="http://schemas.microsoft.com/office/powerpoint/2010/main" val="189994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DD1A74-6650-4AC1-97E3-C3A3E769567F}" type="slidenum">
              <a:rPr lang="ru-RU"/>
              <a:pPr>
                <a:defRPr/>
              </a:pPr>
              <a:t>‹#›</a:t>
            </a:fld>
            <a:endParaRPr lang="ru-RU"/>
          </a:p>
        </p:txBody>
      </p:sp>
    </p:spTree>
    <p:extLst>
      <p:ext uri="{BB962C8B-B14F-4D97-AF65-F5344CB8AC3E}">
        <p14:creationId xmlns:p14="http://schemas.microsoft.com/office/powerpoint/2010/main" val="367269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3138367-6A9E-44B3-BD34-0AB1DCFFEEC8}" type="slidenum">
              <a:rPr lang="ru-RU"/>
              <a:pPr>
                <a:defRPr/>
              </a:pPr>
              <a:t>‹#›</a:t>
            </a:fld>
            <a:endParaRPr lang="ru-RU"/>
          </a:p>
        </p:txBody>
      </p:sp>
    </p:spTree>
    <p:extLst>
      <p:ext uri="{BB962C8B-B14F-4D97-AF65-F5344CB8AC3E}">
        <p14:creationId xmlns:p14="http://schemas.microsoft.com/office/powerpoint/2010/main" val="150091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4288D64-A78B-4C2E-8BA4-E0D599AEB6F0}" type="slidenum">
              <a:rPr lang="ru-RU"/>
              <a:pPr>
                <a:defRPr/>
              </a:pPr>
              <a:t>‹#›</a:t>
            </a:fld>
            <a:endParaRPr lang="ru-RU"/>
          </a:p>
        </p:txBody>
      </p:sp>
    </p:spTree>
    <p:extLst>
      <p:ext uri="{BB962C8B-B14F-4D97-AF65-F5344CB8AC3E}">
        <p14:creationId xmlns:p14="http://schemas.microsoft.com/office/powerpoint/2010/main" val="94438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EFC7CA7-8EDA-4508-A4EE-5F892BFC7F84}" type="slidenum">
              <a:rPr lang="ru-RU"/>
              <a:pPr>
                <a:defRPr/>
              </a:pPr>
              <a:t>‹#›</a:t>
            </a:fld>
            <a:endParaRPr lang="ru-RU"/>
          </a:p>
        </p:txBody>
      </p:sp>
    </p:spTree>
    <p:extLst>
      <p:ext uri="{BB962C8B-B14F-4D97-AF65-F5344CB8AC3E}">
        <p14:creationId xmlns:p14="http://schemas.microsoft.com/office/powerpoint/2010/main" val="420366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7EC75D9-73F3-4BF8-B8B6-47AE1249CE56}" type="slidenum">
              <a:rPr lang="ru-RU"/>
              <a:pPr>
                <a:defRPr/>
              </a:pPr>
              <a:t>‹#›</a:t>
            </a:fld>
            <a:endParaRPr lang="ru-RU"/>
          </a:p>
        </p:txBody>
      </p:sp>
    </p:spTree>
    <p:extLst>
      <p:ext uri="{BB962C8B-B14F-4D97-AF65-F5344CB8AC3E}">
        <p14:creationId xmlns:p14="http://schemas.microsoft.com/office/powerpoint/2010/main" val="360693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373F0CE-85F7-426A-89B5-363BFF934F11}" type="slidenum">
              <a:rPr lang="ru-RU"/>
              <a:pPr>
                <a:defRPr/>
              </a:pPr>
              <a:t>‹#›</a:t>
            </a:fld>
            <a:endParaRPr lang="ru-RU"/>
          </a:p>
        </p:txBody>
      </p:sp>
    </p:spTree>
    <p:extLst>
      <p:ext uri="{BB962C8B-B14F-4D97-AF65-F5344CB8AC3E}">
        <p14:creationId xmlns:p14="http://schemas.microsoft.com/office/powerpoint/2010/main" val="10563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5FFA74-08E5-409E-9D48-8208D278C228}" type="slidenum">
              <a:rPr lang="ru-RU"/>
              <a:pPr>
                <a:defRPr/>
              </a:pPr>
              <a:t>‹#›</a:t>
            </a:fld>
            <a:endParaRPr lang="ru-RU"/>
          </a:p>
        </p:txBody>
      </p:sp>
    </p:spTree>
    <p:extLst>
      <p:ext uri="{BB962C8B-B14F-4D97-AF65-F5344CB8AC3E}">
        <p14:creationId xmlns:p14="http://schemas.microsoft.com/office/powerpoint/2010/main" val="394869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18FE49-C831-485E-A471-2F6AB7C6D810}" type="slidenum">
              <a:rPr lang="ru-RU"/>
              <a:pPr>
                <a:defRPr/>
              </a:pPr>
              <a:t>‹#›</a:t>
            </a:fld>
            <a:endParaRPr lang="ru-RU"/>
          </a:p>
        </p:txBody>
      </p:sp>
    </p:spTree>
    <p:extLst>
      <p:ext uri="{BB962C8B-B14F-4D97-AF65-F5344CB8AC3E}">
        <p14:creationId xmlns:p14="http://schemas.microsoft.com/office/powerpoint/2010/main" val="19078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2"/>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2"/>
                </a:solidFill>
              </a:defRPr>
            </a:lvl1pPr>
          </a:lstStyle>
          <a:p>
            <a:pPr>
              <a:defRPr/>
            </a:pPr>
            <a:fld id="{32509580-EB8A-44ED-949C-31CEF312C64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ru-RU" dirty="0" smtClean="0"/>
              <a:t>Колонизация Русского Севера.</a:t>
            </a:r>
          </a:p>
        </p:txBody>
      </p:sp>
      <p:sp>
        <p:nvSpPr>
          <p:cNvPr id="3075" name="Subtitle 2"/>
          <p:cNvSpPr>
            <a:spLocks noGrp="1"/>
          </p:cNvSpPr>
          <p:nvPr>
            <p:ph type="subTitle" idx="1"/>
          </p:nvPr>
        </p:nvSpPr>
        <p:spPr>
          <a:xfrm>
            <a:off x="3923928" y="4797152"/>
            <a:ext cx="5032648" cy="1752600"/>
          </a:xfrm>
        </p:spPr>
        <p:txBody>
          <a:bodyPr/>
          <a:lstStyle/>
          <a:p>
            <a:pPr eaLnBrk="1" hangingPunct="1"/>
            <a:endParaRPr lang="ru-RU" dirty="0"/>
          </a:p>
          <a:p>
            <a:pPr eaLnBrk="1" hangingPunct="1"/>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Первые города Русского Севера.</a:t>
            </a:r>
            <a:endParaRPr lang="ru-RU" sz="2800" b="1" dirty="0"/>
          </a:p>
        </p:txBody>
      </p:sp>
      <p:sp>
        <p:nvSpPr>
          <p:cNvPr id="3" name="Объект 2"/>
          <p:cNvSpPr>
            <a:spLocks noGrp="1"/>
          </p:cNvSpPr>
          <p:nvPr>
            <p:ph idx="1"/>
          </p:nvPr>
        </p:nvSpPr>
        <p:spPr/>
        <p:txBody>
          <a:bodyPr/>
          <a:lstStyle/>
          <a:p>
            <a:r>
              <a:rPr lang="ru-RU" sz="2800" dirty="0" smtClean="0"/>
              <a:t>В период с </a:t>
            </a:r>
            <a:r>
              <a:rPr lang="en-US" sz="2800" dirty="0" smtClean="0"/>
              <a:t>IX</a:t>
            </a:r>
            <a:r>
              <a:rPr lang="ru-RU" sz="2800" dirty="0" smtClean="0"/>
              <a:t> по </a:t>
            </a:r>
            <a:r>
              <a:rPr lang="en-US" sz="2800" dirty="0" smtClean="0"/>
              <a:t>XII</a:t>
            </a:r>
            <a:r>
              <a:rPr lang="ru-RU" sz="2800" dirty="0" smtClean="0"/>
              <a:t> век были основаны такие города:</a:t>
            </a:r>
          </a:p>
          <a:p>
            <a:r>
              <a:rPr lang="ru-RU" sz="2800" dirty="0" smtClean="0"/>
              <a:t>Белозерск (862г)</a:t>
            </a:r>
          </a:p>
          <a:p>
            <a:r>
              <a:rPr lang="ru-RU" sz="2800" dirty="0" smtClean="0"/>
              <a:t>Ладога</a:t>
            </a:r>
            <a:r>
              <a:rPr lang="en-US" sz="2800" dirty="0" smtClean="0"/>
              <a:t> </a:t>
            </a:r>
            <a:r>
              <a:rPr lang="ru-RU" sz="2800" dirty="0" smtClean="0"/>
              <a:t>(766г)</a:t>
            </a:r>
          </a:p>
          <a:p>
            <a:r>
              <a:rPr lang="ru-RU" sz="2800" dirty="0" smtClean="0"/>
              <a:t>Великий Новгород</a:t>
            </a:r>
            <a:r>
              <a:rPr lang="en-US" sz="2800" dirty="0" smtClean="0"/>
              <a:t> </a:t>
            </a:r>
            <a:r>
              <a:rPr lang="ru-RU" sz="2800" dirty="0" smtClean="0"/>
              <a:t>(862г)</a:t>
            </a:r>
          </a:p>
          <a:p>
            <a:r>
              <a:rPr lang="ru-RU" sz="2800" dirty="0" smtClean="0"/>
              <a:t>Вологда</a:t>
            </a:r>
            <a:r>
              <a:rPr lang="en-US" sz="2800" dirty="0" smtClean="0"/>
              <a:t> </a:t>
            </a:r>
            <a:r>
              <a:rPr lang="ru-RU" sz="2800" dirty="0" smtClean="0"/>
              <a:t>(1147г)</a:t>
            </a:r>
          </a:p>
          <a:p>
            <a:r>
              <a:rPr lang="ru-RU" sz="2800" dirty="0" smtClean="0"/>
              <a:t>Великий Устюг</a:t>
            </a:r>
            <a:r>
              <a:rPr lang="en-US" sz="2800" dirty="0" smtClean="0"/>
              <a:t> </a:t>
            </a:r>
            <a:r>
              <a:rPr lang="ru-RU" sz="2800" dirty="0" smtClean="0"/>
              <a:t>(1207г)</a:t>
            </a:r>
            <a:endParaRPr lang="ru-RU" sz="2800" dirty="0"/>
          </a:p>
        </p:txBody>
      </p:sp>
    </p:spTree>
    <p:extLst>
      <p:ext uri="{BB962C8B-B14F-4D97-AF65-F5344CB8AC3E}">
        <p14:creationId xmlns:p14="http://schemas.microsoft.com/office/powerpoint/2010/main" val="394253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Монастырская колонизация.</a:t>
            </a:r>
            <a:endParaRPr lang="ru-RU" sz="2800" dirty="0"/>
          </a:p>
        </p:txBody>
      </p:sp>
      <p:sp>
        <p:nvSpPr>
          <p:cNvPr id="3" name="Объект 2"/>
          <p:cNvSpPr>
            <a:spLocks noGrp="1"/>
          </p:cNvSpPr>
          <p:nvPr>
            <p:ph idx="1"/>
          </p:nvPr>
        </p:nvSpPr>
        <p:spPr>
          <a:xfrm>
            <a:off x="457200" y="1124744"/>
            <a:ext cx="8229600" cy="5001419"/>
          </a:xfrm>
        </p:spPr>
        <p:txBody>
          <a:bodyPr/>
          <a:lstStyle/>
          <a:p>
            <a:pPr marL="0" indent="0">
              <a:buNone/>
            </a:pPr>
            <a:r>
              <a:rPr lang="ru-RU" sz="2400" dirty="0" smtClean="0"/>
              <a:t>Одновременно с новгородской </a:t>
            </a:r>
            <a:r>
              <a:rPr lang="ru-RU" sz="2400" dirty="0"/>
              <a:t>началась </a:t>
            </a:r>
            <a:r>
              <a:rPr lang="ru-RU" sz="2400" dirty="0" smtClean="0"/>
              <a:t>и монастырская </a:t>
            </a:r>
            <a:r>
              <a:rPr lang="ru-RU" sz="2400" dirty="0"/>
              <a:t>колонизация. Первоначально на севере монастырских и церковных земель было мало. Но со второй половины XIV века, под влиянием деятельности Сергия Радонежского, начинается бурное развитие северных монастырей, занятых более колонизацией пустующих северных территорий, чем спасением душ своих насельников. Северные монастыри не только были важнейшими религиозными, хозяйственными и культурными центрами. Не менее важно то обстоятельство, что монастыри стали оплотом московских князей, «собиравших» русские земли на севере. Практически все северные монастыри были стратегическими военными форпостами страны. </a:t>
            </a:r>
          </a:p>
          <a:p>
            <a:pPr marL="0" indent="0">
              <a:buNone/>
            </a:pPr>
            <a:endParaRPr lang="ru-RU" sz="2400" dirty="0"/>
          </a:p>
        </p:txBody>
      </p:sp>
    </p:spTree>
    <p:extLst>
      <p:ext uri="{BB962C8B-B14F-4D97-AF65-F5344CB8AC3E}">
        <p14:creationId xmlns:p14="http://schemas.microsoft.com/office/powerpoint/2010/main" val="4225660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Самые значимые монастыри Европейского Севера.</a:t>
            </a:r>
            <a:endParaRPr lang="ru-RU" sz="2800" dirty="0"/>
          </a:p>
        </p:txBody>
      </p:sp>
      <p:sp>
        <p:nvSpPr>
          <p:cNvPr id="3" name="Объект 2"/>
          <p:cNvSpPr>
            <a:spLocks noGrp="1"/>
          </p:cNvSpPr>
          <p:nvPr>
            <p:ph idx="1"/>
          </p:nvPr>
        </p:nvSpPr>
        <p:spPr/>
        <p:txBody>
          <a:bodyPr/>
          <a:lstStyle/>
          <a:p>
            <a:pPr marL="0" indent="0">
              <a:buNone/>
            </a:pPr>
            <a:r>
              <a:rPr lang="ru-RU" sz="2400" dirty="0" smtClean="0"/>
              <a:t>Соловецкий монастырь.(1429г)</a:t>
            </a:r>
          </a:p>
          <a:p>
            <a:pPr marL="0" indent="0">
              <a:buNone/>
            </a:pPr>
            <a:endParaRPr lang="ru-RU"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60848"/>
            <a:ext cx="76200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96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smtClean="0"/>
              <a:t>Антониево-Сийский</a:t>
            </a:r>
            <a:r>
              <a:rPr lang="ru-RU" sz="2800" dirty="0" smtClean="0"/>
              <a:t> монастырь(1520г)</a:t>
            </a:r>
            <a:endParaRPr lang="ru-RU" sz="2800" dirty="0"/>
          </a:p>
        </p:txBody>
      </p:sp>
      <p:sp>
        <p:nvSpPr>
          <p:cNvPr id="3" name="Объект 2"/>
          <p:cNvSpPr>
            <a:spLocks noGrp="1"/>
          </p:cNvSpPr>
          <p:nvPr>
            <p:ph idx="1"/>
          </p:nvPr>
        </p:nvSpPr>
        <p:spPr/>
        <p:txBody>
          <a:bodyPr/>
          <a:lstStyle/>
          <a:p>
            <a:endParaRPr lang="ru-RU"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777686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0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 Валаамский монастырь(начало 12 века).</a:t>
            </a:r>
            <a:endParaRPr lang="ru-RU" sz="2800" dirty="0"/>
          </a:p>
        </p:txBody>
      </p:sp>
      <p:sp>
        <p:nvSpPr>
          <p:cNvPr id="4" name="Объект 3"/>
          <p:cNvSpPr>
            <a:spLocks noGrp="1"/>
          </p:cNvSpPr>
          <p:nvPr>
            <p:ph idx="1"/>
          </p:nvPr>
        </p:nvSpPr>
        <p:spPr/>
        <p:txBody>
          <a:bodyPr/>
          <a:lstStyle/>
          <a:p>
            <a:endParaRPr lang="ru-RU"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1628800"/>
            <a:ext cx="7581900" cy="46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363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15-17 века.</a:t>
            </a:r>
            <a:endParaRPr lang="ru-RU" sz="2800" dirty="0"/>
          </a:p>
        </p:txBody>
      </p:sp>
      <p:sp>
        <p:nvSpPr>
          <p:cNvPr id="3" name="Объект 2"/>
          <p:cNvSpPr>
            <a:spLocks noGrp="1"/>
          </p:cNvSpPr>
          <p:nvPr>
            <p:ph idx="1"/>
          </p:nvPr>
        </p:nvSpPr>
        <p:spPr>
          <a:xfrm>
            <a:off x="457200" y="1340768"/>
            <a:ext cx="8229600" cy="4785395"/>
          </a:xfrm>
        </p:spPr>
        <p:txBody>
          <a:bodyPr/>
          <a:lstStyle/>
          <a:p>
            <a:pPr marL="0" indent="0">
              <a:buNone/>
            </a:pPr>
            <a:r>
              <a:rPr lang="ru-RU" sz="2400" dirty="0" smtClean="0"/>
              <a:t>Период с конца 15 века до конца 17века –это новый этап в освоении Севера, который назывался «Золотым </a:t>
            </a:r>
            <a:r>
              <a:rPr lang="ru-RU" sz="2400" dirty="0"/>
              <a:t>веком Поморья». </a:t>
            </a:r>
            <a:endParaRPr lang="ru-RU" sz="2400" dirty="0" smtClean="0"/>
          </a:p>
          <a:p>
            <a:pPr marL="0" indent="0">
              <a:buNone/>
            </a:pPr>
            <a:r>
              <a:rPr lang="ru-RU" sz="2400" dirty="0" smtClean="0"/>
              <a:t>Этот </a:t>
            </a:r>
            <a:r>
              <a:rPr lang="ru-RU" sz="2400" dirty="0"/>
              <a:t>край не только своими размерами, но и хозяйственным значением, имел огромное значение для России. Именно Поморье было в допетровской России «окном в Европу». Прямые торговые связи России со странами Западной Европы установились в середине XVI века. Торговля с Западной Европой шла через Холмогоры.</a:t>
            </a:r>
          </a:p>
          <a:p>
            <a:pPr marL="0" indent="0">
              <a:buNone/>
            </a:pPr>
            <a:endParaRPr lang="ru-RU" sz="2400" dirty="0" smtClean="0"/>
          </a:p>
          <a:p>
            <a:endParaRPr lang="ru-RU" sz="2400" dirty="0"/>
          </a:p>
        </p:txBody>
      </p:sp>
    </p:spTree>
    <p:extLst>
      <p:ext uri="{BB962C8B-B14F-4D97-AF65-F5344CB8AC3E}">
        <p14:creationId xmlns:p14="http://schemas.microsoft.com/office/powerpoint/2010/main" val="122886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Основание Архангельска.</a:t>
            </a:r>
            <a:endParaRPr lang="ru-RU" sz="2800" dirty="0"/>
          </a:p>
        </p:txBody>
      </p:sp>
      <p:sp>
        <p:nvSpPr>
          <p:cNvPr id="3" name="Объект 2"/>
          <p:cNvSpPr>
            <a:spLocks noGrp="1"/>
          </p:cNvSpPr>
          <p:nvPr>
            <p:ph idx="1"/>
          </p:nvPr>
        </p:nvSpPr>
        <p:spPr>
          <a:xfrm>
            <a:off x="251520" y="1268760"/>
            <a:ext cx="3600400" cy="4857403"/>
          </a:xfrm>
        </p:spPr>
        <p:txBody>
          <a:bodyPr/>
          <a:lstStyle/>
          <a:p>
            <a:pPr marL="0" indent="0">
              <a:buNone/>
            </a:pPr>
            <a:r>
              <a:rPr lang="ru-RU" sz="2000" dirty="0"/>
              <a:t>В 1584 году был основан Архангельск, быстро ставший столицей Русского Севера, и почти полтора века после основания - единственным морским портом России. Из России вывозились меха, мясо, смола, пшеница, металлы (медь, олово, свинец), пенька. Канаты для британского флота делали на «канатном дворе» в Холмогорах и подобном «дворе» в Вологде. </a:t>
            </a:r>
            <a:endParaRPr lang="ru-RU" sz="2000" dirty="0" smtClean="0"/>
          </a:p>
          <a:p>
            <a:pPr marL="0" indent="0">
              <a:buNone/>
            </a:pPr>
            <a:endParaRPr lang="ru-RU"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340768"/>
            <a:ext cx="511256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52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 Северный Раскол.</a:t>
            </a:r>
            <a:endParaRPr lang="ru-RU" sz="2800" dirty="0"/>
          </a:p>
        </p:txBody>
      </p:sp>
      <p:sp>
        <p:nvSpPr>
          <p:cNvPr id="3" name="Объект 2"/>
          <p:cNvSpPr>
            <a:spLocks noGrp="1"/>
          </p:cNvSpPr>
          <p:nvPr>
            <p:ph idx="1"/>
          </p:nvPr>
        </p:nvSpPr>
        <p:spPr>
          <a:xfrm>
            <a:off x="457200" y="1340768"/>
            <a:ext cx="8229600" cy="4785395"/>
          </a:xfrm>
        </p:spPr>
        <p:txBody>
          <a:bodyPr/>
          <a:lstStyle/>
          <a:p>
            <a:pPr marL="0" indent="0">
              <a:buNone/>
            </a:pPr>
            <a:r>
              <a:rPr lang="ru-RU" sz="2400" dirty="0"/>
              <a:t>Раскол русской церкви стал одной из самых важных и трагических страниц отечественной истории. Мало в каком регионе России он имел такие последствия, как на Севере. Поморье стало центром сопротивления старообрядцев в Соловецкий монастырь, защищая «старую веру», целых 8 лет, с 1668 -76 </a:t>
            </a:r>
            <a:r>
              <a:rPr lang="ru-RU" sz="2400" dirty="0" err="1"/>
              <a:t>гг</a:t>
            </a:r>
            <a:r>
              <a:rPr lang="ru-RU" sz="2400" dirty="0"/>
              <a:t>, выдерживал осаду царских стрельцов. Показательно, что пал монастырь только в результате предательства, в противном случае осада могла тянуться еще долго, ведь в Соловках после его взятия оставались запасы пороха и продовольствия еще на 20 лет! Царские стрельцы учинили зверскую расправу над защитниками </a:t>
            </a:r>
            <a:r>
              <a:rPr lang="ru-RU" sz="2400" dirty="0" err="1"/>
              <a:t>Соловков</a:t>
            </a:r>
            <a:r>
              <a:rPr lang="ru-RU" sz="2400" dirty="0"/>
              <a:t>, замучив 400 </a:t>
            </a:r>
            <a:r>
              <a:rPr lang="ru-RU" sz="2400" dirty="0" smtClean="0"/>
              <a:t>пленников.</a:t>
            </a:r>
            <a:endParaRPr lang="ru-RU" sz="2400" dirty="0"/>
          </a:p>
        </p:txBody>
      </p:sp>
    </p:spTree>
    <p:extLst>
      <p:ext uri="{BB962C8B-B14F-4D97-AF65-F5344CB8AC3E}">
        <p14:creationId xmlns:p14="http://schemas.microsoft.com/office/powerpoint/2010/main" val="2341667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Расправа над старообрядцами Соловецкого монастыря.</a:t>
            </a:r>
            <a:endParaRPr lang="ru-RU" sz="28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84785"/>
            <a:ext cx="698477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53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17-19 века.</a:t>
            </a:r>
            <a:endParaRPr lang="ru-RU" sz="2800" dirty="0"/>
          </a:p>
        </p:txBody>
      </p:sp>
      <p:sp>
        <p:nvSpPr>
          <p:cNvPr id="3" name="Объект 2"/>
          <p:cNvSpPr>
            <a:spLocks noGrp="1"/>
          </p:cNvSpPr>
          <p:nvPr>
            <p:ph idx="1"/>
          </p:nvPr>
        </p:nvSpPr>
        <p:spPr>
          <a:xfrm>
            <a:off x="457200" y="1340768"/>
            <a:ext cx="8229600" cy="4785395"/>
          </a:xfrm>
        </p:spPr>
        <p:txBody>
          <a:bodyPr/>
          <a:lstStyle/>
          <a:p>
            <a:pPr marL="0" indent="0">
              <a:buNone/>
            </a:pPr>
            <a:r>
              <a:rPr lang="ru-RU" sz="2400" dirty="0" smtClean="0"/>
              <a:t>Петр </a:t>
            </a:r>
            <a:r>
              <a:rPr lang="ru-RU" sz="2400" dirty="0"/>
              <a:t>Великий сделал невероятно много для модернизации России, но парадоксальным образом для самого передового в допетровской России края - Поморья - результаты преобразований императора оказались иными, чем для всей страны. Хотя именно в Поморье Петр впервые вышел в море в 1693 году, именно из поморов он формировал экипажи кораблей Балтийского флота, для Поморья петровская эпоха оказалась разорением. </a:t>
            </a:r>
            <a:r>
              <a:rPr lang="ru-RU" sz="2400" dirty="0" smtClean="0"/>
              <a:t> По </a:t>
            </a:r>
            <a:r>
              <a:rPr lang="ru-RU" sz="2400" dirty="0"/>
              <a:t>мере перелома в Северной </a:t>
            </a:r>
            <a:r>
              <a:rPr lang="ru-RU" sz="2400" dirty="0" smtClean="0"/>
              <a:t>войне(1700-1721) </a:t>
            </a:r>
            <a:r>
              <a:rPr lang="ru-RU" sz="2400" dirty="0"/>
              <a:t>в пользу России Петр I стал своими указами начал стеснять торговлю через Архангельск, фактически жертвуя его интересами в пользу нового балтийского порта.</a:t>
            </a:r>
          </a:p>
        </p:txBody>
      </p:sp>
    </p:spTree>
    <p:extLst>
      <p:ext uri="{BB962C8B-B14F-4D97-AF65-F5344CB8AC3E}">
        <p14:creationId xmlns:p14="http://schemas.microsoft.com/office/powerpoint/2010/main" val="362078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Заволочье.</a:t>
            </a:r>
            <a:endParaRPr lang="ru-RU" sz="3200" dirty="0"/>
          </a:p>
        </p:txBody>
      </p:sp>
      <p:sp>
        <p:nvSpPr>
          <p:cNvPr id="3" name="Объект 2"/>
          <p:cNvSpPr>
            <a:spLocks noGrp="1"/>
          </p:cNvSpPr>
          <p:nvPr>
            <p:ph idx="1"/>
          </p:nvPr>
        </p:nvSpPr>
        <p:spPr>
          <a:xfrm>
            <a:off x="457200" y="1412776"/>
            <a:ext cx="8229600" cy="4713387"/>
          </a:xfrm>
        </p:spPr>
        <p:txBody>
          <a:bodyPr/>
          <a:lstStyle/>
          <a:p>
            <a:pPr marL="0" indent="0">
              <a:buNone/>
            </a:pPr>
            <a:r>
              <a:rPr lang="ru-RU" sz="2400" dirty="0"/>
              <a:t>Русский Север стал первой географической областью, которая вошла в состав древней русской государственности в результате колонизации. В начале русской колонизации этот край назывался </a:t>
            </a:r>
            <a:r>
              <a:rPr lang="ru-RU" sz="2400" b="1" dirty="0"/>
              <a:t>Заволочьем</a:t>
            </a:r>
            <a:r>
              <a:rPr lang="ru-RU" sz="2400" dirty="0"/>
              <a:t>. Ранее по линии Волго-Балтийского пути шел речной путь, часть которого приходилась на </a:t>
            </a:r>
            <a:r>
              <a:rPr lang="ru-RU" sz="2400" b="1" dirty="0" smtClean="0"/>
              <a:t>волоки</a:t>
            </a:r>
            <a:r>
              <a:rPr lang="ru-RU" sz="2400" dirty="0" smtClean="0"/>
              <a:t>(участок суши между двумя реками). </a:t>
            </a:r>
            <a:r>
              <a:rPr lang="ru-RU" sz="2400" dirty="0"/>
              <a:t>По этой причине земли к северу от водораздела Волги называли Заволочьем . Коренных обитателей Заволочья русские называли </a:t>
            </a:r>
            <a:r>
              <a:rPr lang="ru-RU" sz="2400" b="1" dirty="0"/>
              <a:t>«чудью </a:t>
            </a:r>
            <a:r>
              <a:rPr lang="ru-RU" sz="2400" b="1" dirty="0" err="1" smtClean="0"/>
              <a:t>заволоцкой</a:t>
            </a:r>
            <a:r>
              <a:rPr lang="ru-RU" sz="2400" b="1" dirty="0" smtClean="0"/>
              <a:t>». </a:t>
            </a:r>
            <a:r>
              <a:rPr lang="ru-RU" sz="2400" dirty="0" smtClean="0"/>
              <a:t>Среди чуди существовал обычай есть сырое мясо и рыбу. </a:t>
            </a:r>
            <a:endParaRPr lang="ru-RU" sz="2400" dirty="0"/>
          </a:p>
        </p:txBody>
      </p:sp>
    </p:spTree>
    <p:extLst>
      <p:ext uri="{BB962C8B-B14F-4D97-AF65-F5344CB8AC3E}">
        <p14:creationId xmlns:p14="http://schemas.microsoft.com/office/powerpoint/2010/main" val="1611649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Великая Северная Экспедиция.</a:t>
            </a:r>
            <a:endParaRPr lang="ru-RU" sz="2800" dirty="0"/>
          </a:p>
        </p:txBody>
      </p:sp>
      <p:sp>
        <p:nvSpPr>
          <p:cNvPr id="3" name="Объект 2"/>
          <p:cNvSpPr>
            <a:spLocks noGrp="1"/>
          </p:cNvSpPr>
          <p:nvPr>
            <p:ph idx="1"/>
          </p:nvPr>
        </p:nvSpPr>
        <p:spPr>
          <a:xfrm>
            <a:off x="457200" y="1340768"/>
            <a:ext cx="8229600" cy="4785395"/>
          </a:xfrm>
        </p:spPr>
        <p:txBody>
          <a:bodyPr/>
          <a:lstStyle/>
          <a:p>
            <a:pPr marL="0" indent="0">
              <a:buNone/>
            </a:pPr>
            <a:r>
              <a:rPr lang="ru-RU" sz="2400" dirty="0" smtClean="0"/>
              <a:t>Одна из крупнейших русских экспедиций (1733-1743г).Направленных на освоение северных территорий Сибири. От устьев Печоры до Камчатки.</a:t>
            </a:r>
          </a:p>
          <a:p>
            <a:pPr marL="0" indent="0">
              <a:buNone/>
            </a:pPr>
            <a:r>
              <a:rPr lang="ru-RU" sz="2400" dirty="0" smtClean="0"/>
              <a:t>Были нанесены на карту:</a:t>
            </a:r>
          </a:p>
          <a:p>
            <a:r>
              <a:rPr lang="ru-RU" sz="2400" dirty="0" smtClean="0"/>
              <a:t>Берега Северо-Ледовитого океана от Архангельска до устья Колымы.</a:t>
            </a:r>
          </a:p>
          <a:p>
            <a:r>
              <a:rPr lang="ru-RU" sz="2400" dirty="0" smtClean="0"/>
              <a:t>Курильские острова.</a:t>
            </a:r>
          </a:p>
          <a:p>
            <a:endParaRPr lang="ru-RU" sz="2400" dirty="0" smtClean="0"/>
          </a:p>
          <a:p>
            <a:pPr marL="0" indent="0">
              <a:buNone/>
            </a:pPr>
            <a:r>
              <a:rPr lang="ru-RU" sz="2400" dirty="0" smtClean="0"/>
              <a:t> </a:t>
            </a:r>
            <a:endParaRPr lang="ru-RU" sz="2400" dirty="0"/>
          </a:p>
        </p:txBody>
      </p:sp>
    </p:spTree>
    <p:extLst>
      <p:ext uri="{BB962C8B-B14F-4D97-AF65-F5344CB8AC3E}">
        <p14:creationId xmlns:p14="http://schemas.microsoft.com/office/powerpoint/2010/main" val="253680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lstStyle/>
          <a:p>
            <a:r>
              <a:rPr lang="ru-RU" sz="2800" dirty="0" smtClean="0"/>
              <a:t>Северный морской путь.</a:t>
            </a:r>
            <a:endParaRPr lang="ru-RU" sz="2800" dirty="0"/>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0728"/>
            <a:ext cx="792088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320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в </a:t>
            </a:r>
            <a:r>
              <a:rPr lang="ru-RU" sz="2800" dirty="0" smtClean="0"/>
              <a:t>20 веке</a:t>
            </a:r>
            <a:r>
              <a:rPr lang="ru-RU" sz="2800" dirty="0" smtClean="0"/>
              <a:t>.</a:t>
            </a:r>
            <a:endParaRPr lang="ru-RU" sz="2800" dirty="0"/>
          </a:p>
        </p:txBody>
      </p:sp>
      <p:sp>
        <p:nvSpPr>
          <p:cNvPr id="3" name="Объект 2"/>
          <p:cNvSpPr>
            <a:spLocks noGrp="1"/>
          </p:cNvSpPr>
          <p:nvPr>
            <p:ph idx="1"/>
          </p:nvPr>
        </p:nvSpPr>
        <p:spPr>
          <a:xfrm>
            <a:off x="457200" y="1340768"/>
            <a:ext cx="8229600" cy="4785395"/>
          </a:xfrm>
        </p:spPr>
        <p:txBody>
          <a:bodyPr/>
          <a:lstStyle/>
          <a:p>
            <a:r>
              <a:rPr lang="ru-RU" sz="2000" dirty="0"/>
              <a:t>Из застоя Север начал потихоньку выходить с начала ХХ столетия. В 1898 году вошла в строй железная дорога Вологда-Архангельск. В 1906 году заработала железная дорога Санкт-Петербург-Вологда-Пермь. Все это способствовало оживлению хозяйственной жизни края. Получает мировую известность вологодское маслоделие и сыроварение, возникают целлюлозно-бумажные и лесопильные предприятия. </a:t>
            </a:r>
            <a:endParaRPr lang="ru-RU" sz="2000" dirty="0" smtClean="0"/>
          </a:p>
          <a:p>
            <a:r>
              <a:rPr lang="ru-RU" sz="2000" dirty="0"/>
              <a:t>В 20-30-е гг. Север стал бурно развиваться. Началось освоение природных ископаемых, развитие лесного хозяйства</a:t>
            </a:r>
            <a:r>
              <a:rPr lang="ru-RU" sz="2000" dirty="0" smtClean="0"/>
              <a:t>.</a:t>
            </a:r>
          </a:p>
          <a:p>
            <a:r>
              <a:rPr lang="ru-RU" sz="2000" dirty="0"/>
              <a:t>В годы Великой Отечественной войны Север оказался театром военных действий. В арктических широтах шли морские бои, по всей сухопутной границе СССР с оккупированной немцами Норвегией и союзником Гитлера Финляндией образовался фронт.</a:t>
            </a:r>
          </a:p>
        </p:txBody>
      </p:sp>
    </p:spTree>
    <p:extLst>
      <p:ext uri="{BB962C8B-B14F-4D97-AF65-F5344CB8AC3E}">
        <p14:creationId xmlns:p14="http://schemas.microsoft.com/office/powerpoint/2010/main" val="1268250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в годы ВОВ.</a:t>
            </a:r>
            <a:br>
              <a:rPr lang="ru-RU" sz="2800" dirty="0" smtClean="0"/>
            </a:br>
            <a:endParaRPr lang="ru-RU" sz="2800" dirty="0"/>
          </a:p>
        </p:txBody>
      </p:sp>
      <p:sp>
        <p:nvSpPr>
          <p:cNvPr id="3" name="Прямоугольник 2"/>
          <p:cNvSpPr/>
          <p:nvPr/>
        </p:nvSpPr>
        <p:spPr>
          <a:xfrm>
            <a:off x="971600" y="1443841"/>
            <a:ext cx="7128792" cy="4524315"/>
          </a:xfrm>
          <a:prstGeom prst="rect">
            <a:avLst/>
          </a:prstGeom>
        </p:spPr>
        <p:txBody>
          <a:bodyPr wrap="square">
            <a:spAutoFit/>
          </a:bodyPr>
          <a:lstStyle/>
          <a:p>
            <a:r>
              <a:rPr lang="ru-RU" sz="2400" dirty="0">
                <a:solidFill>
                  <a:schemeClr val="tx2"/>
                </a:solidFill>
              </a:rPr>
              <a:t>На оккупированной финнами территории развернулась партизанское движение. Всего в Карелии действовали 15 партизанских отрядов. С учетом пополнений общее число партизан в Карелии составляла 5 тысяч бойцов. Что бы лишить партизан поддержки местным населением, оккупанты создали 10 концентрационных лагерей. При общей численности населения оккупированных территорий Карелии примерно 86 000 человек через финские концлагеря прошли 30 тысяч человек, из которых треть </a:t>
            </a:r>
            <a:r>
              <a:rPr lang="ru-RU" sz="2400" dirty="0" smtClean="0">
                <a:solidFill>
                  <a:schemeClr val="tx2"/>
                </a:solidFill>
              </a:rPr>
              <a:t>погибла</a:t>
            </a:r>
            <a:r>
              <a:rPr lang="ru-RU" sz="2400" u="sng" dirty="0" smtClean="0">
                <a:solidFill>
                  <a:schemeClr val="tx2"/>
                </a:solidFill>
              </a:rPr>
              <a:t>.</a:t>
            </a:r>
            <a:endParaRPr lang="ru-RU" sz="2400" dirty="0">
              <a:solidFill>
                <a:schemeClr val="tx2"/>
              </a:solidFill>
            </a:endParaRPr>
          </a:p>
        </p:txBody>
      </p:sp>
    </p:spTree>
    <p:extLst>
      <p:ext uri="{BB962C8B-B14F-4D97-AF65-F5344CB8AC3E}">
        <p14:creationId xmlns:p14="http://schemas.microsoft.com/office/powerpoint/2010/main" val="3721382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Дети в Петрозаводском «переселенческом» лагере в 1944 году.</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828800"/>
            <a:ext cx="5900489" cy="45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591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в Советскую эпоху.</a:t>
            </a:r>
            <a:endParaRPr lang="ru-RU" sz="2800" dirty="0"/>
          </a:p>
        </p:txBody>
      </p:sp>
      <p:sp>
        <p:nvSpPr>
          <p:cNvPr id="3" name="Объект 2"/>
          <p:cNvSpPr>
            <a:spLocks noGrp="1"/>
          </p:cNvSpPr>
          <p:nvPr>
            <p:ph idx="1"/>
          </p:nvPr>
        </p:nvSpPr>
        <p:spPr>
          <a:xfrm>
            <a:off x="457200" y="1268760"/>
            <a:ext cx="8229600" cy="4857403"/>
          </a:xfrm>
        </p:spPr>
        <p:txBody>
          <a:bodyPr/>
          <a:lstStyle/>
          <a:p>
            <a:pPr marL="0" indent="0">
              <a:buNone/>
            </a:pPr>
            <a:r>
              <a:rPr lang="ru-RU" sz="2400" dirty="0"/>
              <a:t>Для самих северян советская эпоха стала временем утраты многих традиционных ремесел и промыслов. В целом за советскую эпоху Русский Север пережил коренную ломку во всех сферах жизни. Традиционный северный быт был в значительной степени уничтожен, и для северян стали характерны </a:t>
            </a:r>
            <a:r>
              <a:rPr lang="ru-RU" sz="2400" dirty="0" err="1"/>
              <a:t>общесоветские</a:t>
            </a:r>
            <a:r>
              <a:rPr lang="ru-RU" sz="2400" dirty="0"/>
              <a:t> культурные и хозяйственные предпочтения. В результате массовой миграции Север утратил и этническую цельность.</a:t>
            </a:r>
          </a:p>
        </p:txBody>
      </p:sp>
    </p:spTree>
    <p:extLst>
      <p:ext uri="{BB962C8B-B14F-4D97-AF65-F5344CB8AC3E}">
        <p14:creationId xmlns:p14="http://schemas.microsoft.com/office/powerpoint/2010/main" val="363380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Русский Север после распада СССР.</a:t>
            </a:r>
            <a:endParaRPr lang="ru-RU" sz="2800" dirty="0"/>
          </a:p>
        </p:txBody>
      </p:sp>
      <p:sp>
        <p:nvSpPr>
          <p:cNvPr id="3" name="Объект 2"/>
          <p:cNvSpPr>
            <a:spLocks noGrp="1"/>
          </p:cNvSpPr>
          <p:nvPr>
            <p:ph idx="1"/>
          </p:nvPr>
        </p:nvSpPr>
        <p:spPr>
          <a:xfrm>
            <a:off x="457200" y="1268760"/>
            <a:ext cx="8229600" cy="4857403"/>
          </a:xfrm>
        </p:spPr>
        <p:txBody>
          <a:bodyPr/>
          <a:lstStyle/>
          <a:p>
            <a:pPr marL="0" indent="0">
              <a:buNone/>
            </a:pPr>
            <a:r>
              <a:rPr lang="ru-RU" sz="2400" dirty="0"/>
              <a:t>После распада СССР и начала «реформ» Север испытал жесточайший кризис, более острый, чем в большинстве регионов РФ. Начался отток населения, вызванный закрытием множества предприятий и сокращением войск. В условиях превышения смертности над рождаемостью это вызвало настоящую демографическую катастрофу Русского Севера. </a:t>
            </a:r>
          </a:p>
        </p:txBody>
      </p:sp>
    </p:spTree>
    <p:extLst>
      <p:ext uri="{BB962C8B-B14F-4D97-AF65-F5344CB8AC3E}">
        <p14:creationId xmlns:p14="http://schemas.microsoft.com/office/powerpoint/2010/main" val="238706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Чем же славится Русский Север в настоящее время?</a:t>
            </a:r>
            <a:endParaRPr lang="ru-RU" sz="2800" dirty="0"/>
          </a:p>
        </p:txBody>
      </p:sp>
      <p:sp>
        <p:nvSpPr>
          <p:cNvPr id="3" name="Объект 2"/>
          <p:cNvSpPr>
            <a:spLocks noGrp="1"/>
          </p:cNvSpPr>
          <p:nvPr>
            <p:ph idx="1"/>
          </p:nvPr>
        </p:nvSpPr>
        <p:spPr/>
        <p:txBody>
          <a:bodyPr/>
          <a:lstStyle/>
          <a:p>
            <a:r>
              <a:rPr lang="ru-RU" sz="2400" dirty="0"/>
              <a:t>Мурманск — крупнейший в мире город, расположенный за Северным полярным кругом. Мурманск находится на скалистом восточном побережье Кольского залива Баренцева моря. Один из крупнейших портов России</a:t>
            </a:r>
            <a:r>
              <a:rPr lang="ru-RU" sz="2400" dirty="0" smtClean="0"/>
              <a:t>.</a:t>
            </a:r>
          </a:p>
          <a:p>
            <a:r>
              <a:rPr lang="ru-RU" sz="2400" dirty="0" smtClean="0"/>
              <a:t>Петрозаводск-жемчужина Русского </a:t>
            </a:r>
            <a:r>
              <a:rPr lang="ru-RU" sz="2400" dirty="0" err="1" smtClean="0"/>
              <a:t>Севера.город</a:t>
            </a:r>
            <a:r>
              <a:rPr lang="ru-RU" sz="2400" dirty="0" smtClean="0"/>
              <a:t> пяти морей.</a:t>
            </a:r>
          </a:p>
          <a:p>
            <a:r>
              <a:rPr lang="ru-RU" sz="2400" dirty="0"/>
              <a:t> С</a:t>
            </a:r>
            <a:r>
              <a:rPr lang="ru-RU" sz="2400" dirty="0" smtClean="0"/>
              <a:t>лавится </a:t>
            </a:r>
            <a:r>
              <a:rPr lang="ru-RU" sz="2400" dirty="0"/>
              <a:t>культурным наследием: все слышали о необыкновенном музее зодчества под открытым небом – Кижах; здесь же Петр I основал первый в России курорт «</a:t>
            </a:r>
            <a:r>
              <a:rPr lang="ru-RU" sz="2400" dirty="0" err="1"/>
              <a:t>Марциальные</a:t>
            </a:r>
            <a:r>
              <a:rPr lang="ru-RU" sz="2400" dirty="0"/>
              <a:t> </a:t>
            </a:r>
            <a:r>
              <a:rPr lang="ru-RU" sz="2400" dirty="0" smtClean="0"/>
              <a:t>воды.</a:t>
            </a:r>
            <a:endParaRPr lang="ru-RU" sz="2400" dirty="0"/>
          </a:p>
        </p:txBody>
      </p:sp>
    </p:spTree>
    <p:extLst>
      <p:ext uri="{BB962C8B-B14F-4D97-AF65-F5344CB8AC3E}">
        <p14:creationId xmlns:p14="http://schemas.microsoft.com/office/powerpoint/2010/main" val="1644706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6"/>
            <a:ext cx="8229600" cy="922115"/>
          </a:xfrm>
        </p:spPr>
        <p:txBody>
          <a:bodyPr/>
          <a:lstStyle/>
          <a:p>
            <a:r>
              <a:rPr lang="ru-RU" sz="2800" dirty="0"/>
              <a:t>Чем же славится Русский Север в настоящее время?</a:t>
            </a:r>
          </a:p>
        </p:txBody>
      </p:sp>
      <p:sp>
        <p:nvSpPr>
          <p:cNvPr id="3" name="Объект 2"/>
          <p:cNvSpPr>
            <a:spLocks noGrp="1"/>
          </p:cNvSpPr>
          <p:nvPr>
            <p:ph idx="1"/>
          </p:nvPr>
        </p:nvSpPr>
        <p:spPr>
          <a:xfrm>
            <a:off x="457200" y="1412776"/>
            <a:ext cx="8229600" cy="4713387"/>
          </a:xfrm>
        </p:spPr>
        <p:txBody>
          <a:bodyPr/>
          <a:lstStyle/>
          <a:p>
            <a:r>
              <a:rPr lang="ru-RU" sz="2400" dirty="0"/>
              <a:t>Космодром </a:t>
            </a:r>
            <a:r>
              <a:rPr lang="ru-RU" sz="2400" dirty="0" err="1"/>
              <a:t>Плесе́цк</a:t>
            </a:r>
            <a:r>
              <a:rPr lang="ru-RU" sz="2400" dirty="0"/>
              <a:t> (1-й Государственный испытательный космодром) — российский космодром, обеспечивающий часть российских космических программ, связанных с оборонными, а также </a:t>
            </a:r>
            <a:r>
              <a:rPr lang="ru-RU" sz="2400" dirty="0" err="1"/>
              <a:t>народохозяйственными</a:t>
            </a:r>
            <a:r>
              <a:rPr lang="ru-RU" sz="2400" dirty="0"/>
              <a:t>, научными и коммерческими пусками непилотируемых космических аппаратов. Расположен в 180 километрах к югу от </a:t>
            </a:r>
            <a:r>
              <a:rPr lang="ru-RU" sz="2400" dirty="0" smtClean="0"/>
              <a:t>Архангельска.</a:t>
            </a:r>
          </a:p>
          <a:p>
            <a:r>
              <a:rPr lang="ru-RU" sz="2400" dirty="0" smtClean="0"/>
              <a:t>Монастыри Русского Севера.</a:t>
            </a:r>
          </a:p>
          <a:p>
            <a:r>
              <a:rPr lang="ru-RU" sz="2400" dirty="0" smtClean="0"/>
              <a:t>Народные промыслы Русского Севера(вологодское кружево, художественная обработка бересты и </a:t>
            </a:r>
            <a:r>
              <a:rPr lang="ru-RU" sz="2400" dirty="0" err="1" smtClean="0"/>
              <a:t>др</a:t>
            </a:r>
            <a:r>
              <a:rPr lang="ru-RU" sz="2400" dirty="0" smtClean="0"/>
              <a:t>)</a:t>
            </a:r>
            <a:endParaRPr lang="ru-RU" sz="2400" dirty="0"/>
          </a:p>
        </p:txBody>
      </p:sp>
    </p:spTree>
    <p:extLst>
      <p:ext uri="{BB962C8B-B14F-4D97-AF65-F5344CB8AC3E}">
        <p14:creationId xmlns:p14="http://schemas.microsoft.com/office/powerpoint/2010/main" val="3637997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Удивительное сочетание могущества старины и современности Русского Севера.</a:t>
            </a:r>
            <a:endParaRPr lang="ru-RU" sz="2800"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396044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066" y="1704341"/>
            <a:ext cx="4058816" cy="438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28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Поморы</a:t>
            </a:r>
            <a:endParaRPr lang="ru-RU" sz="3200" dirty="0"/>
          </a:p>
        </p:txBody>
      </p:sp>
      <p:sp>
        <p:nvSpPr>
          <p:cNvPr id="3" name="Объект 2"/>
          <p:cNvSpPr>
            <a:spLocks noGrp="1"/>
          </p:cNvSpPr>
          <p:nvPr>
            <p:ph idx="1"/>
          </p:nvPr>
        </p:nvSpPr>
        <p:spPr>
          <a:xfrm>
            <a:off x="457200" y="1052737"/>
            <a:ext cx="7643192" cy="4608512"/>
          </a:xfrm>
        </p:spPr>
        <p:txBody>
          <a:bodyPr/>
          <a:lstStyle/>
          <a:p>
            <a:r>
              <a:rPr lang="ru-RU" sz="2400" dirty="0" smtClean="0"/>
              <a:t>В 9-10 веках на территории Европейского </a:t>
            </a:r>
            <a:r>
              <a:rPr lang="ru-RU" sz="2400" dirty="0"/>
              <a:t>Севера </a:t>
            </a:r>
            <a:r>
              <a:rPr lang="ru-RU" sz="2400" dirty="0" smtClean="0"/>
              <a:t>обосновываются потомки древних </a:t>
            </a:r>
            <a:r>
              <a:rPr lang="ru-RU" sz="2400" dirty="0"/>
              <a:t>новгородцев и финно-угорского племени </a:t>
            </a:r>
            <a:r>
              <a:rPr lang="ru-RU" sz="2400" b="1" dirty="0" err="1" smtClean="0"/>
              <a:t>корела</a:t>
            </a:r>
            <a:r>
              <a:rPr lang="ru-RU" sz="2400" b="1" dirty="0" smtClean="0"/>
              <a:t>-поморы</a:t>
            </a:r>
            <a:r>
              <a:rPr lang="ru-RU" sz="2400" dirty="0" smtClean="0"/>
              <a:t>, которые  </a:t>
            </a:r>
            <a:r>
              <a:rPr lang="ru-RU" sz="2400" dirty="0"/>
              <a:t>издавна занимались рыболовством, торговым мореплаванием и судостроением. На парусных судах (</a:t>
            </a:r>
            <a:r>
              <a:rPr lang="ru-RU" sz="2400" b="1" dirty="0" err="1"/>
              <a:t>кочах</a:t>
            </a:r>
            <a:r>
              <a:rPr lang="ru-RU" sz="2400" dirty="0"/>
              <a:t>) они посещали полярные земли и острова (</a:t>
            </a:r>
            <a:r>
              <a:rPr lang="ru-RU" sz="2400" dirty="0" err="1"/>
              <a:t>Колгуев</a:t>
            </a:r>
            <a:r>
              <a:rPr lang="ru-RU" sz="2400" dirty="0"/>
              <a:t>, Новая Земля), впервые достигли архипелага </a:t>
            </a:r>
            <a:r>
              <a:rPr lang="ru-RU" sz="2400" dirty="0" smtClean="0"/>
              <a:t>Шпицберген.</a:t>
            </a:r>
            <a:endParaRPr lang="ru-RU" dirty="0"/>
          </a:p>
        </p:txBody>
      </p:sp>
    </p:spTree>
    <p:extLst>
      <p:ext uri="{BB962C8B-B14F-4D97-AF65-F5344CB8AC3E}">
        <p14:creationId xmlns:p14="http://schemas.microsoft.com/office/powerpoint/2010/main" val="3049760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Поморы.</a:t>
            </a:r>
            <a:endParaRPr lang="ru-RU" sz="3200" dirty="0"/>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0274"/>
            <a:ext cx="68580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629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 Новгородская колонизация Севера.</a:t>
            </a:r>
            <a:endParaRPr lang="ru-RU" sz="2800" dirty="0"/>
          </a:p>
        </p:txBody>
      </p:sp>
      <p:sp>
        <p:nvSpPr>
          <p:cNvPr id="3" name="Объект 2"/>
          <p:cNvSpPr>
            <a:spLocks noGrp="1"/>
          </p:cNvSpPr>
          <p:nvPr>
            <p:ph idx="1"/>
          </p:nvPr>
        </p:nvSpPr>
        <p:spPr>
          <a:xfrm>
            <a:off x="457200" y="1340768"/>
            <a:ext cx="8229600" cy="4785395"/>
          </a:xfrm>
        </p:spPr>
        <p:txBody>
          <a:bodyPr/>
          <a:lstStyle/>
          <a:p>
            <a:r>
              <a:rPr lang="ru-RU" sz="2400" dirty="0"/>
              <a:t>В X — XI веках на берегах Белого моря стали появляться </a:t>
            </a:r>
            <a:r>
              <a:rPr lang="ru-RU" sz="2400" dirty="0" smtClean="0"/>
              <a:t>русские</a:t>
            </a:r>
            <a:r>
              <a:rPr lang="ru-RU" sz="2400" dirty="0"/>
              <a:t>. Древнейшие обитатели Севера частично были оттеснены к западу — на реку Онегу и </a:t>
            </a:r>
            <a:r>
              <a:rPr lang="ru-RU" sz="2400" dirty="0" smtClean="0"/>
              <a:t>частично </a:t>
            </a:r>
            <a:r>
              <a:rPr lang="ru-RU" sz="2400" dirty="0"/>
              <a:t>к востоку — в сторону </a:t>
            </a:r>
            <a:r>
              <a:rPr lang="ru-RU" sz="2400" dirty="0" smtClean="0"/>
              <a:t>Северного </a:t>
            </a:r>
            <a:r>
              <a:rPr lang="ru-RU" sz="2400" dirty="0"/>
              <a:t>Урала. </a:t>
            </a:r>
            <a:r>
              <a:rPr lang="ru-RU" sz="2400" b="1" dirty="0"/>
              <a:t>Новгород особенно начинает расширять свои владения в XI веке, </a:t>
            </a:r>
            <a:r>
              <a:rPr lang="ru-RU" sz="2400" dirty="0"/>
              <a:t>в первую очередь за счет земель на северо-востоке, по южному </a:t>
            </a:r>
            <a:r>
              <a:rPr lang="ru-RU" sz="2400" dirty="0" smtClean="0"/>
              <a:t>берегу </a:t>
            </a:r>
            <a:r>
              <a:rPr lang="ru-RU" sz="2400" dirty="0"/>
              <a:t>Белого моря, рекам: Онеге, Северной Двине, </a:t>
            </a:r>
            <a:r>
              <a:rPr lang="ru-RU" sz="2400" dirty="0" err="1" smtClean="0"/>
              <a:t>Мезени</a:t>
            </a:r>
            <a:r>
              <a:rPr lang="ru-RU" sz="2400" dirty="0" smtClean="0"/>
              <a:t>. </a:t>
            </a:r>
            <a:r>
              <a:rPr lang="ru-RU" sz="2400" b="1" dirty="0"/>
              <a:t>В начале XII века новгородцы создают свои постоянные поселения в устье Северной Двины.</a:t>
            </a:r>
            <a:r>
              <a:rPr lang="ru-RU" sz="2400" dirty="0"/>
              <a:t> Иноземцы, посещавшие Новгород и Псков в, пору их </a:t>
            </a:r>
            <a:r>
              <a:rPr lang="ru-RU" sz="2400" dirty="0" smtClean="0"/>
              <a:t>экономического </a:t>
            </a:r>
            <a:r>
              <a:rPr lang="ru-RU" sz="2400" dirty="0"/>
              <a:t>расцвета, утверждали, что редкий город в Европе мог с ними сравниться. </a:t>
            </a:r>
          </a:p>
          <a:p>
            <a:endParaRPr lang="ru-RU" sz="2400" dirty="0"/>
          </a:p>
        </p:txBody>
      </p:sp>
    </p:spTree>
    <p:extLst>
      <p:ext uri="{BB962C8B-B14F-4D97-AF65-F5344CB8AC3E}">
        <p14:creationId xmlns:p14="http://schemas.microsoft.com/office/powerpoint/2010/main" val="329841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r>
              <a:rPr lang="ru-RU" sz="2800" dirty="0" smtClean="0"/>
              <a:t>Новгородская земля в </a:t>
            </a:r>
            <a:r>
              <a:rPr lang="en-US" sz="2800" dirty="0" smtClean="0"/>
              <a:t>XII</a:t>
            </a:r>
            <a:r>
              <a:rPr lang="ru-RU" sz="2800" dirty="0" smtClean="0"/>
              <a:t> веке.</a:t>
            </a:r>
            <a:endParaRPr lang="ru-RU" sz="2800" dirty="0"/>
          </a:p>
        </p:txBody>
      </p:sp>
      <p:sp>
        <p:nvSpPr>
          <p:cNvPr id="3" name="Объект 2"/>
          <p:cNvSpPr>
            <a:spLocks noGrp="1"/>
          </p:cNvSpPr>
          <p:nvPr>
            <p:ph idx="1"/>
          </p:nvPr>
        </p:nvSpPr>
        <p:spPr/>
        <p:txBody>
          <a:bodyPr/>
          <a:lstStyle/>
          <a:p>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59066"/>
            <a:ext cx="8208912" cy="552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Исчезновение </a:t>
            </a:r>
            <a:r>
              <a:rPr lang="ru-RU" sz="3200" dirty="0" err="1" smtClean="0"/>
              <a:t>Заволоцской</a:t>
            </a:r>
            <a:r>
              <a:rPr lang="ru-RU" sz="3200" dirty="0" smtClean="0"/>
              <a:t> чуди.</a:t>
            </a:r>
            <a:endParaRPr lang="ru-RU" sz="3200" dirty="0"/>
          </a:p>
        </p:txBody>
      </p:sp>
      <p:sp>
        <p:nvSpPr>
          <p:cNvPr id="3" name="Объект 2"/>
          <p:cNvSpPr>
            <a:spLocks noGrp="1"/>
          </p:cNvSpPr>
          <p:nvPr>
            <p:ph idx="1"/>
          </p:nvPr>
        </p:nvSpPr>
        <p:spPr>
          <a:xfrm>
            <a:off x="457200" y="1412776"/>
            <a:ext cx="8229600" cy="4713387"/>
          </a:xfrm>
        </p:spPr>
        <p:txBody>
          <a:bodyPr/>
          <a:lstStyle/>
          <a:p>
            <a:pPr marL="0" indent="0">
              <a:buNone/>
            </a:pPr>
            <a:r>
              <a:rPr lang="ru-RU" sz="2400" dirty="0"/>
              <a:t>Исчезновение чуди породило на севере ряд легенд и преданий. В основном все они объясняют исчезновение чуди тем, что вся чудь «под землю ушла». Согласно преданиям, стала в тех местах расти белая береза, что означало по древнему предсказанию скорый приход сюда белого народа и их царя, который установит свой порядок. Люди выкопали ямы, поставили стойки, навалили сверху камни. Зашли в укрытия, вырвали стойки и камнями </a:t>
            </a:r>
            <a:r>
              <a:rPr lang="ru-RU" sz="2400" dirty="0" smtClean="0"/>
              <a:t>засыпались. На самом деле часть их ассимилировалась среди русских, часть ушло в земли Финляндии. </a:t>
            </a:r>
            <a:endParaRPr lang="ru-RU" sz="2400" dirty="0"/>
          </a:p>
        </p:txBody>
      </p:sp>
    </p:spTree>
    <p:extLst>
      <p:ext uri="{BB962C8B-B14F-4D97-AF65-F5344CB8AC3E}">
        <p14:creationId xmlns:p14="http://schemas.microsoft.com/office/powerpoint/2010/main" val="154493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sz="2400" dirty="0"/>
              <a:t>Картина Н. К. Рериха «Чудь живьем закопалась», </a:t>
            </a:r>
            <a:r>
              <a:rPr lang="ru-RU" sz="2400" dirty="0" smtClean="0"/>
              <a:t> </a:t>
            </a:r>
            <a:r>
              <a:rPr lang="ru-RU" sz="2400" dirty="0"/>
              <a:t>Новгородский историко-художественный музей.</a:t>
            </a:r>
          </a:p>
        </p:txBody>
      </p:sp>
      <p:sp>
        <p:nvSpPr>
          <p:cNvPr id="3" name="Объект 2"/>
          <p:cNvSpPr>
            <a:spLocks noGrp="1"/>
          </p:cNvSpPr>
          <p:nvPr>
            <p:ph idx="1"/>
          </p:nvPr>
        </p:nvSpPr>
        <p:spPr>
          <a:xfrm>
            <a:off x="457200" y="1700808"/>
            <a:ext cx="8229600" cy="4608512"/>
          </a:xfrm>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700808"/>
            <a:ext cx="792088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88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Освоение Русского Севера.</a:t>
            </a:r>
            <a:endParaRPr lang="ru-RU" sz="2800" dirty="0"/>
          </a:p>
        </p:txBody>
      </p:sp>
      <p:sp>
        <p:nvSpPr>
          <p:cNvPr id="3" name="Объект 2"/>
          <p:cNvSpPr>
            <a:spLocks noGrp="1"/>
          </p:cNvSpPr>
          <p:nvPr>
            <p:ph idx="1"/>
          </p:nvPr>
        </p:nvSpPr>
        <p:spPr>
          <a:xfrm>
            <a:off x="457200" y="1268760"/>
            <a:ext cx="8229600" cy="5112568"/>
          </a:xfrm>
        </p:spPr>
        <p:txBody>
          <a:bodyPr/>
          <a:lstStyle/>
          <a:p>
            <a:pPr marL="0" indent="0" algn="ctr">
              <a:buNone/>
            </a:pPr>
            <a:r>
              <a:rPr lang="ru-RU" sz="2400" b="1" dirty="0">
                <a:solidFill>
                  <a:srgbClr val="FF0000"/>
                </a:solidFill>
              </a:rPr>
              <a:t>Ч</a:t>
            </a:r>
            <a:r>
              <a:rPr lang="ru-RU" sz="2400" b="1" dirty="0" smtClean="0">
                <a:solidFill>
                  <a:srgbClr val="FF0000"/>
                </a:solidFill>
              </a:rPr>
              <a:t>ем же привлекал русских Север Руси?</a:t>
            </a:r>
          </a:p>
          <a:p>
            <a:r>
              <a:rPr lang="ru-RU" sz="2400" b="1" dirty="0"/>
              <a:t>В первую очередь главной ценностью для русских была пушнина</a:t>
            </a:r>
            <a:r>
              <a:rPr lang="ru-RU" sz="2400" b="1" dirty="0" smtClean="0"/>
              <a:t>.</a:t>
            </a:r>
          </a:p>
          <a:p>
            <a:r>
              <a:rPr lang="ru-RU" sz="2400" b="1" dirty="0" smtClean="0"/>
              <a:t>Обилие </a:t>
            </a:r>
            <a:r>
              <a:rPr lang="ru-RU" sz="2400" b="1" dirty="0"/>
              <a:t>соляных источников, которых называли ключами. Северная соль высоко ценилась на </a:t>
            </a:r>
            <a:r>
              <a:rPr lang="ru-RU" sz="2400" b="1" dirty="0" smtClean="0"/>
              <a:t>Руси.</a:t>
            </a:r>
          </a:p>
          <a:p>
            <a:r>
              <a:rPr lang="ru-RU" sz="2400" b="1" dirty="0" smtClean="0"/>
              <a:t>Смолокурение</a:t>
            </a:r>
            <a:r>
              <a:rPr lang="ru-RU" sz="2400" b="1" dirty="0"/>
              <a:t>. Смола употреблялась для смазки обуви, колес, дверей, в судостроении, кожевенном ремесле</a:t>
            </a:r>
            <a:r>
              <a:rPr lang="ru-RU" sz="2400" b="1" dirty="0" smtClean="0"/>
              <a:t>.</a:t>
            </a:r>
          </a:p>
          <a:p>
            <a:r>
              <a:rPr lang="ru-RU" sz="2400" b="1" dirty="0" smtClean="0"/>
              <a:t>Масштабная </a:t>
            </a:r>
            <a:r>
              <a:rPr lang="ru-RU" sz="2400" b="1" dirty="0"/>
              <a:t>добыча моржовой кости</a:t>
            </a:r>
            <a:r>
              <a:rPr lang="ru-RU" sz="2400" b="1" dirty="0" smtClean="0"/>
              <a:t>.</a:t>
            </a:r>
          </a:p>
          <a:p>
            <a:r>
              <a:rPr lang="ru-RU" sz="2400" b="1" dirty="0" smtClean="0"/>
              <a:t>Развитие слюдяного промысла. </a:t>
            </a:r>
            <a:r>
              <a:rPr lang="ru-RU" sz="2400" b="1" dirty="0"/>
              <a:t>Слюда использовалась для окон и фонарей. </a:t>
            </a:r>
            <a:endParaRPr lang="ru-RU" sz="2400" b="1" dirty="0" smtClean="0"/>
          </a:p>
          <a:p>
            <a:r>
              <a:rPr lang="ru-RU" sz="2400" b="1" dirty="0" smtClean="0"/>
              <a:t>Добыча жемчуга в </a:t>
            </a:r>
            <a:r>
              <a:rPr lang="ru-RU" sz="2400" b="1" dirty="0"/>
              <a:t>устьях небольших северных </a:t>
            </a:r>
            <a:r>
              <a:rPr lang="ru-RU" sz="2400" b="1" dirty="0" smtClean="0"/>
              <a:t>рек. </a:t>
            </a:r>
            <a:endParaRPr lang="ru-RU" sz="2400" b="1" dirty="0"/>
          </a:p>
          <a:p>
            <a:endParaRPr lang="ru-RU" sz="2400" dirty="0"/>
          </a:p>
          <a:p>
            <a:endParaRPr lang="ru-RU" sz="2400" dirty="0"/>
          </a:p>
        </p:txBody>
      </p:sp>
    </p:spTree>
    <p:extLst>
      <p:ext uri="{BB962C8B-B14F-4D97-AF65-F5344CB8AC3E}">
        <p14:creationId xmlns:p14="http://schemas.microsoft.com/office/powerpoint/2010/main" val="43766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оформления 'Оптический'">
  <a:themeElements>
    <a:clrScheme name="Office Theme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Шаблон оформления 'Оптический'</Template>
  <TotalTime>910</TotalTime>
  <Words>1473</Words>
  <Application>Microsoft Office PowerPoint</Application>
  <PresentationFormat>Экран (4:3)</PresentationFormat>
  <Paragraphs>71</Paragraphs>
  <Slides>29</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29</vt:i4>
      </vt:variant>
    </vt:vector>
  </HeadingPairs>
  <TitlesOfParts>
    <vt:vector size="31" baseType="lpstr">
      <vt:lpstr>Trebuchet MS</vt:lpstr>
      <vt:lpstr>Шаблон оформления 'Оптический'</vt:lpstr>
      <vt:lpstr>Колонизация Русского Севера.</vt:lpstr>
      <vt:lpstr>Заволочье.</vt:lpstr>
      <vt:lpstr>Поморы</vt:lpstr>
      <vt:lpstr>Поморы.</vt:lpstr>
      <vt:lpstr> Новгородская колонизация Севера.</vt:lpstr>
      <vt:lpstr>Новгородская земля в XII веке.</vt:lpstr>
      <vt:lpstr>Исчезновение Заволоцской чуди.</vt:lpstr>
      <vt:lpstr>Картина Н. К. Рериха «Чудь живьем закопалась»,  Новгородский историко-художественный музей.</vt:lpstr>
      <vt:lpstr>Освоение Русского Севера.</vt:lpstr>
      <vt:lpstr>Первые города Русского Севера.</vt:lpstr>
      <vt:lpstr>Монастырская колонизация.</vt:lpstr>
      <vt:lpstr>Самые значимые монастыри Европейского Севера.</vt:lpstr>
      <vt:lpstr>Антониево-Сийский монастырь(1520г)</vt:lpstr>
      <vt:lpstr> Валаамский монастырь(начало 12 века).</vt:lpstr>
      <vt:lpstr>Русский Север 15-17 века.</vt:lpstr>
      <vt:lpstr>Основание Архангельска.</vt:lpstr>
      <vt:lpstr> Северный Раскол.</vt:lpstr>
      <vt:lpstr>Расправа над старообрядцами Соловецкого монастыря.</vt:lpstr>
      <vt:lpstr>Русский Север 17-19 века.</vt:lpstr>
      <vt:lpstr>Великая Северная Экспедиция.</vt:lpstr>
      <vt:lpstr>Северный морской путь.</vt:lpstr>
      <vt:lpstr>Русский Север в 20 веке.</vt:lpstr>
      <vt:lpstr>Русский Север в годы ВОВ. </vt:lpstr>
      <vt:lpstr>Дети в Петрозаводском «переселенческом» лагере в 1944 году.</vt:lpstr>
      <vt:lpstr>Русский Север в Советскую эпоху.</vt:lpstr>
      <vt:lpstr>Русский Север после распада СССР.</vt:lpstr>
      <vt:lpstr>Чем же славится Русский Север в настоящее время?</vt:lpstr>
      <vt:lpstr>Чем же славится Русский Север в настоящее время?</vt:lpstr>
      <vt:lpstr>Удивительное сочетание могущества старины и современности Русского Севера.</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Освоение Европейского Севера.</dc:title>
  <dc:creator>User</dc:creator>
  <cp:lastModifiedBy>Пользователь Windows</cp:lastModifiedBy>
  <cp:revision>32</cp:revision>
  <dcterms:created xsi:type="dcterms:W3CDTF">2016-12-05T16:26:31Z</dcterms:created>
  <dcterms:modified xsi:type="dcterms:W3CDTF">2019-11-20T07:36:29Z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TC100690441049</vt:lpwstr>
  </property>
</Properties>
</file>