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8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CD89D-18FB-43CF-8144-3EFC39779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DA317-195D-4916-8A80-61D238756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248" y="70009"/>
            <a:ext cx="8458200" cy="396044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Церковный раскол</a:t>
            </a:r>
            <a:endParaRPr lang="ru-RU" sz="9600" dirty="0"/>
          </a:p>
        </p:txBody>
      </p:sp>
      <p:pic>
        <p:nvPicPr>
          <p:cNvPr id="6" name="Picture 3" descr="http://www.myjulia.ru/data/cache/2011/05/22/775369_3739-800x600.jpg"/>
          <p:cNvPicPr>
            <a:picLocks noChangeAspect="1" noChangeArrowheads="1"/>
          </p:cNvPicPr>
          <p:nvPr/>
        </p:nvPicPr>
        <p:blipFill>
          <a:blip r:embed="rId3" cstate="print"/>
          <a:srcRect b="29879"/>
          <a:stretch>
            <a:fillRect/>
          </a:stretch>
        </p:blipFill>
        <p:spPr bwMode="auto">
          <a:xfrm>
            <a:off x="1475656" y="2852936"/>
            <a:ext cx="612338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Протопоп Аввакум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5867400" cy="5805487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марте 1666 г. Аввакума привезли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Москву для участия в церковном соборе. Соборным решением Аввакум был расстрижен, предан анафеме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 вновь сослан в </a:t>
            </a:r>
            <a:r>
              <a:rPr lang="ru-RU" sz="2400" b="1" dirty="0" err="1" smtClean="0">
                <a:solidFill>
                  <a:schemeClr val="tx1"/>
                </a:solidFill>
              </a:rPr>
              <a:t>Пустозерск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1670 г. Аввакума и его спутников </a:t>
            </a:r>
            <a:r>
              <a:rPr lang="ru-RU" sz="2400" b="1" dirty="0" err="1" smtClean="0">
                <a:solidFill>
                  <a:schemeClr val="tx1"/>
                </a:solidFill>
              </a:rPr>
              <a:t>Епифания</a:t>
            </a:r>
            <a:r>
              <a:rPr lang="ru-RU" sz="2400" b="1" dirty="0" smtClean="0">
                <a:solidFill>
                  <a:schemeClr val="tx1"/>
                </a:solidFill>
              </a:rPr>
              <a:t>, Лазаря и Федора посадили в земляную тюрьму. Соратникам Аввакума вырезали языки и отрубили пальцы на правой руке.</a:t>
            </a:r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 err="1" smtClean="0">
                <a:solidFill>
                  <a:schemeClr val="tx1"/>
                </a:solidFill>
              </a:rPr>
              <a:t>Пустозерске</a:t>
            </a:r>
            <a:r>
              <a:rPr lang="ru-RU" sz="2400" b="1" dirty="0" smtClean="0">
                <a:solidFill>
                  <a:schemeClr val="tx1"/>
                </a:solidFill>
              </a:rPr>
              <a:t> Аввакум написал свое «Житие» и многочисленные послания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 письма.</a:t>
            </a:r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1682 г. Аввакума и его сподвижников сожгли заживо в срубе.</a:t>
            </a:r>
          </a:p>
        </p:txBody>
      </p:sp>
      <p:pic>
        <p:nvPicPr>
          <p:cNvPr id="32772" name="Picture 7" descr="Протопоп Аввакум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052513"/>
            <a:ext cx="3276600" cy="5040312"/>
          </a:xfrm>
          <a:noFill/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940425" y="6092825"/>
            <a:ext cx="3203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Протопоп Аввакум</a:t>
            </a:r>
            <a:r>
              <a:rPr lang="ru-RU"/>
              <a:t>.</a:t>
            </a:r>
          </a:p>
          <a:p>
            <a:pPr algn="ctr"/>
            <a:r>
              <a:rPr lang="ru-RU"/>
              <a:t>Современный художник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Конфликт Никона с царем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5795963" cy="58054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1658 г. между царем и патриархом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произошел конфликт.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Алексей Михайлович </a:t>
            </a:r>
            <a:r>
              <a:rPr lang="ru-RU" sz="2400" b="1" dirty="0" smtClean="0">
                <a:solidFill>
                  <a:srgbClr val="FF0000"/>
                </a:solidFill>
              </a:rPr>
              <a:t>потребовал,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чтобы Никон впредь не именовался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Великим Государем.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Возмущенный Никон заявил, что не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желает быть патриархом «на Москве»,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 уехал в Новый Иерусалим. Однако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он не сложил патриаршего сана и не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позволил избрать нового патриарха.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Низложить патриарха не мог ни царь,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ни собор русского духовенства.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Россия оставалась без патриаршей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власти восемь лет.</a:t>
            </a:r>
          </a:p>
        </p:txBody>
      </p:sp>
      <p:pic>
        <p:nvPicPr>
          <p:cNvPr id="33796" name="Picture 7" descr="Шварц_В Патриарх Никон в Новом Иерусалим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052513"/>
            <a:ext cx="3348037" cy="5040312"/>
          </a:xfrm>
          <a:noFill/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5632450" y="6092825"/>
            <a:ext cx="351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Патриарх Никон в Новом</a:t>
            </a:r>
            <a:br>
              <a:rPr lang="ru-RU" b="1" dirty="0"/>
            </a:br>
            <a:r>
              <a:rPr lang="ru-RU" b="1" dirty="0"/>
              <a:t>Иерусалиме. Худ. В. Шварц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7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7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7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7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7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Низложение патриарха Никона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В 1667 г. церковный собор лишил Никона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патриаршего сана и предписал ему впредь именоваться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просто монахом Никоном, а не патриархом Московским</a:t>
            </a:r>
            <a:r>
              <a:rPr lang="ru-RU" sz="2400" dirty="0" smtClean="0"/>
              <a:t>.</a:t>
            </a:r>
          </a:p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eaLnBrk="1" hangingPunct="1">
              <a:buFontTx/>
              <a:buNone/>
            </a:pPr>
            <a:endParaRPr lang="ru-RU" sz="2400" dirty="0" smtClean="0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6444208" y="2996952"/>
            <a:ext cx="2468563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2000" b="1" dirty="0"/>
              <a:t>Лишение Никона</a:t>
            </a:r>
            <a:br>
              <a:rPr lang="ru-RU" sz="2000" b="1" dirty="0"/>
            </a:br>
            <a:r>
              <a:rPr lang="ru-RU" sz="2000" b="1" dirty="0"/>
              <a:t>на соборе</a:t>
            </a:r>
          </a:p>
          <a:p>
            <a:pPr algn="ctr"/>
            <a:r>
              <a:rPr lang="ru-RU" sz="2000" b="1" dirty="0"/>
              <a:t>патриаршего сана.</a:t>
            </a:r>
          </a:p>
          <a:p>
            <a:pPr algn="ctr"/>
            <a:r>
              <a:rPr lang="ru-RU" sz="2000" dirty="0"/>
              <a:t>Неизвестный</a:t>
            </a:r>
          </a:p>
          <a:p>
            <a:pPr algn="ctr"/>
            <a:r>
              <a:rPr lang="ru-RU" sz="2000" dirty="0"/>
              <a:t>художник</a:t>
            </a:r>
          </a:p>
          <a:p>
            <a:endParaRPr lang="ru-RU" dirty="0"/>
          </a:p>
        </p:txBody>
      </p:sp>
      <p:pic>
        <p:nvPicPr>
          <p:cNvPr id="34821" name="Picture 7" descr="http://dic.academic.ru/pictures/wiki/files/67/Court_over_patriarch_Ni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6192688" cy="449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Ссылка Никона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eaLnBrk="1" hangingPunct="1">
              <a:buFontTx/>
              <a:buNone/>
            </a:pPr>
            <a:endParaRPr lang="ru-RU" sz="2400" dirty="0" smtClean="0"/>
          </a:p>
        </p:txBody>
      </p:sp>
      <p:pic>
        <p:nvPicPr>
          <p:cNvPr id="6148" name="Picture 4" descr="Ферапонтов монастырь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623240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372200" y="1844675"/>
            <a:ext cx="2771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Никон был лишен</a:t>
            </a:r>
            <a:br>
              <a:rPr lang="ru-RU" sz="2400" b="1" dirty="0"/>
            </a:br>
            <a:r>
              <a:rPr lang="ru-RU" sz="2400" b="1" dirty="0"/>
              <a:t> патриаршего сана</a:t>
            </a:r>
            <a:br>
              <a:rPr lang="ru-RU" sz="2400" b="1" dirty="0"/>
            </a:br>
            <a:r>
              <a:rPr lang="ru-RU" sz="2400" b="1" dirty="0"/>
              <a:t>и сослан</a:t>
            </a:r>
            <a:br>
              <a:rPr lang="ru-RU" sz="2400" b="1" dirty="0"/>
            </a:br>
            <a:r>
              <a:rPr lang="ru-RU" sz="2400" b="1" dirty="0"/>
              <a:t>в отдаленный Ферапонтов монастырь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259632" y="6165304"/>
            <a:ext cx="376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Ферапонтов монастырь зимой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Ссылка Никона</a:t>
            </a:r>
          </a:p>
        </p:txBody>
      </p:sp>
      <p:sp>
        <p:nvSpPr>
          <p:cNvPr id="7885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81075"/>
            <a:ext cx="4572000" cy="58769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Ферапонтовом монастыре Никон прожил до 1676 г. Лишь в 1672 г. ему разрешили выходить из кельи и монастыря.</a:t>
            </a:r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1676 г. новый царь Федор Алексеевич просил Никона простить Алексея Михайловича,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но тот отказался дать прощение «на письме» и заявил, что будет судиться с царем «в страшное пришествие Господне». </a:t>
            </a:r>
          </a:p>
        </p:txBody>
      </p:sp>
      <p:pic>
        <p:nvPicPr>
          <p:cNvPr id="36868" name="Picture 10" descr="патриарх Никон в ссылке в Ферапонтовом м-р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692696"/>
            <a:ext cx="4104456" cy="5617984"/>
          </a:xfrm>
          <a:noFill/>
        </p:spPr>
      </p:pic>
      <p:sp>
        <p:nvSpPr>
          <p:cNvPr id="36869" name="Text Box 12"/>
          <p:cNvSpPr txBox="1">
            <a:spLocks noChangeArrowheads="1"/>
          </p:cNvSpPr>
          <p:nvPr/>
        </p:nvSpPr>
        <p:spPr bwMode="auto">
          <a:xfrm>
            <a:off x="179512" y="6273225"/>
            <a:ext cx="3779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Патриарх Никон в ссылке </a:t>
            </a:r>
            <a:br>
              <a:rPr lang="ru-RU" sz="1600" b="1" dirty="0"/>
            </a:br>
            <a:r>
              <a:rPr lang="ru-RU" sz="1600" b="1" dirty="0"/>
              <a:t>в Ферапонтовом монастыре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8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ctr" eaLnBrk="1" hangingPunct="1"/>
            <a:r>
              <a:rPr lang="ru-RU" sz="3600" dirty="0" smtClean="0"/>
              <a:t>Ссылка Никона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064" y="836613"/>
            <a:ext cx="3995936" cy="6021387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июне 1676 г. Никона перевели в суровое заточение в Кирилло-Белозерский монастырь.</a:t>
            </a:r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1681 г. царь Федор Алексеевич, вопреки вражде патриарха </a:t>
            </a:r>
            <a:r>
              <a:rPr lang="ru-RU" sz="2400" b="1" dirty="0" err="1" smtClean="0">
                <a:solidFill>
                  <a:schemeClr val="tx1"/>
                </a:solidFill>
              </a:rPr>
              <a:t>Иоакима</a:t>
            </a:r>
            <a:r>
              <a:rPr lang="ru-RU" sz="2400" b="1" dirty="0" smtClean="0">
                <a:solidFill>
                  <a:schemeClr val="tx1"/>
                </a:solidFill>
              </a:rPr>
              <a:t> к Никону, приказал перевести опального патриарха в Воскресенский монастырь.</a:t>
            </a:r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Но 17 августа 1681 г. Никон умер в дороге,  на реке </a:t>
            </a:r>
            <a:r>
              <a:rPr lang="ru-RU" sz="2400" b="1" dirty="0" err="1" smtClean="0">
                <a:solidFill>
                  <a:schemeClr val="tx1"/>
                </a:solidFill>
              </a:rPr>
              <a:t>Которосли</a:t>
            </a:r>
            <a:r>
              <a:rPr lang="ru-RU" sz="2400" b="1" dirty="0" smtClean="0">
                <a:solidFill>
                  <a:schemeClr val="tx1"/>
                </a:solidFill>
              </a:rPr>
              <a:t> в Ярославле.</a:t>
            </a:r>
          </a:p>
        </p:txBody>
      </p:sp>
      <p:pic>
        <p:nvPicPr>
          <p:cNvPr id="37892" name="Picture 4" descr="Кирилло-белозерский монастырь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50768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8750" y="4960938"/>
            <a:ext cx="4773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Кирилло-Белозерский монастырь,</a:t>
            </a:r>
            <a:br>
              <a:rPr lang="ru-RU" sz="2000" b="1"/>
            </a:br>
            <a:r>
              <a:rPr lang="ru-RU" sz="2000" b="1"/>
              <a:t>место последнено заключения</a:t>
            </a:r>
            <a:br>
              <a:rPr lang="ru-RU" sz="2000" b="1"/>
            </a:br>
            <a:r>
              <a:rPr lang="ru-RU" sz="2000" b="1"/>
              <a:t>патриарха Никона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156325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Старообрядчество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6372225" cy="6092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b="1" dirty="0" smtClean="0"/>
              <a:t>После низвержения Никона гонения на приверженцев старой веры не прекратились. Борьбу против них возглавил сам Алексей Михайлович.</a:t>
            </a:r>
          </a:p>
          <a:p>
            <a:pPr marL="0" indent="0" eaLnBrk="1" hangingPunct="1">
              <a:buFontTx/>
              <a:buNone/>
            </a:pPr>
            <a:r>
              <a:rPr lang="ru-RU" sz="2000" b="1" dirty="0" smtClean="0"/>
              <a:t>Собор 1666–1667 г. проклял староверие как «хулу на Господа». Начались жестокие </a:t>
            </a:r>
            <a:r>
              <a:rPr lang="ru-RU" sz="2000" b="1" dirty="0" smtClean="0">
                <a:solidFill>
                  <a:srgbClr val="FF0000"/>
                </a:solidFill>
              </a:rPr>
              <a:t>преследования старообрядцев.</a:t>
            </a:r>
          </a:p>
          <a:p>
            <a:pPr marL="0" indent="0" eaLnBrk="1" hangingPunct="1">
              <a:buFontTx/>
              <a:buNone/>
            </a:pPr>
            <a:r>
              <a:rPr lang="ru-RU" sz="2000" b="1" dirty="0" smtClean="0"/>
              <a:t>Старообрядцы основывали свои скиты в глухих местах на Севере, в Заволжье, на Урале. </a:t>
            </a:r>
          </a:p>
          <a:p>
            <a:pPr marL="0" indent="0" algn="ctr" eaLnBrk="1" hangingPunct="1">
              <a:buFontTx/>
              <a:buNone/>
            </a:pPr>
            <a:endParaRPr lang="ru-RU" sz="2000" dirty="0" smtClean="0"/>
          </a:p>
          <a:p>
            <a:pPr marL="0" indent="0" algn="ctr" eaLnBrk="1" hangingPunct="1">
              <a:buFontTx/>
              <a:buNone/>
            </a:pPr>
            <a:endParaRPr lang="ru-RU" sz="2000" dirty="0" smtClean="0"/>
          </a:p>
        </p:txBody>
      </p:sp>
      <p:pic>
        <p:nvPicPr>
          <p:cNvPr id="38916" name="Picture 13" descr="Староверческий ски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25" y="115888"/>
            <a:ext cx="2627313" cy="3397250"/>
          </a:xfrm>
          <a:noFill/>
        </p:spPr>
      </p:pic>
      <p:sp>
        <p:nvSpPr>
          <p:cNvPr id="38917" name="Text Box 14"/>
          <p:cNvSpPr txBox="1">
            <a:spLocks noChangeArrowheads="1"/>
          </p:cNvSpPr>
          <p:nvPr/>
        </p:nvSpPr>
        <p:spPr bwMode="auto">
          <a:xfrm>
            <a:off x="6172200" y="342900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Старообрядческий скит</a:t>
            </a:r>
          </a:p>
        </p:txBody>
      </p:sp>
      <p:pic>
        <p:nvPicPr>
          <p:cNvPr id="38918" name="Picture 16" descr="http://img-fotki.yandex.ru/get/3202/swirelka.a/0_1e266_1cd6d190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716338"/>
            <a:ext cx="324008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8" descr="http://www.skitalets.ru/trips/2003/agafia/10agaf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363"/>
            <a:ext cx="522446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err="1" smtClean="0"/>
              <a:t>Соловецкое</a:t>
            </a:r>
            <a:r>
              <a:rPr lang="ru-RU" sz="4000" dirty="0" smtClean="0"/>
              <a:t> восстание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Не признали </a:t>
            </a:r>
            <a:r>
              <a:rPr lang="ru-RU" sz="2400" b="1" dirty="0" err="1" smtClean="0">
                <a:solidFill>
                  <a:schemeClr val="tx1"/>
                </a:solidFill>
              </a:rPr>
              <a:t>никонианской</a:t>
            </a:r>
            <a:r>
              <a:rPr lang="ru-RU" sz="2400" b="1" dirty="0" smtClean="0">
                <a:solidFill>
                  <a:schemeClr val="tx1"/>
                </a:solidFill>
              </a:rPr>
              <a:t> реформы монахи самой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северной российской обители —  Соловецкого монастыря.</a:t>
            </a:r>
          </a:p>
          <a:p>
            <a:pPr marL="0" indent="0" algn="ctr" eaLnBrk="1" hangingPunct="1"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buFontTx/>
              <a:buNone/>
            </a:pPr>
            <a:endParaRPr lang="ru-RU" sz="2400" dirty="0" smtClean="0"/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7236296" y="2492375"/>
            <a:ext cx="1907704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Черный собор. Восстание Соловецкого монастыря против </a:t>
            </a:r>
            <a:r>
              <a:rPr lang="ru-RU" sz="1600" b="1" dirty="0" err="1"/>
              <a:t>новопечатных</a:t>
            </a:r>
            <a:r>
              <a:rPr lang="ru-RU" sz="1600" b="1" dirty="0"/>
              <a:t> книг.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Худ. </a:t>
            </a:r>
          </a:p>
          <a:p>
            <a:pPr algn="ctr"/>
            <a:r>
              <a:rPr lang="ru-RU" sz="1600" dirty="0"/>
              <a:t>С. Милорадович</a:t>
            </a:r>
          </a:p>
        </p:txBody>
      </p:sp>
      <p:pic>
        <p:nvPicPr>
          <p:cNvPr id="39941" name="Picture 9" descr="http://i077.radikal.ru/1102/dd/f60ec62c6e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63367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err="1" smtClean="0"/>
              <a:t>Соловецкое</a:t>
            </a:r>
            <a:r>
              <a:rPr lang="ru-RU" sz="4000" dirty="0" smtClean="0"/>
              <a:t> восстание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Восемь лет — с января 1668 г. по январь 1676 г. — мятежные монахи, отказавшиеся даже молиться за царя, обороняли монастырь против царских войск.</a:t>
            </a:r>
          </a:p>
          <a:p>
            <a:pPr marL="0" indent="0" algn="ctr" eaLnBrk="1" hangingPunct="1"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buFontTx/>
              <a:buNone/>
            </a:pPr>
            <a:r>
              <a:rPr lang="ru-RU" sz="2400" dirty="0" smtClean="0"/>
              <a:t> </a:t>
            </a:r>
          </a:p>
        </p:txBody>
      </p:sp>
      <p:pic>
        <p:nvPicPr>
          <p:cNvPr id="27654" name="Picture 6" descr="http://www.solovki-science.ru/plan00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95536" y="2132856"/>
            <a:ext cx="8259864" cy="4464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Патриарх Никон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6156176" cy="594995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sz="2500" b="1" dirty="0" smtClean="0">
                <a:solidFill>
                  <a:schemeClr val="tx1"/>
                </a:solidFill>
              </a:rPr>
              <a:t>Никон (в миру Никита </a:t>
            </a:r>
            <a:r>
              <a:rPr lang="ru-RU" sz="2500" b="1" dirty="0" err="1" smtClean="0">
                <a:solidFill>
                  <a:schemeClr val="tx1"/>
                </a:solidFill>
              </a:rPr>
              <a:t>Минов</a:t>
            </a:r>
            <a:r>
              <a:rPr lang="ru-RU" sz="2500" b="1" dirty="0" smtClean="0">
                <a:solidFill>
                  <a:schemeClr val="tx1"/>
                </a:solidFill>
              </a:rPr>
              <a:t>) родился в 1605 г. в семье мордовского крестьянина. </a:t>
            </a:r>
          </a:p>
          <a:p>
            <a:pPr marL="0" indent="0" eaLnBrk="1" hangingPunct="1">
              <a:buFontTx/>
              <a:buNone/>
            </a:pPr>
            <a:r>
              <a:rPr lang="ru-RU" sz="2500" b="1" dirty="0" smtClean="0">
                <a:solidFill>
                  <a:schemeClr val="tx1"/>
                </a:solidFill>
              </a:rPr>
              <a:t>Служил приходским священником, но после смерти детей на 31-м году жизни постригся в монахи в </a:t>
            </a:r>
            <a:r>
              <a:rPr lang="ru-RU" sz="2500" b="1" dirty="0" err="1" smtClean="0">
                <a:solidFill>
                  <a:schemeClr val="tx1"/>
                </a:solidFill>
              </a:rPr>
              <a:t>Анзерском</a:t>
            </a:r>
            <a:r>
              <a:rPr lang="ru-RU" sz="2500" b="1" dirty="0" smtClean="0">
                <a:solidFill>
                  <a:schemeClr val="tx1"/>
                </a:solidFill>
              </a:rPr>
              <a:t> скиту Соловецкого монастыря. </a:t>
            </a:r>
          </a:p>
          <a:p>
            <a:pPr marL="0" indent="0" eaLnBrk="1" hangingPunct="1">
              <a:buFontTx/>
              <a:buNone/>
            </a:pPr>
            <a:r>
              <a:rPr lang="ru-RU" sz="2500" b="1" dirty="0" smtClean="0">
                <a:solidFill>
                  <a:schemeClr val="tx1"/>
                </a:solidFill>
              </a:rPr>
              <a:t>Затем стал настоятелем </a:t>
            </a:r>
            <a:r>
              <a:rPr lang="ru-RU" sz="2500" b="1" dirty="0" err="1" smtClean="0">
                <a:solidFill>
                  <a:schemeClr val="tx1"/>
                </a:solidFill>
              </a:rPr>
              <a:t>Кожеозерского</a:t>
            </a:r>
            <a:r>
              <a:rPr lang="ru-RU" sz="2500" b="1" dirty="0" smtClean="0">
                <a:solidFill>
                  <a:schemeClr val="tx1"/>
                </a:solidFill>
              </a:rPr>
              <a:t> монастыря в </a:t>
            </a:r>
            <a:r>
              <a:rPr lang="ru-RU" sz="2500" b="1" dirty="0" err="1" smtClean="0">
                <a:solidFill>
                  <a:schemeClr val="tx1"/>
                </a:solidFill>
              </a:rPr>
              <a:t>Каргопольском</a:t>
            </a:r>
            <a:r>
              <a:rPr lang="ru-RU" sz="2500" b="1" dirty="0" smtClean="0">
                <a:solidFill>
                  <a:schemeClr val="tx1"/>
                </a:solidFill>
              </a:rPr>
              <a:t> уезде.</a:t>
            </a:r>
          </a:p>
          <a:p>
            <a:pPr marL="0" indent="0" eaLnBrk="1" hangingPunct="1">
              <a:buFontTx/>
              <a:buNone/>
            </a:pPr>
            <a:r>
              <a:rPr lang="ru-RU" sz="2500" b="1" dirty="0" smtClean="0">
                <a:solidFill>
                  <a:schemeClr val="tx1"/>
                </a:solidFill>
              </a:rPr>
              <a:t>В 1646 г., будучи в Москве, сблизился</a:t>
            </a:r>
            <a:br>
              <a:rPr lang="ru-RU" sz="2500" b="1" dirty="0" smtClean="0">
                <a:solidFill>
                  <a:schemeClr val="tx1"/>
                </a:solidFill>
              </a:rPr>
            </a:br>
            <a:r>
              <a:rPr lang="ru-RU" sz="2500" b="1" dirty="0" smtClean="0">
                <a:solidFill>
                  <a:schemeClr val="tx1"/>
                </a:solidFill>
              </a:rPr>
              <a:t>с ревнителями </a:t>
            </a:r>
            <a:r>
              <a:rPr lang="ru-RU" sz="2500" b="1" dirty="0" smtClean="0">
                <a:solidFill>
                  <a:schemeClr val="tx1"/>
                </a:solidFill>
              </a:rPr>
              <a:t>древнего </a:t>
            </a:r>
            <a:r>
              <a:rPr lang="ru-RU" sz="2500" b="1" dirty="0" smtClean="0">
                <a:solidFill>
                  <a:schemeClr val="tx1"/>
                </a:solidFill>
              </a:rPr>
              <a:t>благочестия</a:t>
            </a:r>
            <a:br>
              <a:rPr lang="ru-RU" sz="2500" b="1" dirty="0" smtClean="0">
                <a:solidFill>
                  <a:schemeClr val="tx1"/>
                </a:solidFill>
              </a:rPr>
            </a:br>
            <a:r>
              <a:rPr lang="ru-RU" sz="2500" b="1" dirty="0" smtClean="0">
                <a:solidFill>
                  <a:schemeClr val="tx1"/>
                </a:solidFill>
              </a:rPr>
              <a:t>и царем Алексеем Михайловичем. Был назначен архимандритом придворного московского Новоспасского монастыря </a:t>
            </a:r>
          </a:p>
        </p:txBody>
      </p:sp>
      <p:pic>
        <p:nvPicPr>
          <p:cNvPr id="26626" name="Picture 2" descr="http://www.hrono.ru/img/kartiny/nikon165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92696"/>
            <a:ext cx="2953768" cy="4032448"/>
          </a:xfrm>
          <a:prstGeom prst="rect">
            <a:avLst/>
          </a:prstGeom>
          <a:noFill/>
        </p:spPr>
      </p:pic>
      <p:pic>
        <p:nvPicPr>
          <p:cNvPr id="26628" name="Picture 4" descr="http://www.pm.nne.ru/images/history/dates/22.jpg"/>
          <p:cNvPicPr>
            <a:picLocks noChangeAspect="1" noChangeArrowheads="1"/>
          </p:cNvPicPr>
          <p:nvPr/>
        </p:nvPicPr>
        <p:blipFill>
          <a:blip r:embed="rId3" cstate="print"/>
          <a:srcRect t="8225" b="5409"/>
          <a:stretch>
            <a:fillRect/>
          </a:stretch>
        </p:blipFill>
        <p:spPr bwMode="auto">
          <a:xfrm>
            <a:off x="6732240" y="4797152"/>
            <a:ext cx="1728192" cy="15121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00192" y="6381328"/>
            <a:ext cx="2474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Печать патриарха Никона</a:t>
            </a:r>
            <a:endParaRPr lang="ru-RU" sz="16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Патриарх Никон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4932040" cy="5876925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sz="2400" b="1" dirty="0" smtClean="0"/>
              <a:t>В 1652 г. после смерти патриарха Иосифа Никон был избран патриархом Московским и всея Руси. Всего за шесть лет он прошел путь от игумена провинциального монастыря до </a:t>
            </a:r>
            <a:r>
              <a:rPr lang="ru-RU" sz="2400" b="1" dirty="0" err="1" smtClean="0"/>
              <a:t>предстоятеля</a:t>
            </a:r>
            <a:r>
              <a:rPr lang="ru-RU" sz="2400" b="1" dirty="0" smtClean="0"/>
              <a:t> Русской церкви.</a:t>
            </a:r>
          </a:p>
          <a:p>
            <a:pPr marL="0" indent="0" eaLnBrk="1" hangingPunct="1">
              <a:buFontTx/>
              <a:buNone/>
            </a:pPr>
            <a:r>
              <a:rPr lang="ru-RU" sz="2400" b="1" dirty="0" smtClean="0"/>
              <a:t>Никон был суров и властен.</a:t>
            </a:r>
            <a:br>
              <a:rPr lang="ru-RU" sz="2400" b="1" dirty="0" smtClean="0"/>
            </a:br>
            <a:r>
              <a:rPr lang="ru-RU" sz="2400" b="1" dirty="0" smtClean="0"/>
              <a:t>Он утверждал, что </a:t>
            </a:r>
            <a:r>
              <a:rPr lang="ru-RU" sz="2400" b="1" dirty="0" smtClean="0">
                <a:solidFill>
                  <a:srgbClr val="FF0000"/>
                </a:solidFill>
              </a:rPr>
              <a:t>священство «</a:t>
            </a:r>
            <a:r>
              <a:rPr lang="ru-RU" sz="2400" b="1" dirty="0" err="1" smtClean="0">
                <a:solidFill>
                  <a:srgbClr val="FF0000"/>
                </a:solidFill>
              </a:rPr>
              <a:t>преболе</a:t>
            </a:r>
            <a:r>
              <a:rPr lang="ru-RU" sz="2400" b="1" dirty="0" smtClean="0">
                <a:solidFill>
                  <a:srgbClr val="FF0000"/>
                </a:solidFill>
              </a:rPr>
              <a:t> царства есть».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Пользуясь влиянием на молодого государя, Никон добился, чтобы его, как и царя, именовали «Великим Государем».</a:t>
            </a:r>
          </a:p>
          <a:p>
            <a:pPr marL="0" indent="0" eaLnBrk="1" hangingPunct="1">
              <a:buFontTx/>
              <a:buNone/>
            </a:pPr>
            <a:endParaRPr lang="ru-RU" sz="2400" dirty="0" smtClean="0"/>
          </a:p>
        </p:txBody>
      </p:sp>
      <p:pic>
        <p:nvPicPr>
          <p:cNvPr id="18436" name="Picture 9" descr="http://www.photohost.ru/pictures/425019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1052736"/>
            <a:ext cx="4249737" cy="5360987"/>
          </a:xfr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2400" smtClean="0"/>
          </a:p>
          <a:p>
            <a:pPr marL="0" indent="0" eaLnBrk="1" hangingPunct="1">
              <a:buFontTx/>
              <a:buNone/>
            </a:pPr>
            <a:endParaRPr lang="ru-RU" sz="2400" smtClean="0"/>
          </a:p>
        </p:txBody>
      </p:sp>
      <p:pic>
        <p:nvPicPr>
          <p:cNvPr id="19459" name="Picture 4" descr="Литовченко Алексей Михайлович и Никон у гроба Филиппа фрагме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78486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592138" y="6165850"/>
            <a:ext cx="786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Царь Алексей Михайлович и Никон, архиепископ Новгородский, у гроба</a:t>
            </a:r>
            <a:br>
              <a:rPr lang="ru-RU"/>
            </a:br>
            <a:r>
              <a:rPr lang="ru-RU"/>
              <a:t>чудотворца Филиппа, митрополита Московского. Худ. А. Литовченко.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Исправление церковных книг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2400" smtClean="0"/>
          </a:p>
        </p:txBody>
      </p:sp>
      <p:pic>
        <p:nvPicPr>
          <p:cNvPr id="23556" name="Picture 4" descr="Кившенко_А Патриарх Никон предлагает новые богослужебные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68040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1520" y="6093296"/>
            <a:ext cx="64807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Патриарх Никон предлагает новые богослужебные книги.</a:t>
            </a:r>
          </a:p>
          <a:p>
            <a:pPr algn="ctr"/>
            <a:r>
              <a:rPr lang="ru-RU" b="1" dirty="0"/>
              <a:t>Худ. А. </a:t>
            </a:r>
            <a:r>
              <a:rPr lang="ru-RU" b="1" dirty="0" err="1"/>
              <a:t>Кившенко</a:t>
            </a:r>
            <a:r>
              <a:rPr lang="ru-RU" b="1" dirty="0"/>
              <a:t>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804025" y="1190625"/>
            <a:ext cx="23399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Став в 1652 г. </a:t>
            </a:r>
            <a:br>
              <a:rPr lang="ru-RU" sz="2400" b="1" dirty="0"/>
            </a:br>
            <a:r>
              <a:rPr lang="ru-RU" sz="2400" b="1" dirty="0"/>
              <a:t>патриархом, </a:t>
            </a:r>
            <a:br>
              <a:rPr lang="ru-RU" sz="2400" b="1" dirty="0"/>
            </a:br>
            <a:r>
              <a:rPr lang="ru-RU" sz="2400" b="1" dirty="0"/>
              <a:t>Никон</a:t>
            </a:r>
          </a:p>
          <a:p>
            <a:pPr algn="ctr"/>
            <a:r>
              <a:rPr lang="ru-RU" sz="2400" b="1" dirty="0"/>
              <a:t>решительно</a:t>
            </a:r>
          </a:p>
          <a:p>
            <a:pPr algn="ctr"/>
            <a:r>
              <a:rPr lang="ru-RU" sz="2400" b="1" dirty="0"/>
              <a:t>начал церковную</a:t>
            </a:r>
          </a:p>
          <a:p>
            <a:pPr algn="ctr"/>
            <a:r>
              <a:rPr lang="ru-RU" sz="2400" b="1" dirty="0"/>
              <a:t>реформу</a:t>
            </a:r>
            <a:br>
              <a:rPr lang="ru-RU" sz="2400" b="1" dirty="0"/>
            </a:br>
            <a:r>
              <a:rPr lang="ru-RU" sz="2400" b="1" dirty="0"/>
              <a:t>по греческим</a:t>
            </a:r>
            <a:br>
              <a:rPr lang="ru-RU" sz="2400" b="1" dirty="0"/>
            </a:br>
            <a:r>
              <a:rPr lang="ru-RU" sz="2400" b="1" dirty="0"/>
              <a:t>образцам.</a:t>
            </a:r>
            <a:r>
              <a:rPr lang="ru-RU" sz="2000" dirty="0"/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Реформа Никона 1653 – 1655 гг.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1052513"/>
            <a:ext cx="5795962" cy="5805487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600" b="1" dirty="0" smtClean="0">
                <a:solidFill>
                  <a:srgbClr val="002060"/>
                </a:solidFill>
              </a:rPr>
              <a:t>Троеперстное крещение вместо </a:t>
            </a:r>
            <a:r>
              <a:rPr lang="ru-RU" sz="2600" b="1" dirty="0" err="1" smtClean="0">
                <a:solidFill>
                  <a:srgbClr val="002060"/>
                </a:solidFill>
              </a:rPr>
              <a:t>двоеперстного</a:t>
            </a:r>
            <a:r>
              <a:rPr lang="ru-RU" sz="26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</a:rPr>
              <a:t> Троекратное пение «аллилуйя» вместо двукратного.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</a:rPr>
              <a:t> Написание «Иисус» вместо «</a:t>
            </a:r>
            <a:r>
              <a:rPr lang="ru-RU" sz="2600" b="1" dirty="0" err="1" smtClean="0">
                <a:solidFill>
                  <a:srgbClr val="002060"/>
                </a:solidFill>
              </a:rPr>
              <a:t>Исус</a:t>
            </a:r>
            <a:r>
              <a:rPr lang="ru-RU" sz="2600" b="1" dirty="0" smtClean="0">
                <a:solidFill>
                  <a:srgbClr val="002060"/>
                </a:solidFill>
              </a:rPr>
              <a:t>».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</a:rPr>
              <a:t> Поясные поклоны вместо земных.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</a:rPr>
              <a:t> Движение крестного хода в церкви против часовой стрелки (до середины </a:t>
            </a:r>
            <a:r>
              <a:rPr lang="en-US" sz="2600" b="1" dirty="0" smtClean="0">
                <a:solidFill>
                  <a:srgbClr val="002060"/>
                </a:solidFill>
              </a:rPr>
              <a:t>XVII </a:t>
            </a:r>
            <a:r>
              <a:rPr lang="ru-RU" sz="2600" b="1" dirty="0" smtClean="0">
                <a:solidFill>
                  <a:srgbClr val="002060"/>
                </a:solidFill>
              </a:rPr>
              <a:t>в. в церкви ходили «посолонь»).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</a:rPr>
              <a:t> Возвращение к единогласию за счет сокращения церковной службы.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</a:rPr>
              <a:t> Новые правила </a:t>
            </a:r>
            <a:r>
              <a:rPr lang="ru-RU" sz="2600" b="1" dirty="0" err="1" smtClean="0">
                <a:solidFill>
                  <a:srgbClr val="002060"/>
                </a:solidFill>
              </a:rPr>
              <a:t>иконописания</a:t>
            </a:r>
            <a:r>
              <a:rPr lang="ru-RU" sz="26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4580" name="Picture 5" descr="Патриарх Никон_скульптур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692696"/>
            <a:ext cx="3132138" cy="5737225"/>
          </a:xfrm>
          <a:noFill/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0" y="6381750"/>
            <a:ext cx="477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Патриарх Никон. Скульптор С.Г. Полегаев.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Новый Иерусалим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844824"/>
            <a:ext cx="4427984" cy="316902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b="1" dirty="0" smtClean="0"/>
              <a:t>Никон видел Москву Вторым Иерусалимом, местом пребывания Божьей Благодати.</a:t>
            </a:r>
          </a:p>
          <a:p>
            <a:pPr marL="0" indent="0" eaLnBrk="1" hangingPunct="1">
              <a:buFontTx/>
              <a:buNone/>
            </a:pPr>
            <a:r>
              <a:rPr lang="ru-RU" sz="2400" b="1" dirty="0" smtClean="0"/>
              <a:t>Под Москвой на Истре он выстроил Воскресенский </a:t>
            </a:r>
            <a:r>
              <a:rPr lang="ru-RU" sz="2400" b="1" dirty="0" err="1" smtClean="0"/>
              <a:t>Новоиерусалимский</a:t>
            </a:r>
            <a:r>
              <a:rPr lang="ru-RU" sz="2400" b="1" dirty="0" smtClean="0"/>
              <a:t> монастырь</a:t>
            </a:r>
          </a:p>
        </p:txBody>
      </p:sp>
      <p:pic>
        <p:nvPicPr>
          <p:cNvPr id="26628" name="Picture 5" descr="Воскресенский ставропигиальный монастыр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764704"/>
            <a:ext cx="4230688" cy="5949950"/>
          </a:xfr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5400" dirty="0" smtClean="0"/>
              <a:t>Раскол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5580112" cy="5112568"/>
          </a:xfrm>
        </p:spPr>
        <p:txBody>
          <a:bodyPr>
            <a:normAutofit/>
          </a:bodyPr>
          <a:lstStyle/>
          <a:p>
            <a:pPr marL="0" indent="171450" eaLnBrk="1" hangingPunct="1">
              <a:buFontTx/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Реформа вызвала сопротивление.</a:t>
            </a:r>
          </a:p>
          <a:p>
            <a:pPr marL="0" indent="171450" eaLnBrk="1" hangingPunct="1">
              <a:buFontTx/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Патриарха обвиняли в том, что он </a:t>
            </a:r>
            <a:r>
              <a:rPr lang="ru-RU" sz="2600" b="1" dirty="0" smtClean="0">
                <a:solidFill>
                  <a:schemeClr val="tx1"/>
                </a:solidFill>
              </a:rPr>
              <a:t>   водит </a:t>
            </a:r>
            <a:r>
              <a:rPr lang="ru-RU" sz="2600" b="1" dirty="0" smtClean="0">
                <a:solidFill>
                  <a:schemeClr val="tx1"/>
                </a:solidFill>
              </a:rPr>
              <a:t>«новую веру», «латинство».</a:t>
            </a:r>
          </a:p>
          <a:p>
            <a:pPr marL="0" indent="171450" eaLnBrk="1" hangingPunct="1">
              <a:buFontTx/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Злейшими врагами Никона стали  «ревнители древнего благочестия»,</a:t>
            </a:r>
          </a:p>
          <a:p>
            <a:pPr marL="0" indent="171450" eaLnBrk="1" hangingPunct="1">
              <a:buFontTx/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особенно Иван Неронов и </a:t>
            </a:r>
            <a:r>
              <a:rPr lang="ru-RU" sz="2600" b="1" dirty="0" smtClean="0">
                <a:solidFill>
                  <a:srgbClr val="FF0000"/>
                </a:solidFill>
              </a:rPr>
              <a:t>Аввакум  </a:t>
            </a:r>
            <a:r>
              <a:rPr lang="ru-RU" sz="2600" b="1" dirty="0" smtClean="0">
                <a:solidFill>
                  <a:schemeClr val="tx1"/>
                </a:solidFill>
              </a:rPr>
              <a:t>Петров.</a:t>
            </a:r>
          </a:p>
          <a:p>
            <a:pPr marL="0" indent="171450" eaLnBrk="1" hangingPunct="1">
              <a:buFontTx/>
              <a:buNone/>
            </a:pPr>
            <a:endParaRPr lang="ru-RU" sz="2400" dirty="0" smtClean="0"/>
          </a:p>
          <a:p>
            <a:pPr marL="0" indent="171450" eaLnBrk="1" hangingPunct="1">
              <a:buFontTx/>
              <a:buNone/>
            </a:pPr>
            <a:endParaRPr lang="ru-RU" sz="2400" dirty="0" smtClean="0"/>
          </a:p>
        </p:txBody>
      </p:sp>
      <p:pic>
        <p:nvPicPr>
          <p:cNvPr id="29700" name="Picture 5" descr="Протопоп Аввакум-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981075"/>
            <a:ext cx="3348037" cy="5256213"/>
          </a:xfrm>
          <a:noFill/>
        </p:spPr>
      </p:pic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5775325" y="6216650"/>
            <a:ext cx="3368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Протопоп Аввакум.</a:t>
            </a:r>
            <a:r>
              <a:rPr lang="ru-RU"/>
              <a:t/>
            </a:r>
            <a:br>
              <a:rPr lang="ru-RU"/>
            </a:br>
            <a:r>
              <a:rPr lang="ru-RU"/>
              <a:t> Худ. Т. Быкова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Протопоп Аввакум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81075"/>
            <a:ext cx="5220072" cy="540025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Аввакума в 1653 г. сослали в Тобольск, затем в Якутск и Енисейский острог, а оттуда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— в Даурию, в Нерчинск.</a:t>
            </a:r>
          </a:p>
          <a:p>
            <a:pPr marL="0" indent="0" eaLnBrk="1" hangingPunct="1">
              <a:buFontTx/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Всю дорогу он прошел пешком,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через горы, по льду рек и озер,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терпел голод, холод, побои.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пути умерли два его сына.</a:t>
            </a:r>
          </a:p>
          <a:p>
            <a:pPr marL="0" indent="0" eaLnBrk="1" hangingPunct="1">
              <a:buFontTx/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1664 г., после 10-летней ссылки Аввакум был возвращен в Москву, но за восстановление старых обрядов вновь сослан в </a:t>
            </a:r>
            <a:r>
              <a:rPr lang="ru-RU" sz="2400" b="1" dirty="0" err="1" smtClean="0">
                <a:solidFill>
                  <a:schemeClr val="tx1"/>
                </a:solidFill>
              </a:rPr>
              <a:t>Пустозерск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31748" name="Picture 6" descr="Протопоп Аввакум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981075"/>
            <a:ext cx="3690938" cy="5184775"/>
          </a:xfrm>
          <a:noFill/>
        </p:spPr>
      </p:pic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435600" y="6165850"/>
            <a:ext cx="370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Протопоп Аввакум.</a:t>
            </a:r>
            <a:br>
              <a:rPr lang="ru-RU" b="1" dirty="0"/>
            </a:br>
            <a:r>
              <a:rPr lang="ru-RU" b="1" dirty="0"/>
              <a:t> Современный художник.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641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Franklin Gothic Book</vt:lpstr>
      <vt:lpstr>Franklin Gothic Medium</vt:lpstr>
      <vt:lpstr>Wingdings</vt:lpstr>
      <vt:lpstr>Wingdings 2</vt:lpstr>
      <vt:lpstr>Трек</vt:lpstr>
      <vt:lpstr>Церковный раскол</vt:lpstr>
      <vt:lpstr>Патриарх Никон</vt:lpstr>
      <vt:lpstr>Патриарх Никон</vt:lpstr>
      <vt:lpstr>Презентация PowerPoint</vt:lpstr>
      <vt:lpstr>Исправление церковных книг</vt:lpstr>
      <vt:lpstr>Реформа Никона 1653 – 1655 гг.</vt:lpstr>
      <vt:lpstr>Новый Иерусалим</vt:lpstr>
      <vt:lpstr>Раскол</vt:lpstr>
      <vt:lpstr>Протопоп Аввакум</vt:lpstr>
      <vt:lpstr>Протопоп Аввакум</vt:lpstr>
      <vt:lpstr>Конфликт Никона с царем</vt:lpstr>
      <vt:lpstr>Низложение патриарха Никона</vt:lpstr>
      <vt:lpstr>Ссылка Никона</vt:lpstr>
      <vt:lpstr>Ссылка Никона</vt:lpstr>
      <vt:lpstr>Ссылка Никона</vt:lpstr>
      <vt:lpstr>Старообрядчество</vt:lpstr>
      <vt:lpstr>Соловецкое восстание</vt:lpstr>
      <vt:lpstr>Соловецкое восстание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Церковный раскол</dc:title>
  <dc:creator>Дмитрий</dc:creator>
  <cp:lastModifiedBy>школа</cp:lastModifiedBy>
  <cp:revision>16</cp:revision>
  <dcterms:created xsi:type="dcterms:W3CDTF">2011-10-01T12:27:48Z</dcterms:created>
  <dcterms:modified xsi:type="dcterms:W3CDTF">2019-04-16T05:16:05Z</dcterms:modified>
</cp:coreProperties>
</file>