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75"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Lst>
  <p:sldSz cx="12192000" cy="6858000"/>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90" autoAdjust="0"/>
    <p:restoredTop sz="94660"/>
  </p:normalViewPr>
  <p:slideViewPr>
    <p:cSldViewPr snapToGrid="0">
      <p:cViewPr varScale="1">
        <p:scale>
          <a:sx n="109" d="100"/>
          <a:sy n="109" d="100"/>
        </p:scale>
        <p:origin x="32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F6A207B8-F322-4183-93E9-7E7A8A087C8A}" type="datetimeFigureOut">
              <a:rPr lang="ru-RU" smtClean="0"/>
              <a:pPr/>
              <a:t>31.10.2022</a:t>
            </a:fld>
            <a:endParaRPr lang="ru-RU"/>
          </a:p>
        </p:txBody>
      </p:sp>
      <p:sp>
        <p:nvSpPr>
          <p:cNvPr id="4" name="Образ слайда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D227DE9-9CBD-4FB2-BA67-AD6533C942D4}" type="slidenum">
              <a:rPr lang="ru-RU" smtClean="0"/>
              <a:pPr/>
              <a:t>‹#›</a:t>
            </a:fld>
            <a:endParaRPr lang="ru-RU"/>
          </a:p>
        </p:txBody>
      </p:sp>
    </p:spTree>
    <p:extLst>
      <p:ext uri="{BB962C8B-B14F-4D97-AF65-F5344CB8AC3E}">
        <p14:creationId xmlns:p14="http://schemas.microsoft.com/office/powerpoint/2010/main" val="2328564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3223843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4270704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2452042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3773875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2299039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825052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1945806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2769978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3221482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1475121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D3BD8C7-95B9-4E8F-B204-C9A00BF8D891}" type="datetimeFigureOut">
              <a:rPr lang="ru-RU" smtClean="0"/>
              <a:pPr/>
              <a:t>31.10.2022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7514CE4-9CCC-460D-A015-95CD3421DDEE}" type="slidenum">
              <a:rPr lang="ru-RU" smtClean="0"/>
              <a:pPr/>
              <a:t>‹#›</a:t>
            </a:fld>
            <a:endParaRPr lang="ru-RU"/>
          </a:p>
        </p:txBody>
      </p:sp>
    </p:spTree>
    <p:extLst>
      <p:ext uri="{BB962C8B-B14F-4D97-AF65-F5344CB8AC3E}">
        <p14:creationId xmlns:p14="http://schemas.microsoft.com/office/powerpoint/2010/main" val="1629252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3BD8C7-95B9-4E8F-B204-C9A00BF8D891}" type="datetimeFigureOut">
              <a:rPr lang="ru-RU" smtClean="0"/>
              <a:pPr/>
              <a:t>31.10.2022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514CE4-9CCC-460D-A015-95CD3421DDEE}" type="slidenum">
              <a:rPr lang="ru-RU" smtClean="0"/>
              <a:pPr/>
              <a:t>‹#›</a:t>
            </a:fld>
            <a:endParaRPr lang="ru-RU"/>
          </a:p>
        </p:txBody>
      </p:sp>
    </p:spTree>
    <p:extLst>
      <p:ext uri="{BB962C8B-B14F-4D97-AF65-F5344CB8AC3E}">
        <p14:creationId xmlns:p14="http://schemas.microsoft.com/office/powerpoint/2010/main" val="806551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https://mintrud.gov.ru/ministry/programms/gossluzhba/16/11" TargetMode="External"/><Relationship Id="rId7" Type="http://schemas.openxmlformats.org/officeDocument/2006/relationships/image" Target="../media/image19.png"/><Relationship Id="rId2" Type="http://schemas.openxmlformats.org/officeDocument/2006/relationships/hyperlink" Target="https://mintrud.gov.ru/ministry/programms/municipal_service/0" TargetMode="Externa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hyperlink" Target="https://mintrud.gov.ru/ministry/programms/anticorruption/015" TargetMode="External"/><Relationship Id="rId4" Type="http://schemas.openxmlformats.org/officeDocument/2006/relationships/hyperlink" Target="https://edu.gossluzhba.gov.ru/"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rotWithShape="1">
          <a:blip r:embed="rId2" cstate="print">
            <a:extLst>
              <a:ext uri="{28A0092B-C50C-407E-A947-70E740481C1C}">
                <a14:useLocalDpi xmlns:a14="http://schemas.microsoft.com/office/drawing/2010/main" val="0"/>
              </a:ext>
            </a:extLst>
          </a:blip>
          <a:srcRect l="16775" r="18494" b="55370"/>
          <a:stretch/>
        </p:blipFill>
        <p:spPr>
          <a:xfrm>
            <a:off x="120872" y="3743586"/>
            <a:ext cx="2729459" cy="2696607"/>
          </a:xfrm>
          <a:prstGeom prst="rect">
            <a:avLst/>
          </a:prstGeom>
        </p:spPr>
      </p:pic>
      <p:sp>
        <p:nvSpPr>
          <p:cNvPr id="14" name="TextBox 13"/>
          <p:cNvSpPr txBox="1"/>
          <p:nvPr/>
        </p:nvSpPr>
        <p:spPr>
          <a:xfrm>
            <a:off x="2519361" y="397659"/>
            <a:ext cx="7239000" cy="600164"/>
          </a:xfrm>
          <a:prstGeom prst="rect">
            <a:avLst/>
          </a:prstGeom>
          <a:noFill/>
        </p:spPr>
        <p:txBody>
          <a:bodyPr wrap="square" rtlCol="0">
            <a:spAutoFit/>
          </a:bodyPr>
          <a:lstStyle/>
          <a:p>
            <a:pPr algn="ctr"/>
            <a:r>
              <a:rPr lang="ru-RU" sz="1650" dirty="0">
                <a:solidFill>
                  <a:srgbClr val="002060"/>
                </a:solidFill>
                <a:latin typeface="Century Gothic" panose="020B0502020202020204" pitchFamily="34" charset="0"/>
              </a:rPr>
              <a:t>Министерство национальной и региональной политики Республики Карелия </a:t>
            </a:r>
          </a:p>
        </p:txBody>
      </p:sp>
      <p:sp>
        <p:nvSpPr>
          <p:cNvPr id="16" name="Прямоугольник 15"/>
          <p:cNvSpPr/>
          <p:nvPr/>
        </p:nvSpPr>
        <p:spPr>
          <a:xfrm>
            <a:off x="749147" y="1765615"/>
            <a:ext cx="10708395" cy="2123004"/>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ru-RU" sz="3000" b="1" dirty="0">
                <a:solidFill>
                  <a:srgbClr val="1F4E79"/>
                </a:solidFill>
              </a:rPr>
              <a:t>Муниципальная служба в </a:t>
            </a:r>
            <a:r>
              <a:rPr lang="ru-RU" sz="3000" b="1" dirty="0" smtClean="0">
                <a:solidFill>
                  <a:srgbClr val="1F4E79"/>
                </a:solidFill>
              </a:rPr>
              <a:t>Республике </a:t>
            </a:r>
            <a:r>
              <a:rPr lang="ru-RU" sz="3000" b="1" dirty="0">
                <a:solidFill>
                  <a:srgbClr val="1F4E79"/>
                </a:solidFill>
              </a:rPr>
              <a:t>Карелия</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3"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3"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3"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3"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3"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3"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3"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3"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3"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3"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3"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3"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spTree>
    <p:extLst>
      <p:ext uri="{BB962C8B-B14F-4D97-AF65-F5344CB8AC3E}">
        <p14:creationId xmlns:p14="http://schemas.microsoft.com/office/powerpoint/2010/main" val="2939373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4"/>
            <a:ext cx="10708395" cy="3706717"/>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sz="2000" dirty="0">
                <a:solidFill>
                  <a:srgbClr val="1F4E79"/>
                </a:solidFill>
              </a:rPr>
              <a:t>6) участие по своей инициативе в конкурсе на замещение вакантной должности муниципальной службы;</a:t>
            </a:r>
          </a:p>
          <a:p>
            <a:r>
              <a:rPr lang="ru-RU" sz="2000" dirty="0">
                <a:solidFill>
                  <a:srgbClr val="1F4E79"/>
                </a:solidFill>
              </a:rPr>
              <a:t>7) получение дополнительного профессионального образования в соответствии с муниципальным правовым актом за счет средств местного бюджета;</a:t>
            </a:r>
          </a:p>
          <a:p>
            <a:r>
              <a:rPr lang="ru-RU" sz="2000" dirty="0">
                <a:solidFill>
                  <a:srgbClr val="1F4E79"/>
                </a:solidFill>
              </a:rPr>
              <a:t>8) защиту своих персональных данных;</a:t>
            </a:r>
          </a:p>
          <a:p>
            <a:r>
              <a:rPr lang="ru-RU" sz="2000" dirty="0">
                <a:solidFill>
                  <a:srgbClr val="1F4E79"/>
                </a:solidFill>
              </a:rPr>
              <a:t>9) ознакомление со всеми материалами своего личного дела, с отзывами о профессиональной деятельности и другими документами до внесения их в его личное дело, а также на приобщение к личному делу его письменных объяснений;</a:t>
            </a:r>
          </a:p>
          <a:p>
            <a:r>
              <a:rPr lang="ru-RU" sz="2000" dirty="0">
                <a:solidFill>
                  <a:srgbClr val="1F4E79"/>
                </a:solidFill>
              </a:rPr>
              <a:t>10) объединение, включая право создавать профессиональные союзы, для защиты своих прав, социально-экономических и профессиональных интересов;</a:t>
            </a:r>
          </a:p>
          <a:p>
            <a:r>
              <a:rPr lang="ru-RU" sz="2000" dirty="0">
                <a:solidFill>
                  <a:srgbClr val="1F4E79"/>
                </a:solidFill>
              </a:rPr>
              <a:t>11) рассмотрение индивидуальных трудовых споров в соответствии с трудовым законодательством, защиту своих прав и законных интересов на муниципальной службе, включая обжалование в суд их нарушений;</a:t>
            </a:r>
          </a:p>
          <a:p>
            <a:r>
              <a:rPr lang="ru-RU" sz="2000" dirty="0">
                <a:solidFill>
                  <a:srgbClr val="1F4E79"/>
                </a:solidFill>
              </a:rPr>
              <a:t>12) пенсионное обеспечение в соответствии с законодательством Российской Федерации.</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28088677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4"/>
            <a:ext cx="10708395" cy="3706717"/>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ru-RU" sz="2000" dirty="0">
                <a:solidFill>
                  <a:srgbClr val="1F4E79"/>
                </a:solidFill>
              </a:rPr>
              <a:t>Муниципальный служащий, за исключением муниципального служащего, замещающего должность главы местной администрации по контракту, вправе с предварительным письменным уведомлением представителя нанимателя (работодателя) выполнять иную оплачиваемую работу, если это не повлечет за собой конфликт интересов и если иное не предусмотрено Федеральным законом от 02.03.2007 № 25-ФЗ "О муниципальной службе в Российской Федерации" . </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308626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4"/>
            <a:ext cx="10708395" cy="3706717"/>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ru-RU" dirty="0" smtClean="0">
              <a:solidFill>
                <a:srgbClr val="1F4E79"/>
              </a:solidFill>
            </a:endParaRPr>
          </a:p>
          <a:p>
            <a:r>
              <a:rPr lang="ru-RU" dirty="0" smtClean="0">
                <a:solidFill>
                  <a:srgbClr val="1F4E79"/>
                </a:solidFill>
              </a:rPr>
              <a:t>1</a:t>
            </a:r>
            <a:r>
              <a:rPr lang="ru-RU" dirty="0">
                <a:solidFill>
                  <a:srgbClr val="1F4E79"/>
                </a:solidFill>
              </a:rPr>
              <a:t>) соблюдать Конституцию Российской Федерации, федеральные конституционные законы, федеральные законы, иные нормативные правовые акты Российской Федерации, конституции (уставы), законы и иные нормативные правовые акты субъектов Российской Федерации, устав муниципального образования и иные муниципальные правовые акты и обеспечивать их исполнение;</a:t>
            </a:r>
          </a:p>
          <a:p>
            <a:r>
              <a:rPr lang="ru-RU" dirty="0">
                <a:solidFill>
                  <a:srgbClr val="1F4E79"/>
                </a:solidFill>
              </a:rPr>
              <a:t>2) исполнять должностные обязанности в соответствии с должностной инструкцией;</a:t>
            </a:r>
          </a:p>
          <a:p>
            <a:r>
              <a:rPr lang="ru-RU" dirty="0">
                <a:solidFill>
                  <a:srgbClr val="1F4E79"/>
                </a:solidFill>
              </a:rPr>
              <a:t>3) соблюдать при исполнении должностных обязанностей права, свободы и законные интересы человека и гражданина независимо от расы, национальности, языка, отношения к религии и других обстоятельств, а также права и законные интересы организаций;</a:t>
            </a:r>
          </a:p>
          <a:p>
            <a:r>
              <a:rPr lang="ru-RU" dirty="0">
                <a:solidFill>
                  <a:srgbClr val="1F4E79"/>
                </a:solidFill>
              </a:rPr>
              <a:t>4) соблюдать установленные в органе местного самоуправления, аппарате избирательной комиссии муниципального образования правила внутреннего трудового распорядка, должностную инструкцию, порядок работы со служебной информацией;</a:t>
            </a:r>
          </a:p>
          <a:p>
            <a:r>
              <a:rPr lang="ru-RU" dirty="0">
                <a:solidFill>
                  <a:srgbClr val="1F4E79"/>
                </a:solidFill>
              </a:rPr>
              <a:t>5) поддерживать уровень квалификации, необходимый для надлежащего исполнения должностных обязанностей;</a:t>
            </a:r>
          </a:p>
          <a:p>
            <a:r>
              <a:rPr lang="ru-RU" dirty="0">
                <a:solidFill>
                  <a:srgbClr val="1F4E79"/>
                </a:solidFill>
              </a:rPr>
              <a:t>6) не разглашать сведения, составляющие государственную и иную охраняемую федеральными законами тайну, а также сведения, ставшие ему известными в связи с исполнением должностных обязанностей, в том числе сведения, касающиеся частной жизни и здоровья граждан или затрагивающие их честь и достоинство;</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1165058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4"/>
            <a:ext cx="10708395" cy="3706717"/>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ru-RU" dirty="0" smtClean="0">
              <a:solidFill>
                <a:srgbClr val="1F4E79"/>
              </a:solidFill>
            </a:endParaRPr>
          </a:p>
          <a:p>
            <a:endParaRPr lang="ru-RU" dirty="0" smtClean="0">
              <a:solidFill>
                <a:srgbClr val="1F4E79"/>
              </a:solidFill>
            </a:endParaRPr>
          </a:p>
          <a:p>
            <a:r>
              <a:rPr lang="ru-RU" dirty="0" smtClean="0">
                <a:solidFill>
                  <a:srgbClr val="1F4E79"/>
                </a:solidFill>
              </a:rPr>
              <a:t>7</a:t>
            </a:r>
            <a:r>
              <a:rPr lang="ru-RU" dirty="0">
                <a:solidFill>
                  <a:srgbClr val="1F4E79"/>
                </a:solidFill>
              </a:rPr>
              <a:t>) беречь государственное и муниципальное имущество, в том числе предоставленное ему для исполнения должностных обязанностей;</a:t>
            </a:r>
          </a:p>
          <a:p>
            <a:r>
              <a:rPr lang="ru-RU" dirty="0">
                <a:solidFill>
                  <a:srgbClr val="1F4E79"/>
                </a:solidFill>
              </a:rPr>
              <a:t>8) представлять в установленном порядке предусмотренные законодательством Российской Федерации сведения о себе и членах своей семьи;</a:t>
            </a:r>
          </a:p>
          <a:p>
            <a:r>
              <a:rPr lang="ru-RU" dirty="0">
                <a:solidFill>
                  <a:srgbClr val="1F4E79"/>
                </a:solidFill>
              </a:rPr>
              <a:t>9) сообщать в письменной форме представителю нанимателя (работодателю) о прекращении гражданства Российской Федерации либо гражданства (подданства) иностранного государства - участника международного договора Российской Федерации, в соответствии с которым иностранный гражданин имеет право находиться на муниципальной службе, в день, когда муниципальному служащему стало известно об этом, но не позднее пяти рабочих дней со дня прекращения гражданства Российской Федерации либо гражданства (подданства) иностранного государства - участника международного договора Российской Федерации, в соответствии с которым иностранный гражданин имеет право находиться на муниципальной службе;</a:t>
            </a:r>
          </a:p>
          <a:p>
            <a:r>
              <a:rPr lang="ru-RU" dirty="0">
                <a:solidFill>
                  <a:srgbClr val="1F4E79"/>
                </a:solidFill>
              </a:rPr>
              <a:t>9.1) сообщать в письменной форме представителю нанимателя (работодателю) о приобретении гражданства (подданства) иностранного государства либо получении вида на жительство или иного документа, подтверждающего право на постоянное проживание гражданина на территории иностранного государства, в день, когда муниципальному служащему стало известно об этом, но не позднее пяти рабочих дней со дня приобретения гражданства (подданства) иностранного государства либо получения вида на жительство или иного документа, подтверждающего право на постоянное проживание гражданина на территории иностранного государства;</a:t>
            </a:r>
          </a:p>
          <a:p>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22782808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4"/>
            <a:ext cx="10708395" cy="3706717"/>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ru-RU" dirty="0" smtClean="0">
              <a:solidFill>
                <a:srgbClr val="1F4E79"/>
              </a:solidFill>
            </a:endParaRPr>
          </a:p>
          <a:p>
            <a:r>
              <a:rPr lang="ru-RU" dirty="0" smtClean="0">
                <a:solidFill>
                  <a:srgbClr val="1F4E79"/>
                </a:solidFill>
              </a:rPr>
              <a:t>10</a:t>
            </a:r>
            <a:r>
              <a:rPr lang="ru-RU" dirty="0">
                <a:solidFill>
                  <a:srgbClr val="1F4E79"/>
                </a:solidFill>
              </a:rPr>
              <a:t>) соблюдать ограничения, выполнять обязательства, не нарушать запреты, которые установлены настоящим Федеральным законом и другими федеральными законами;</a:t>
            </a:r>
          </a:p>
          <a:p>
            <a:r>
              <a:rPr lang="ru-RU" dirty="0">
                <a:solidFill>
                  <a:srgbClr val="1F4E79"/>
                </a:solidFill>
              </a:rPr>
              <a:t>11) уведомлять в письменной форме представителя нанимателя (работодателя) о личной заинтересованности при исполнении должностных обязанностей, которая может привести к конфликту интересов, и принимать меры по предотвращению подобного конфликта.</a:t>
            </a:r>
          </a:p>
          <a:p>
            <a:endParaRPr lang="ru-RU" dirty="0">
              <a:solidFill>
                <a:srgbClr val="1F4E79"/>
              </a:solidFill>
            </a:endParaRPr>
          </a:p>
          <a:p>
            <a:r>
              <a:rPr lang="ru-RU" dirty="0">
                <a:solidFill>
                  <a:srgbClr val="1F4E79"/>
                </a:solidFill>
              </a:rPr>
              <a:t>2. Муниципальный служащий не вправе исполнять данное ему неправомерное поручение. При получении от соответствующего руководителя поручения, являющегося, по мнению муниципального служащего, неправомерным, муниципальный служащий должен представить руководителю, давшему поручение, в письменной форме обоснование неправомерности данного поручения с указанием положений федеральных законов и иных нормативных правовых актов Российской Федерации, законов и иных нормативных правовых актов субъекта Российской Федерации, муниципальных правовых актов, которые могут быть нарушены при исполнении данного поручения. В случае подтверждения руководителем данного поручения в письменной форме муниципальный служащий обязан отказаться от его исполнения. В случае исполнения неправомерного поручения муниципальный служащий и давший это поручение руководитель несут ответственность в соответствии с законодательством Российской Федерации.</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31350147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4"/>
            <a:ext cx="10708395" cy="3706717"/>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dirty="0">
                <a:solidFill>
                  <a:srgbClr val="1F4E79"/>
                </a:solidFill>
              </a:rPr>
              <a:t>1. Гражданин не может быть принят на муниципальную службу, а муниципальный служащий не может находиться на муниципальной службе в случае:</a:t>
            </a:r>
          </a:p>
          <a:p>
            <a:r>
              <a:rPr lang="ru-RU" dirty="0">
                <a:solidFill>
                  <a:srgbClr val="1F4E79"/>
                </a:solidFill>
              </a:rPr>
              <a:t>1) признания его недееспособным или ограниченно дееспособным решением суда, вступившим в законную силу;</a:t>
            </a:r>
          </a:p>
          <a:p>
            <a:r>
              <a:rPr lang="ru-RU" dirty="0">
                <a:solidFill>
                  <a:srgbClr val="1F4E79"/>
                </a:solidFill>
              </a:rPr>
              <a:t>2) осуждения его к наказанию, исключающему возможность исполнения должностных обязанностей по должности муниципальной службы, по приговору суда, вступившему в законную силу;</a:t>
            </a:r>
          </a:p>
          <a:p>
            <a:r>
              <a:rPr lang="ru-RU" dirty="0">
                <a:solidFill>
                  <a:srgbClr val="1F4E79"/>
                </a:solidFill>
              </a:rPr>
              <a:t>3) отказа от прохождения процедуры оформления допуска к сведениям, составляющим государственную и иную охраняемую федеральными законами тайну, если исполнение должностных обязанностей по должности муниципальной службы, на замещение которой претендует гражданин, или по замещаемой муниципальным служащим должности муниципальной службы связано с использованием таких сведений;</a:t>
            </a:r>
          </a:p>
          <a:p>
            <a:r>
              <a:rPr lang="ru-RU" dirty="0">
                <a:solidFill>
                  <a:srgbClr val="1F4E79"/>
                </a:solidFill>
              </a:rPr>
              <a:t>4) наличия заболевания, препятствующего поступлению на муниципальную службу или ее прохождению и подтвержденного заключением медицинской организации. Порядок прохождения диспансеризации, перечень таких заболеваний и форма заключения медицинской организации устанавливаются уполномоченным Правительством Российской Федерации федеральным органом исполнительной власти</a:t>
            </a:r>
            <a:r>
              <a:rPr lang="ru-RU" dirty="0" smtClean="0">
                <a:solidFill>
                  <a:srgbClr val="1F4E79"/>
                </a:solidFill>
              </a:rPr>
              <a:t>;</a:t>
            </a:r>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13436843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473526"/>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ru-RU" dirty="0" smtClean="0">
              <a:solidFill>
                <a:srgbClr val="1F4E79"/>
              </a:solidFill>
            </a:endParaRPr>
          </a:p>
          <a:p>
            <a:endParaRPr lang="ru-RU" dirty="0">
              <a:solidFill>
                <a:srgbClr val="1F4E79"/>
              </a:solidFill>
            </a:endParaRPr>
          </a:p>
          <a:p>
            <a:endParaRPr lang="ru-RU" dirty="0" smtClean="0">
              <a:solidFill>
                <a:srgbClr val="1F4E79"/>
              </a:solidFill>
            </a:endParaRPr>
          </a:p>
          <a:p>
            <a:r>
              <a:rPr lang="ru-RU" dirty="0" smtClean="0">
                <a:solidFill>
                  <a:srgbClr val="1F4E79"/>
                </a:solidFill>
              </a:rPr>
              <a:t>5</a:t>
            </a:r>
            <a:r>
              <a:rPr lang="ru-RU" dirty="0">
                <a:solidFill>
                  <a:srgbClr val="1F4E79"/>
                </a:solidFill>
              </a:rPr>
              <a:t>) близкого родства или свойства (родители, супруги, дети, братья, сестры, а также братья, сестры, родители, дети супругов и супруги детей) с главой муниципального образования, который возглавляет местную администрацию, если замещение должности муниципальной службы связано с непосредственной подчиненностью или подконтрольностью этому должностному лицу, или с муниципальным служащим, если замещение должности муниципальной службы связано с непосредственной подчиненностью или подконтрольностью одного из них другому</a:t>
            </a:r>
            <a:r>
              <a:rPr lang="ru-RU" dirty="0" smtClean="0">
                <a:solidFill>
                  <a:srgbClr val="1F4E79"/>
                </a:solidFill>
              </a:rPr>
              <a:t>;</a:t>
            </a:r>
          </a:p>
          <a:p>
            <a:r>
              <a:rPr lang="ru-RU" dirty="0">
                <a:solidFill>
                  <a:srgbClr val="1F4E79"/>
                </a:solidFill>
              </a:rPr>
              <a:t>6) прекращения гражданства Российской Федерации либо гражданства (подданства) иностранного государства - участника международного договора Российской Федерации, в соответствии с которым иностранный гражданин имеет право находиться на муниципальной службе;</a:t>
            </a:r>
          </a:p>
          <a:p>
            <a:r>
              <a:rPr lang="ru-RU" dirty="0">
                <a:solidFill>
                  <a:srgbClr val="1F4E79"/>
                </a:solidFill>
              </a:rPr>
              <a:t>7) наличия гражданства (подданства) иностранного государства либо вида на жительство или иного документа, подтверждающего право на постоянное проживание гражданина на территории иностранного государства, если иное не предусмотрено международным договором Российской Федерации;</a:t>
            </a:r>
          </a:p>
          <a:p>
            <a:r>
              <a:rPr lang="ru-RU" dirty="0">
                <a:solidFill>
                  <a:srgbClr val="1F4E79"/>
                </a:solidFill>
              </a:rPr>
              <a:t>8) представления подложных документов или заведомо ложных сведений при поступлении на муниципальную службу;</a:t>
            </a:r>
          </a:p>
          <a:p>
            <a:r>
              <a:rPr lang="ru-RU" dirty="0">
                <a:solidFill>
                  <a:srgbClr val="1F4E79"/>
                </a:solidFill>
              </a:rPr>
              <a:t>9) непредставления предусмотренных Федеральным законом от 02.03.2007 № 25-ФЗ "О муниципальной службе в Российской Федерации" , Федеральным законом от 25.12.2008 № 273-ФЗ "О противодействии коррупции" и другими федеральными законами сведений или представления заведомо недостоверных или неполных сведений при поступлении на муниципальную службу;</a:t>
            </a:r>
          </a:p>
          <a:p>
            <a:endParaRPr lang="ru-RU" dirty="0" smtClean="0">
              <a:solidFill>
                <a:srgbClr val="1F4E79"/>
              </a:solidFill>
            </a:endParaRPr>
          </a:p>
          <a:p>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28179079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ru-RU" dirty="0" smtClean="0">
              <a:solidFill>
                <a:srgbClr val="1F4E79"/>
              </a:solidFill>
            </a:endParaRPr>
          </a:p>
          <a:p>
            <a:endParaRPr lang="ru-RU" dirty="0">
              <a:solidFill>
                <a:srgbClr val="1F4E79"/>
              </a:solidFill>
            </a:endParaRPr>
          </a:p>
          <a:p>
            <a:r>
              <a:rPr lang="ru-RU" dirty="0" smtClean="0">
                <a:solidFill>
                  <a:srgbClr val="1F4E79"/>
                </a:solidFill>
              </a:rPr>
              <a:t>9.1</a:t>
            </a:r>
            <a:r>
              <a:rPr lang="ru-RU" dirty="0">
                <a:solidFill>
                  <a:srgbClr val="1F4E79"/>
                </a:solidFill>
              </a:rPr>
              <a:t>) непредставления сведений, предусмотренных статьей 15.1 Федерального закона от 02.03.2007  № 25-ФЗ "О муниципальной службе в Российской Федерации" </a:t>
            </a:r>
            <a:r>
              <a:rPr lang="ru-RU" dirty="0" smtClean="0">
                <a:solidFill>
                  <a:srgbClr val="1F4E79"/>
                </a:solidFill>
              </a:rPr>
              <a:t>;</a:t>
            </a:r>
          </a:p>
          <a:p>
            <a:endParaRPr lang="ru-RU" dirty="0">
              <a:solidFill>
                <a:srgbClr val="1F4E79"/>
              </a:solidFill>
            </a:endParaRPr>
          </a:p>
          <a:p>
            <a:r>
              <a:rPr lang="ru-RU" dirty="0">
                <a:solidFill>
                  <a:srgbClr val="1F4E79"/>
                </a:solidFill>
              </a:rPr>
              <a:t>10) признания его не прошедшим военную службу по призыву, не имея на то законных оснований, в соответствии с заключением призывной комиссии (за исключением граждан, прошедших военную службу по контракту) - в течение 10 лет со дня истечения срока, установленного для обжалования указанного заключения в призывную комиссию соответствующего субъекта Российской Федерации, а если указанное заключение и (или) решение призывной комиссии соответствующего субъекта Российской Федерации по жалобе гражданина на указанное заключение были обжалованы в суд, - в течение 10 лет со дня вступления в законную силу решения суда, которым признано, что права гражданина при вынесении указанного заключения и (или) решения призывной комиссии соответствующего субъекта Российской Федерации по жалобе гражданина на указанное заключение не были нарушены</a:t>
            </a:r>
            <a:r>
              <a:rPr lang="ru-RU" dirty="0" smtClean="0">
                <a:solidFill>
                  <a:srgbClr val="1F4E79"/>
                </a:solidFill>
              </a:rPr>
              <a:t>.</a:t>
            </a:r>
          </a:p>
          <a:p>
            <a:endParaRPr lang="ru-RU" dirty="0" smtClean="0">
              <a:solidFill>
                <a:srgbClr val="1F4E79"/>
              </a:solidFill>
            </a:endParaRPr>
          </a:p>
          <a:p>
            <a:r>
              <a:rPr lang="ru-RU" dirty="0" smtClean="0">
                <a:solidFill>
                  <a:srgbClr val="1F4E79"/>
                </a:solidFill>
              </a:rPr>
              <a:t>1.1</a:t>
            </a:r>
            <a:r>
              <a:rPr lang="ru-RU" dirty="0">
                <a:solidFill>
                  <a:srgbClr val="1F4E79"/>
                </a:solidFill>
              </a:rPr>
              <a:t>. Гражданин не может быть назначен на должность главы местной администрации по контракту, а муниципальный служащий не может замещать должность главы местной администрации по контракту в случае близкого родства или свойства (родители, супруги, дети, братья, сестры, а также братья, сестры, родители, дети супругов и супруги детей) с главой муниципального образования.</a:t>
            </a:r>
          </a:p>
          <a:p>
            <a:endParaRPr lang="ru-RU" dirty="0">
              <a:solidFill>
                <a:srgbClr val="1F4E79"/>
              </a:solidFill>
            </a:endParaRPr>
          </a:p>
          <a:p>
            <a:endParaRPr lang="ru-RU" dirty="0" smtClean="0">
              <a:solidFill>
                <a:srgbClr val="1F4E79"/>
              </a:solidFill>
            </a:endParaRPr>
          </a:p>
          <a:p>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38715635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a:solidFill>
                  <a:srgbClr val="1F4E79"/>
                </a:solidFill>
              </a:rPr>
              <a:t>1.2. Гражданин не может быть назначен на должности председателя, заместителя председателя и аудитора контрольно-счетного органа муниципального образования, а муниципальный служащий не может замещать должности председателя, заместителя председателя и аудитора контрольно-счетного органа муниципального образования в случае близкого родства или свойства (родители, супруги, дети, братья, сестры, а также братья, сестры, родители, дети супругов и супруги детей) с председателем представительного органа муниципального образования, главой муниципального образования, главой местной администрации, руководителями судебных и правоохранительных органов, расположенных на территории соответствующего муниципального образования.</a:t>
            </a:r>
          </a:p>
          <a:p>
            <a:r>
              <a:rPr lang="ru-RU">
                <a:solidFill>
                  <a:srgbClr val="1F4E79"/>
                </a:solidFill>
              </a:rPr>
              <a:t>2. Гражданин не может быть принят на муниципальную службу после достижения им возраста 65 лет - предельного возраста, установленного для замещения должности муниципальной службы.</a:t>
            </a:r>
          </a:p>
          <a:p>
            <a:endParaRPr lang="ru-RU">
              <a:solidFill>
                <a:srgbClr val="1F4E79"/>
              </a:solidFill>
            </a:endParaRPr>
          </a:p>
          <a:p>
            <a:r>
              <a:rPr lang="ru-RU">
                <a:solidFill>
                  <a:srgbClr val="1F4E79"/>
                </a:solidFill>
              </a:rPr>
              <a:t>3. Муниципальный служащий, являющийся руководителем органа местного самоуправления, аппарата избирательной комиссии муниципального образования, заместитель указанного муниципального служащего в целях исключения конфликта интересов не могут представлять интересы муниципальных служащих в выборном профсоюзном органе данного органа местного самоуправления, аппарата избирательной комиссии муниципального образования в период замещения ими соответствующей должности.</a:t>
            </a:r>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3144271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a:solidFill>
                  <a:srgbClr val="1F4E79"/>
                </a:solidFill>
              </a:rPr>
              <a:t>	В связи с прохождением муниципальной службы муниципальному служащему запрещается:</a:t>
            </a:r>
          </a:p>
          <a:p>
            <a:r>
              <a:rPr lang="ru-RU">
                <a:solidFill>
                  <a:srgbClr val="1F4E79"/>
                </a:solidFill>
              </a:rPr>
              <a:t> замещать должность муниципальной службы в случае:</a:t>
            </a:r>
          </a:p>
          <a:p>
            <a:r>
              <a:rPr lang="ru-RU">
                <a:solidFill>
                  <a:srgbClr val="1F4E79"/>
                </a:solidFill>
              </a:rPr>
              <a:t>а) избрания или назначения на государственную должность Российской Федерации либо на государственную должность субъекта Российской Федерации, а также в случае назначения на должность государственной службы;</a:t>
            </a:r>
          </a:p>
          <a:p>
            <a:r>
              <a:rPr lang="ru-RU">
                <a:solidFill>
                  <a:srgbClr val="1F4E79"/>
                </a:solidFill>
              </a:rPr>
              <a:t>б) избрания или назначения на муниципальную должность;</a:t>
            </a:r>
          </a:p>
          <a:p>
            <a:r>
              <a:rPr lang="ru-RU">
                <a:solidFill>
                  <a:srgbClr val="1F4E79"/>
                </a:solidFill>
              </a:rPr>
              <a:t>в) избрания на оплачиваемую выборную должность в органе профессионального союза, в том числе в выборном органе первичной профсоюзной организации, созданной в органе местного самоуправления, аппарате избирательной комиссии муниципального образования;</a:t>
            </a:r>
          </a:p>
          <a:p>
            <a:endParaRPr lang="ru-RU">
              <a:solidFill>
                <a:srgbClr val="1F4E79"/>
              </a:solidFill>
            </a:endParaRPr>
          </a:p>
          <a:p>
            <a:r>
              <a:rPr lang="ru-RU">
                <a:solidFill>
                  <a:srgbClr val="1F4E79"/>
                </a:solidFill>
              </a:rPr>
              <a:t> участвовать в управлении коммерческой или некоммерческой организацией, за исключением следующих случаев:</a:t>
            </a:r>
          </a:p>
          <a:p>
            <a:r>
              <a:rPr lang="ru-RU">
                <a:solidFill>
                  <a:srgbClr val="1F4E79"/>
                </a:solidFill>
              </a:rPr>
              <a:t>а) участие на безвозмездной основе в управлении политической партией, органом профессионального союза, в том числе выборным органом первичной профсоюзной организации, созданной в органе местного самоуправления, аппарате избирательной комиссии муниципального образования, участие в съезде (конференции) или общем собрании иной общественной организации, жилищного, жилищно-строительного, гаражного кооперативов, товарищества собственников недвижимости;</a:t>
            </a:r>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259398" y="499809"/>
            <a:ext cx="8071804" cy="670618"/>
          </a:xfrm>
          <a:prstGeom prst="rect">
            <a:avLst/>
          </a:prstGeom>
        </p:spPr>
      </p:pic>
    </p:spTree>
    <p:extLst>
      <p:ext uri="{BB962C8B-B14F-4D97-AF65-F5344CB8AC3E}">
        <p14:creationId xmlns:p14="http://schemas.microsoft.com/office/powerpoint/2010/main" val="6332684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5"/>
            <a:ext cx="10708395" cy="2123004"/>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ru-RU" sz="2400" dirty="0" smtClean="0">
              <a:solidFill>
                <a:srgbClr val="1F4E79"/>
              </a:solidFill>
            </a:endParaRPr>
          </a:p>
          <a:p>
            <a:pPr algn="ctr"/>
            <a:endParaRPr lang="ru-RU" sz="2400" dirty="0">
              <a:solidFill>
                <a:srgbClr val="1F4E79"/>
              </a:solidFill>
            </a:endParaRPr>
          </a:p>
          <a:p>
            <a:pPr algn="ctr"/>
            <a:endParaRPr lang="ru-RU" sz="2400" dirty="0" smtClean="0">
              <a:solidFill>
                <a:srgbClr val="1F4E79"/>
              </a:solidFill>
            </a:endParaRPr>
          </a:p>
          <a:p>
            <a:pPr algn="ctr"/>
            <a:endParaRPr lang="ru-RU" sz="2400" dirty="0">
              <a:solidFill>
                <a:srgbClr val="1F4E79"/>
              </a:solidFill>
            </a:endParaRPr>
          </a:p>
          <a:p>
            <a:pPr algn="ctr"/>
            <a:r>
              <a:rPr lang="ru-RU" sz="2400" dirty="0" smtClean="0">
                <a:solidFill>
                  <a:srgbClr val="1F4E79"/>
                </a:solidFill>
              </a:rPr>
              <a:t>Муниципальная </a:t>
            </a:r>
            <a:r>
              <a:rPr lang="ru-RU" sz="2400" dirty="0">
                <a:solidFill>
                  <a:srgbClr val="1F4E79"/>
                </a:solidFill>
              </a:rPr>
              <a:t>служба - профессиональная деятельность граждан, которая осуществляется на постоянной основе на должностях муниципальной службы, замещаемых путем заключения трудового договора (контракта</a:t>
            </a:r>
            <a:r>
              <a:rPr lang="ru-RU" sz="2400" dirty="0" smtClean="0">
                <a:solidFill>
                  <a:srgbClr val="1F4E79"/>
                </a:solidFill>
              </a:rPr>
              <a:t>).</a:t>
            </a:r>
          </a:p>
          <a:p>
            <a:pPr algn="ctr"/>
            <a:r>
              <a:rPr lang="ru-RU" sz="2400" dirty="0">
                <a:solidFill>
                  <a:srgbClr val="1F4E79"/>
                </a:solidFill>
              </a:rPr>
              <a:t>Нанимателем для муниципального служащего является муниципальное образование, от имени которого полномочия нанимателя осуществляет представитель нанимателя (работодатель).</a:t>
            </a:r>
          </a:p>
          <a:p>
            <a:pPr algn="ctr"/>
            <a:endParaRPr lang="ru-RU" sz="2400" dirty="0" smtClean="0">
              <a:solidFill>
                <a:srgbClr val="1F4E79"/>
              </a:solidFill>
            </a:endParaRPr>
          </a:p>
          <a:p>
            <a:pPr algn="ctr"/>
            <a:r>
              <a:rPr lang="ru-RU" sz="2400" dirty="0" smtClean="0">
                <a:solidFill>
                  <a:srgbClr val="1F4E79"/>
                </a:solidFill>
              </a:rPr>
              <a:t>Представителем </a:t>
            </a:r>
            <a:r>
              <a:rPr lang="ru-RU" sz="2400" dirty="0">
                <a:solidFill>
                  <a:srgbClr val="1F4E79"/>
                </a:solidFill>
              </a:rPr>
              <a:t>нанимателя (работодателем) может быть глава муниципального образования, руководитель органа местного самоуправления, председатель избирательной комиссии муниципального образования или иное лицо, уполномоченное исполнять обязанности представителя нанимателя (работодателя).</a:t>
            </a:r>
          </a:p>
          <a:p>
            <a:pPr algn="ctr"/>
            <a:endParaRPr lang="ru-RU" sz="3000" b="1" dirty="0" smtClean="0">
              <a:solidFill>
                <a:srgbClr val="1F4E79"/>
              </a:solidFill>
            </a:endParaRPr>
          </a:p>
          <a:p>
            <a:pPr algn="ctr"/>
            <a:endParaRPr lang="ru-RU" sz="3000" b="1"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spTree>
    <p:extLst>
      <p:ext uri="{BB962C8B-B14F-4D97-AF65-F5344CB8AC3E}">
        <p14:creationId xmlns:p14="http://schemas.microsoft.com/office/powerpoint/2010/main" val="3750406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dirty="0">
                <a:solidFill>
                  <a:srgbClr val="1F4E79"/>
                </a:solidFill>
              </a:rPr>
              <a:t>б) участие на безвозмездной основе в управлении некоммерческой организацией (кроме участия в управлении политической партией, органом профессионального союза, в том числе выборным органом первичной профсоюзной организации, созданной в органе местного самоуправления, аппарате избирательной комиссии муниципального образования, участия в съезде (конференции) или общем собрании иной общественной организации, жилищного, жилищно-строительного, гаражного кооперативов, товарищества собственников недвижимости) с разрешения представителя нанимателя, которое получено в порядке, установленном законом субъекта Российской Федерации;</a:t>
            </a:r>
          </a:p>
          <a:p>
            <a:r>
              <a:rPr lang="ru-RU" dirty="0">
                <a:solidFill>
                  <a:srgbClr val="1F4E79"/>
                </a:solidFill>
              </a:rPr>
              <a:t>в) представление на безвозмездной основе интересов муниципального образования в совете муниципальных образований субъекта Российской Федерации, иных объединениях муниципальных образований, а также в их органах управления;</a:t>
            </a:r>
          </a:p>
          <a:p>
            <a:r>
              <a:rPr lang="ru-RU" dirty="0">
                <a:solidFill>
                  <a:srgbClr val="1F4E79"/>
                </a:solidFill>
              </a:rPr>
              <a:t>г) представление на безвозмездной основе интересов муниципального образования в органах управления и ревизионной комиссии организации, учредителем (акционером, участником) которой является муниципальное образование, в соответствии с муниципальными правовыми актами, определяющими порядок осуществления от имени муниципального образования полномочий учредителя организации либо порядок управления находящимися в муниципальной собственности акциями (долями в уставном капитале);</a:t>
            </a:r>
          </a:p>
          <a:p>
            <a:r>
              <a:rPr lang="ru-RU" dirty="0">
                <a:solidFill>
                  <a:srgbClr val="1F4E79"/>
                </a:solidFill>
              </a:rPr>
              <a:t>д) иные случаи, предусмотренные федеральными законами;</a:t>
            </a:r>
          </a:p>
          <a:p>
            <a:r>
              <a:rPr lang="ru-RU" dirty="0" smtClean="0">
                <a:solidFill>
                  <a:srgbClr val="1F4E79"/>
                </a:solidFill>
              </a:rPr>
              <a:t>заниматься </a:t>
            </a:r>
            <a:r>
              <a:rPr lang="ru-RU" dirty="0">
                <a:solidFill>
                  <a:srgbClr val="1F4E79"/>
                </a:solidFill>
              </a:rPr>
              <a:t>предпринимательской деятельностью лично или через доверенных лиц;</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259398" y="499809"/>
            <a:ext cx="8071804" cy="670618"/>
          </a:xfrm>
          <a:prstGeom prst="rect">
            <a:avLst/>
          </a:prstGeom>
        </p:spPr>
      </p:pic>
    </p:spTree>
    <p:extLst>
      <p:ext uri="{BB962C8B-B14F-4D97-AF65-F5344CB8AC3E}">
        <p14:creationId xmlns:p14="http://schemas.microsoft.com/office/powerpoint/2010/main" val="14470098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dirty="0">
                <a:solidFill>
                  <a:srgbClr val="1F4E79"/>
                </a:solidFill>
              </a:rPr>
              <a:t>быть поверенным или представителем по делам третьих лиц в органе местного самоуправления, избирательной комиссии муниципального образования, в которых он замещает должность муниципальной службы либо которые непосредственно подчинены или подконтрольны ему, если иное не предусмотрено федеральными законами;</a:t>
            </a:r>
          </a:p>
          <a:p>
            <a:endParaRPr lang="ru-RU" dirty="0">
              <a:solidFill>
                <a:srgbClr val="1F4E79"/>
              </a:solidFill>
            </a:endParaRPr>
          </a:p>
          <a:p>
            <a:r>
              <a:rPr lang="ru-RU" dirty="0">
                <a:solidFill>
                  <a:srgbClr val="1F4E79"/>
                </a:solidFill>
              </a:rPr>
              <a:t>получать в связи с должностным положением или в связи с исполнением должностных обязанностей вознаграждения от физических и юридических лиц (подарки, денежное вознаграждение, ссуды, услуги, оплату развлечений, отдыха, транспортных расходов и иные вознаграждения). Подарки, полученные муниципальным служащим в связи с протокольными мероприятиями, со служебными командировками и с другими официальными мероприятиями, признаются муниципальной собственностью и передаются муниципальным служащим по акту в орган местного самоуправления, избирательную комиссию муниципального образования, в которых он замещает должность муниципальной службы, за исключением случаев, установленных Гражданским кодексом Российской Федерации. </a:t>
            </a:r>
          </a:p>
          <a:p>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259398" y="499809"/>
            <a:ext cx="8071804" cy="670618"/>
          </a:xfrm>
          <a:prstGeom prst="rect">
            <a:avLst/>
          </a:prstGeom>
        </p:spPr>
      </p:pic>
    </p:spTree>
    <p:extLst>
      <p:ext uri="{BB962C8B-B14F-4D97-AF65-F5344CB8AC3E}">
        <p14:creationId xmlns:p14="http://schemas.microsoft.com/office/powerpoint/2010/main" val="37862195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ru-RU" dirty="0" smtClean="0">
              <a:solidFill>
                <a:srgbClr val="1F4E79"/>
              </a:solidFill>
            </a:endParaRPr>
          </a:p>
          <a:p>
            <a:endParaRPr lang="ru-RU" dirty="0">
              <a:solidFill>
                <a:srgbClr val="1F4E79"/>
              </a:solidFill>
            </a:endParaRPr>
          </a:p>
          <a:p>
            <a:r>
              <a:rPr lang="ru-RU" dirty="0" smtClean="0">
                <a:solidFill>
                  <a:srgbClr val="1F4E79"/>
                </a:solidFill>
              </a:rPr>
              <a:t>выезжать </a:t>
            </a:r>
            <a:r>
              <a:rPr lang="ru-RU" dirty="0">
                <a:solidFill>
                  <a:srgbClr val="1F4E79"/>
                </a:solidFill>
              </a:rPr>
              <a:t>в командировки за счет средств физических и юридических лиц, за исключением командировок, осуществляемых на взаимной основе по договоренности органа местного самоуправления, избирательной комиссии муниципального образования с органами местного самоуправления, избирательными комиссиями других муниципальных образований, а также с органами государственной власти и органами местного самоуправления иностранных государств, международными и иностранными некоммерческими организациями</a:t>
            </a:r>
            <a:r>
              <a:rPr lang="ru-RU" dirty="0" smtClean="0">
                <a:solidFill>
                  <a:srgbClr val="1F4E79"/>
                </a:solidFill>
              </a:rPr>
              <a:t>;</a:t>
            </a:r>
          </a:p>
          <a:p>
            <a:r>
              <a:rPr lang="ru-RU" dirty="0">
                <a:solidFill>
                  <a:srgbClr val="1F4E79"/>
                </a:solidFill>
              </a:rPr>
              <a:t>использовать в целях, не связанных с исполнением должностных обязанностей, средства материально-технического, финансового и иного обеспечения, другое муниципальное имущество;</a:t>
            </a:r>
          </a:p>
          <a:p>
            <a:endParaRPr lang="ru-RU" dirty="0">
              <a:solidFill>
                <a:srgbClr val="1F4E79"/>
              </a:solidFill>
            </a:endParaRPr>
          </a:p>
          <a:p>
            <a:r>
              <a:rPr lang="ru-RU" dirty="0">
                <a:solidFill>
                  <a:srgbClr val="1F4E79"/>
                </a:solidFill>
              </a:rPr>
              <a:t>разглашать или использовать в целях, не связанных с муниципальной службой, сведения, отнесенные в соответствии с федеральными законами к сведениям конфиденциального характера, или служебную информацию, ставшие ему известными в связи с исполнением должностных обязанностей;</a:t>
            </a:r>
          </a:p>
          <a:p>
            <a:endParaRPr lang="ru-RU" dirty="0">
              <a:solidFill>
                <a:srgbClr val="1F4E79"/>
              </a:solidFill>
            </a:endParaRPr>
          </a:p>
          <a:p>
            <a:r>
              <a:rPr lang="ru-RU" dirty="0">
                <a:solidFill>
                  <a:srgbClr val="1F4E79"/>
                </a:solidFill>
              </a:rPr>
              <a:t>допускать публичные высказывания, суждения и оценки, в том числе в средствах массовой информации, в отношении деятельности органа местного самоуправления, избирательной комиссии муниципального образования и их руководителей, если это не входит в его должностные обязанности;</a:t>
            </a:r>
          </a:p>
          <a:p>
            <a:endParaRPr lang="ru-RU" dirty="0">
              <a:solidFill>
                <a:srgbClr val="1F4E79"/>
              </a:solidFill>
            </a:endParaRPr>
          </a:p>
          <a:p>
            <a:endParaRPr lang="ru-RU" dirty="0" smtClean="0">
              <a:solidFill>
                <a:srgbClr val="1F4E79"/>
              </a:solidFill>
            </a:endParaRPr>
          </a:p>
          <a:p>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259398" y="499809"/>
            <a:ext cx="8071804" cy="670618"/>
          </a:xfrm>
          <a:prstGeom prst="rect">
            <a:avLst/>
          </a:prstGeom>
        </p:spPr>
      </p:pic>
    </p:spTree>
    <p:extLst>
      <p:ext uri="{BB962C8B-B14F-4D97-AF65-F5344CB8AC3E}">
        <p14:creationId xmlns:p14="http://schemas.microsoft.com/office/powerpoint/2010/main" val="37864304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dirty="0">
                <a:solidFill>
                  <a:srgbClr val="1F4E79"/>
                </a:solidFill>
              </a:rPr>
              <a:t>принимать без письменного разрешения главы муниципального образования награды, почетные и специальные звания (за исключением научных) иностранных государств, международных организаций, а также политических партий, других общественных объединений и религиозных объединений, если в его должностные обязанности входит взаимодействие с указанными организациями и объединениями;</a:t>
            </a:r>
          </a:p>
          <a:p>
            <a:r>
              <a:rPr lang="ru-RU" dirty="0">
                <a:solidFill>
                  <a:srgbClr val="1F4E79"/>
                </a:solidFill>
              </a:rPr>
              <a:t> использовать преимущества должностного положения для предвыборной агитации, а также для агитации по вопросам референдума;</a:t>
            </a:r>
          </a:p>
          <a:p>
            <a:endParaRPr lang="ru-RU" dirty="0" smtClean="0">
              <a:solidFill>
                <a:srgbClr val="1F4E79"/>
              </a:solidFill>
            </a:endParaRPr>
          </a:p>
          <a:p>
            <a:r>
              <a:rPr lang="ru-RU" dirty="0" smtClean="0">
                <a:solidFill>
                  <a:srgbClr val="1F4E79"/>
                </a:solidFill>
              </a:rPr>
              <a:t>использовать </a:t>
            </a:r>
            <a:r>
              <a:rPr lang="ru-RU" dirty="0">
                <a:solidFill>
                  <a:srgbClr val="1F4E79"/>
                </a:solidFill>
              </a:rPr>
              <a:t>свое должностное положение в интересах политических партий, религиозных и других общественных объединений, а также публично выражать отношение к указанным объединениям в качестве муниципального служащего</a:t>
            </a:r>
            <a:r>
              <a:rPr lang="ru-RU" dirty="0" smtClean="0">
                <a:solidFill>
                  <a:srgbClr val="1F4E79"/>
                </a:solidFill>
              </a:rPr>
              <a:t>;</a:t>
            </a:r>
          </a:p>
          <a:p>
            <a:endParaRPr lang="ru-RU" dirty="0" smtClean="0">
              <a:solidFill>
                <a:srgbClr val="1F4E79"/>
              </a:solidFill>
            </a:endParaRPr>
          </a:p>
          <a:p>
            <a:r>
              <a:rPr lang="ru-RU" dirty="0" smtClean="0">
                <a:solidFill>
                  <a:srgbClr val="1F4E79"/>
                </a:solidFill>
              </a:rPr>
              <a:t>создавать </a:t>
            </a:r>
            <a:r>
              <a:rPr lang="ru-RU" dirty="0">
                <a:solidFill>
                  <a:srgbClr val="1F4E79"/>
                </a:solidFill>
              </a:rPr>
              <a:t>в органах местного самоуправления, иных муниципальных органах структуры политических партий, религиозных и других общественных объединений (за исключением профессиональных союзов, а также ветеранских и иных органов общественной самодеятельности) или способствовать созданию указанных структур;</a:t>
            </a:r>
          </a:p>
          <a:p>
            <a:endParaRPr lang="ru-RU" dirty="0">
              <a:solidFill>
                <a:srgbClr val="1F4E79"/>
              </a:solidFill>
            </a:endParaRPr>
          </a:p>
          <a:p>
            <a:r>
              <a:rPr lang="ru-RU" dirty="0">
                <a:solidFill>
                  <a:srgbClr val="1F4E79"/>
                </a:solidFill>
              </a:rPr>
              <a:t>прекращать исполнение должностных обязанностей в целях урегулирования трудового спора;</a:t>
            </a:r>
          </a:p>
          <a:p>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259398" y="499809"/>
            <a:ext cx="8071804" cy="670618"/>
          </a:xfrm>
          <a:prstGeom prst="rect">
            <a:avLst/>
          </a:prstGeom>
        </p:spPr>
      </p:pic>
    </p:spTree>
    <p:extLst>
      <p:ext uri="{BB962C8B-B14F-4D97-AF65-F5344CB8AC3E}">
        <p14:creationId xmlns:p14="http://schemas.microsoft.com/office/powerpoint/2010/main" val="32307587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a:solidFill>
                  <a:srgbClr val="1F4E79"/>
                </a:solidFill>
              </a:rPr>
              <a:t>входить в состав органов управления, попечительских или наблюдательных советов, иных органов иностранных некоммерческих неправительственных организаций и действующих на территории Российской Федерации их структурных подразделений, если иное не предусмотрено международным договором Российской Федерации или законодательством Российской Федерации;</a:t>
            </a:r>
          </a:p>
          <a:p>
            <a:endParaRPr lang="ru-RU">
              <a:solidFill>
                <a:srgbClr val="1F4E79"/>
              </a:solidFill>
            </a:endParaRPr>
          </a:p>
          <a:p>
            <a:r>
              <a:rPr lang="ru-RU">
                <a:solidFill>
                  <a:srgbClr val="1F4E79"/>
                </a:solidFill>
              </a:rPr>
              <a:t>заниматься без письменного разрешения представителя нанимателя (работодателя) оплачиваемой деятельностью, финансируемой исключительно за счет средств иностранных государств, международных и иностранных организаций, иностранных граждан и лиц без гражданства, если иное не предусмотрено международным договором Российской Федерации или законодательством Российской Федерации.</a:t>
            </a:r>
          </a:p>
          <a:p>
            <a:endParaRPr lang="ru-RU"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259398" y="499809"/>
            <a:ext cx="8071804" cy="670618"/>
          </a:xfrm>
          <a:prstGeom prst="rect">
            <a:avLst/>
          </a:prstGeom>
        </p:spPr>
      </p:pic>
    </p:spTree>
    <p:extLst>
      <p:ext uri="{BB962C8B-B14F-4D97-AF65-F5344CB8AC3E}">
        <p14:creationId xmlns:p14="http://schemas.microsoft.com/office/powerpoint/2010/main" val="16688326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392702"/>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342900" indent="-342900">
              <a:buAutoNum type="arabicPeriod"/>
            </a:pPr>
            <a:r>
              <a:rPr lang="ru-RU" sz="1600" dirty="0" smtClean="0">
                <a:solidFill>
                  <a:srgbClr val="1F4E79"/>
                </a:solidFill>
              </a:rPr>
              <a:t>Муниципальный </a:t>
            </a:r>
            <a:r>
              <a:rPr lang="ru-RU" sz="1600" dirty="0">
                <a:solidFill>
                  <a:srgbClr val="1F4E79"/>
                </a:solidFill>
              </a:rPr>
              <a:t>служащий обязан</a:t>
            </a:r>
            <a:r>
              <a:rPr lang="ru-RU" sz="1600" dirty="0" smtClean="0">
                <a:solidFill>
                  <a:srgbClr val="1F4E79"/>
                </a:solidFill>
              </a:rPr>
              <a:t>:</a:t>
            </a:r>
          </a:p>
          <a:p>
            <a:endParaRPr lang="ru-RU" sz="1600" dirty="0">
              <a:solidFill>
                <a:srgbClr val="1F4E79"/>
              </a:solidFill>
            </a:endParaRPr>
          </a:p>
          <a:p>
            <a:r>
              <a:rPr lang="ru-RU" sz="1600" dirty="0">
                <a:solidFill>
                  <a:srgbClr val="1F4E79"/>
                </a:solidFill>
              </a:rPr>
              <a:t>1) исполнять должностные обязанности добросовестно, на высоком профессиональном уровне;</a:t>
            </a:r>
          </a:p>
          <a:p>
            <a:r>
              <a:rPr lang="ru-RU" sz="1600" dirty="0">
                <a:solidFill>
                  <a:srgbClr val="1F4E79"/>
                </a:solidFill>
              </a:rPr>
              <a:t>2) обеспечивать равное, беспристрастное отношение ко всем физическим и юридическим лицам и организациям, не оказывать предпочтение каким-либо общественным или религиозным объединениям, профессиональным или социальным группам, гражданам и организациям и не допускать предвзятости в отношении таких объединений, групп, организаций и граждан;</a:t>
            </a:r>
          </a:p>
          <a:p>
            <a:r>
              <a:rPr lang="ru-RU" sz="1600" dirty="0">
                <a:solidFill>
                  <a:srgbClr val="1F4E79"/>
                </a:solidFill>
              </a:rPr>
              <a:t>3) не совершать действия, связанные с влиянием каких-либо личных, имущественных (финансовых) и иных интересов, препятствующих добросовестному исполнению должностных обязанностей;</a:t>
            </a:r>
          </a:p>
          <a:p>
            <a:r>
              <a:rPr lang="ru-RU" sz="1600" dirty="0">
                <a:solidFill>
                  <a:srgbClr val="1F4E79"/>
                </a:solidFill>
              </a:rPr>
              <a:t>4) соблюдать нейтральность, исключающую возможность влияния на свою профессиональную служебную деятельность решений политических партий, других общественных и религиозных объединений и иных организаций;</a:t>
            </a:r>
          </a:p>
          <a:p>
            <a:r>
              <a:rPr lang="ru-RU" sz="1600" dirty="0">
                <a:solidFill>
                  <a:srgbClr val="1F4E79"/>
                </a:solidFill>
              </a:rPr>
              <a:t>5) проявлять корректность в обращении с гражданами;</a:t>
            </a:r>
          </a:p>
          <a:p>
            <a:r>
              <a:rPr lang="ru-RU" sz="1600" dirty="0">
                <a:solidFill>
                  <a:srgbClr val="1F4E79"/>
                </a:solidFill>
              </a:rPr>
              <a:t>6) проявлять уважение к нравственным обычаям и традициям народов Российской Федерации;</a:t>
            </a:r>
          </a:p>
          <a:p>
            <a:r>
              <a:rPr lang="ru-RU" sz="1600" dirty="0">
                <a:solidFill>
                  <a:srgbClr val="1F4E79"/>
                </a:solidFill>
              </a:rPr>
              <a:t>7) учитывать культурные и иные особенности различных этнических и социальных групп, а также конфессий;</a:t>
            </a:r>
          </a:p>
          <a:p>
            <a:r>
              <a:rPr lang="ru-RU" sz="1600" dirty="0">
                <a:solidFill>
                  <a:srgbClr val="1F4E79"/>
                </a:solidFill>
              </a:rPr>
              <a:t>8) способствовать межнациональному и межконфессиональному согласию;</a:t>
            </a:r>
          </a:p>
          <a:p>
            <a:r>
              <a:rPr lang="ru-RU" sz="1600" dirty="0">
                <a:solidFill>
                  <a:srgbClr val="1F4E79"/>
                </a:solidFill>
              </a:rPr>
              <a:t>9) не допускать конфликтных ситуаций, способных нанести ущерб его репутации или авторитету муниципального органа.</a:t>
            </a:r>
          </a:p>
          <a:p>
            <a:endParaRPr lang="ru-RU" sz="1600" dirty="0" smtClean="0">
              <a:solidFill>
                <a:srgbClr val="1F4E79"/>
              </a:solidFill>
            </a:endParaRPr>
          </a:p>
          <a:p>
            <a:r>
              <a:rPr lang="ru-RU" sz="1600" dirty="0" smtClean="0">
                <a:solidFill>
                  <a:srgbClr val="1F4E79"/>
                </a:solidFill>
              </a:rPr>
              <a:t>2</a:t>
            </a:r>
            <a:r>
              <a:rPr lang="ru-RU" sz="1600" dirty="0">
                <a:solidFill>
                  <a:srgbClr val="1F4E79"/>
                </a:solidFill>
              </a:rPr>
              <a:t>. Муниципальный служащий, являющийся руководителем, обязан не допускать случаи принуждения муниципальных служащих к участию в деятельности политических партий, других общественных и религиозных объединений.</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067442" y="499809"/>
            <a:ext cx="8071804" cy="670618"/>
          </a:xfrm>
          <a:prstGeom prst="rect">
            <a:avLst/>
          </a:prstGeom>
        </p:spPr>
      </p:pic>
    </p:spTree>
    <p:extLst>
      <p:ext uri="{BB962C8B-B14F-4D97-AF65-F5344CB8AC3E}">
        <p14:creationId xmlns:p14="http://schemas.microsoft.com/office/powerpoint/2010/main" val="10216845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nSpc>
                <a:spcPct val="150000"/>
              </a:lnSpc>
            </a:pPr>
            <a:r>
              <a:rPr lang="ru-RU" sz="2000" dirty="0" smtClean="0">
                <a:solidFill>
                  <a:srgbClr val="1F4E79"/>
                </a:solidFill>
              </a:rPr>
              <a:t>	Граждане</a:t>
            </a:r>
            <a:r>
              <a:rPr lang="ru-RU" sz="2000" dirty="0">
                <a:solidFill>
                  <a:srgbClr val="1F4E79"/>
                </a:solidFill>
              </a:rPr>
              <a:t>, претендующие на замещение должностей муниципальной службы, включенных в соответствующий перечень, муниципальные служащие, замещающие указанные должности, обязаны представлять представителю нанимателя (работодателю) сведения о своих доходах, об имуществе и обязательствах имущественного характера, а также сведения о доходах, об имуществе и обязательствах имущественного характера своих супруги (супруга) и несовершеннолетних детей. Указанные сведения представляются в порядке, сроки и по форме, которые установлены для представления сведений о доходах, об имуществе и обязательствах имущественного характера государственными гражданскими служащими субъектов Российской Федерации.</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067442" y="551379"/>
            <a:ext cx="8071804" cy="841321"/>
          </a:xfrm>
          <a:prstGeom prst="rect">
            <a:avLst/>
          </a:prstGeom>
        </p:spPr>
      </p:pic>
    </p:spTree>
    <p:extLst>
      <p:ext uri="{BB962C8B-B14F-4D97-AF65-F5344CB8AC3E}">
        <p14:creationId xmlns:p14="http://schemas.microsoft.com/office/powerpoint/2010/main" val="9062159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nSpc>
                <a:spcPct val="150000"/>
              </a:lnSpc>
            </a:pPr>
            <a:r>
              <a:rPr lang="ru-RU" sz="2000" dirty="0" smtClean="0">
                <a:solidFill>
                  <a:srgbClr val="1F4E79"/>
                </a:solidFill>
              </a:rPr>
              <a:t>Сведения </a:t>
            </a:r>
            <a:r>
              <a:rPr lang="ru-RU" sz="2000" dirty="0">
                <a:solidFill>
                  <a:srgbClr val="1F4E79"/>
                </a:solidFill>
              </a:rPr>
              <a:t>об адресах сайтов и (или) страниц сайтов в информационно-телекоммуникационной сети "Интернет", на которых гражданин, претендующий на замещение должности муниципальной службы, муниципальный служащий размещали общедоступную информацию, а также данные, позволяющие их идентифицировать, представителю нанимателя представляют:</a:t>
            </a:r>
          </a:p>
          <a:p>
            <a:pPr>
              <a:lnSpc>
                <a:spcPct val="150000"/>
              </a:lnSpc>
            </a:pPr>
            <a:r>
              <a:rPr lang="ru-RU" sz="2000" dirty="0">
                <a:solidFill>
                  <a:srgbClr val="1F4E79"/>
                </a:solidFill>
              </a:rPr>
              <a:t>1) гражданин, претендующий на замещение должности муниципальной службы, - при поступлении на службу за три календарных года, предшествующих году поступления на муниципальную службу;</a:t>
            </a:r>
          </a:p>
          <a:p>
            <a:pPr>
              <a:lnSpc>
                <a:spcPct val="150000"/>
              </a:lnSpc>
            </a:pPr>
            <a:r>
              <a:rPr lang="ru-RU" sz="2000" dirty="0">
                <a:solidFill>
                  <a:srgbClr val="1F4E79"/>
                </a:solidFill>
              </a:rPr>
              <a:t>2) муниципальный служащий - ежегодно за календарный год, предшествующий году представления указанной информации, за исключением случаев размещения общедоступной информации в рамках исполнения должностных обязанностей муниципального служащего.</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241108" y="487351"/>
            <a:ext cx="8108383" cy="841321"/>
          </a:xfrm>
          <a:prstGeom prst="rect">
            <a:avLst/>
          </a:prstGeom>
        </p:spPr>
      </p:pic>
    </p:spTree>
    <p:extLst>
      <p:ext uri="{BB962C8B-B14F-4D97-AF65-F5344CB8AC3E}">
        <p14:creationId xmlns:p14="http://schemas.microsoft.com/office/powerpoint/2010/main" val="22922947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nSpc>
                <a:spcPct val="150000"/>
              </a:lnSpc>
            </a:pPr>
            <a:r>
              <a:rPr lang="ru-RU" sz="2000" dirty="0" smtClean="0">
                <a:solidFill>
                  <a:srgbClr val="1F4E79"/>
                </a:solidFill>
              </a:rPr>
              <a:t>Сведения </a:t>
            </a:r>
            <a:r>
              <a:rPr lang="ru-RU" sz="2000" dirty="0">
                <a:solidFill>
                  <a:srgbClr val="1F4E79"/>
                </a:solidFill>
              </a:rPr>
              <a:t>об адресах сайтов и (или) страниц сайтов в информационно-телекоммуникационной сети "Интернет", на которых гражданин, претендующий на замещение должности муниципальной службы, муниципальный служащий размещали общедоступную информацию, а также данные, позволяющие их идентифицировать, представителю нанимателя представляют:</a:t>
            </a:r>
          </a:p>
          <a:p>
            <a:pPr>
              <a:lnSpc>
                <a:spcPct val="150000"/>
              </a:lnSpc>
            </a:pPr>
            <a:r>
              <a:rPr lang="ru-RU" sz="2000" dirty="0">
                <a:solidFill>
                  <a:srgbClr val="1F4E79"/>
                </a:solidFill>
              </a:rPr>
              <a:t>1) гражданин, претендующий на замещение должности муниципальной службы, - при поступлении на службу за три календарных года, предшествующих году поступления на муниципальную службу;</a:t>
            </a:r>
          </a:p>
          <a:p>
            <a:pPr>
              <a:lnSpc>
                <a:spcPct val="150000"/>
              </a:lnSpc>
            </a:pPr>
            <a:r>
              <a:rPr lang="ru-RU" sz="2000" dirty="0">
                <a:solidFill>
                  <a:srgbClr val="1F4E79"/>
                </a:solidFill>
              </a:rPr>
              <a:t>2) муниципальный служащий - ежегодно за календарный год, предшествующий году представления указанной информации, за исключением случаев размещения общедоступной информации в рамках исполнения должностных обязанностей муниципального служащего.</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241108" y="487351"/>
            <a:ext cx="8108383" cy="841321"/>
          </a:xfrm>
          <a:prstGeom prst="rect">
            <a:avLst/>
          </a:prstGeom>
        </p:spPr>
      </p:pic>
    </p:spTree>
    <p:extLst>
      <p:ext uri="{BB962C8B-B14F-4D97-AF65-F5344CB8AC3E}">
        <p14:creationId xmlns:p14="http://schemas.microsoft.com/office/powerpoint/2010/main" val="40204292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sz="1600" dirty="0">
                <a:solidFill>
                  <a:srgbClr val="1F4E79"/>
                </a:solidFill>
              </a:rPr>
              <a:t>Муниципальному служащему гарантируются</a:t>
            </a:r>
            <a:r>
              <a:rPr lang="ru-RU" sz="1600" dirty="0" smtClean="0">
                <a:solidFill>
                  <a:srgbClr val="1F4E79"/>
                </a:solidFill>
              </a:rPr>
              <a:t>:</a:t>
            </a:r>
          </a:p>
          <a:p>
            <a:endParaRPr lang="ru-RU" sz="1600" dirty="0">
              <a:solidFill>
                <a:srgbClr val="1F4E79"/>
              </a:solidFill>
            </a:endParaRPr>
          </a:p>
          <a:p>
            <a:r>
              <a:rPr lang="ru-RU" sz="1600" dirty="0">
                <a:solidFill>
                  <a:srgbClr val="1F4E79"/>
                </a:solidFill>
              </a:rPr>
              <a:t>	1) условия работы, обеспечивающие исполнение им должностных обязанностей в соответствии с должностной инструкцией;</a:t>
            </a:r>
          </a:p>
          <a:p>
            <a:r>
              <a:rPr lang="ru-RU" sz="1600" dirty="0">
                <a:solidFill>
                  <a:srgbClr val="1F4E79"/>
                </a:solidFill>
              </a:rPr>
              <a:t>	2) право на своевременное и в полном объеме получение денежного содержания;</a:t>
            </a:r>
          </a:p>
          <a:p>
            <a:r>
              <a:rPr lang="ru-RU" sz="1600" dirty="0">
                <a:solidFill>
                  <a:srgbClr val="1F4E79"/>
                </a:solidFill>
              </a:rPr>
              <a:t>	3) отдых, обеспечиваемый установлением нормальной продолжительности рабочего (служебного) времени, предоставлением выходных дней и нерабочих праздничных дней, а также ежегодного оплачиваемого отпуска;</a:t>
            </a:r>
          </a:p>
          <a:p>
            <a:r>
              <a:rPr lang="ru-RU" sz="1600" dirty="0">
                <a:solidFill>
                  <a:srgbClr val="1F4E79"/>
                </a:solidFill>
              </a:rPr>
              <a:t>	4) медицинское обслуживание муниципального служащего и членов его семьи, в том числе после выхода муниципального служащего на пенсию;</a:t>
            </a:r>
          </a:p>
          <a:p>
            <a:r>
              <a:rPr lang="ru-RU" sz="1600" dirty="0">
                <a:solidFill>
                  <a:srgbClr val="1F4E79"/>
                </a:solidFill>
              </a:rPr>
              <a:t>	5) пенсионное обеспечение за выслугу лет и в связи с инвалидностью, а также пенсионное обеспечение членов семьи муниципального служащего в случае его смерти, наступившей в связи с исполнением им должностных обязанностей;</a:t>
            </a:r>
          </a:p>
          <a:p>
            <a:r>
              <a:rPr lang="ru-RU" sz="1600" dirty="0">
                <a:solidFill>
                  <a:srgbClr val="1F4E79"/>
                </a:solidFill>
              </a:rPr>
              <a:t>	6) обязательное государственное страхование на случай причинения вреда здоровью и имуществу муниципального служащего в связи с исполнением им должностных обязанностей;</a:t>
            </a:r>
          </a:p>
          <a:p>
            <a:r>
              <a:rPr lang="ru-RU" sz="1600" dirty="0">
                <a:solidFill>
                  <a:srgbClr val="1F4E79"/>
                </a:solidFill>
              </a:rPr>
              <a:t>	7) обязательное государственное социальное страхование на случай заболевания или утраты трудоспособности в период прохождения муниципальным служащим муниципальной службы или после ее прекращения, но наступивших в связи с исполнением им должностных обязанностей;</a:t>
            </a:r>
          </a:p>
          <a:p>
            <a:r>
              <a:rPr lang="ru-RU" sz="1600" dirty="0">
                <a:solidFill>
                  <a:srgbClr val="1F4E79"/>
                </a:solidFill>
              </a:rPr>
              <a:t>	8) защита муниципального служащего и членов его семьи от насилия, угроз и других неправомерных действий в связи с исполнением им должностных обязанностей в случаях, порядке и на условиях, установленных федеральными законами.</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259398" y="487351"/>
            <a:ext cx="8071804" cy="804742"/>
          </a:xfrm>
          <a:prstGeom prst="rect">
            <a:avLst/>
          </a:prstGeom>
        </p:spPr>
      </p:pic>
    </p:spTree>
    <p:extLst>
      <p:ext uri="{BB962C8B-B14F-4D97-AF65-F5344CB8AC3E}">
        <p14:creationId xmlns:p14="http://schemas.microsoft.com/office/powerpoint/2010/main" val="1077153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646625"/>
            <a:ext cx="10708395" cy="6020792"/>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2" spcCol="0" rtlCol="0" fromWordArt="0" anchor="ctr" anchorCtr="0" forceAA="0" compatLnSpc="1">
            <a:prstTxWarp prst="textNoShape">
              <a:avLst/>
            </a:prstTxWarp>
            <a:noAutofit/>
          </a:bodyPr>
          <a:lstStyle/>
          <a:p>
            <a:pPr algn="ctr"/>
            <a:endParaRPr lang="ru-RU" sz="2000" dirty="0" smtClean="0">
              <a:solidFill>
                <a:srgbClr val="1F4E79"/>
              </a:solidFill>
            </a:endParaRPr>
          </a:p>
          <a:p>
            <a:pPr algn="ctr"/>
            <a:endParaRPr lang="ru-RU" sz="2000" dirty="0">
              <a:solidFill>
                <a:srgbClr val="1F4E79"/>
              </a:solidFill>
            </a:endParaRPr>
          </a:p>
          <a:p>
            <a:endParaRPr lang="ru-RU" sz="2000" dirty="0" smtClean="0">
              <a:solidFill>
                <a:srgbClr val="1F4E79"/>
              </a:solidFill>
            </a:endParaRPr>
          </a:p>
          <a:p>
            <a:r>
              <a:rPr lang="ru-RU" sz="2000" dirty="0" smtClean="0">
                <a:solidFill>
                  <a:srgbClr val="1F4E79"/>
                </a:solidFill>
              </a:rPr>
              <a:t>1</a:t>
            </a:r>
            <a:r>
              <a:rPr lang="ru-RU" sz="2000" dirty="0">
                <a:solidFill>
                  <a:srgbClr val="1F4E79"/>
                </a:solidFill>
              </a:rPr>
              <a:t>) приоритет прав и свобод человека и гражданина;</a:t>
            </a:r>
          </a:p>
          <a:p>
            <a:r>
              <a:rPr lang="ru-RU" sz="2000" dirty="0">
                <a:solidFill>
                  <a:srgbClr val="1F4E79"/>
                </a:solidFill>
              </a:rPr>
              <a:t>2) равный доступ граждан, владеющих государственным языком Российской Федерации, к муниципальной службе и равные условия ее прохождения независимо от пола, расы, национальности, происхождения, имущественного и должностного положения, места жительства, отношения к религии, убеждений, принадлежности к общественным объединениям, а также от других обстоятельств, не связанных с профессиональными и деловыми качествами муниципального служащего</a:t>
            </a:r>
            <a:r>
              <a:rPr lang="ru-RU" sz="2000" dirty="0" smtClean="0">
                <a:solidFill>
                  <a:srgbClr val="1F4E79"/>
                </a:solidFill>
              </a:rPr>
              <a:t>;</a:t>
            </a:r>
            <a:endParaRPr lang="ru-RU" sz="2000" dirty="0">
              <a:solidFill>
                <a:srgbClr val="1F4E79"/>
              </a:solidFill>
            </a:endParaRPr>
          </a:p>
          <a:p>
            <a:r>
              <a:rPr lang="ru-RU" sz="2000" dirty="0" smtClean="0">
                <a:solidFill>
                  <a:srgbClr val="1F4E79"/>
                </a:solidFill>
              </a:rPr>
              <a:t>3</a:t>
            </a:r>
            <a:r>
              <a:rPr lang="ru-RU" sz="2000" dirty="0">
                <a:solidFill>
                  <a:srgbClr val="1F4E79"/>
                </a:solidFill>
              </a:rPr>
              <a:t>) профессионализм и компетентность муниципальных </a:t>
            </a:r>
            <a:r>
              <a:rPr lang="ru-RU" sz="2000" dirty="0" smtClean="0">
                <a:solidFill>
                  <a:srgbClr val="1F4E79"/>
                </a:solidFill>
              </a:rPr>
              <a:t>служащих;</a:t>
            </a:r>
          </a:p>
          <a:p>
            <a:endParaRPr lang="ru-RU" sz="2000" dirty="0">
              <a:solidFill>
                <a:srgbClr val="1F4E79"/>
              </a:solidFill>
            </a:endParaRPr>
          </a:p>
          <a:p>
            <a:endParaRPr lang="ru-RU" sz="2000" dirty="0" smtClean="0">
              <a:solidFill>
                <a:srgbClr val="1F4E79"/>
              </a:solidFill>
            </a:endParaRPr>
          </a:p>
          <a:p>
            <a:endParaRPr lang="ru-RU" sz="2000" dirty="0">
              <a:solidFill>
                <a:srgbClr val="1F4E79"/>
              </a:solidFill>
            </a:endParaRPr>
          </a:p>
          <a:p>
            <a:endParaRPr lang="ru-RU" sz="2000" dirty="0" smtClean="0">
              <a:solidFill>
                <a:srgbClr val="1F4E79"/>
              </a:solidFill>
            </a:endParaRPr>
          </a:p>
          <a:p>
            <a:endParaRPr lang="ru-RU" sz="2000" dirty="0">
              <a:solidFill>
                <a:srgbClr val="1F4E79"/>
              </a:solidFill>
            </a:endParaRPr>
          </a:p>
          <a:p>
            <a:r>
              <a:rPr lang="ru-RU" sz="2000" dirty="0" smtClean="0">
                <a:solidFill>
                  <a:srgbClr val="1F4E79"/>
                </a:solidFill>
              </a:rPr>
              <a:t>4</a:t>
            </a:r>
            <a:r>
              <a:rPr lang="ru-RU" sz="2000" dirty="0">
                <a:solidFill>
                  <a:srgbClr val="1F4E79"/>
                </a:solidFill>
              </a:rPr>
              <a:t>) стабильность муниципальной службы</a:t>
            </a:r>
            <a:r>
              <a:rPr lang="ru-RU" sz="2000" dirty="0" smtClean="0">
                <a:solidFill>
                  <a:srgbClr val="1F4E79"/>
                </a:solidFill>
              </a:rPr>
              <a:t>;</a:t>
            </a:r>
            <a:endParaRPr lang="ru-RU" sz="2000" dirty="0">
              <a:solidFill>
                <a:srgbClr val="1F4E79"/>
              </a:solidFill>
            </a:endParaRPr>
          </a:p>
          <a:p>
            <a:r>
              <a:rPr lang="ru-RU" sz="2000" dirty="0" smtClean="0">
                <a:solidFill>
                  <a:srgbClr val="1F4E79"/>
                </a:solidFill>
              </a:rPr>
              <a:t>5</a:t>
            </a:r>
            <a:r>
              <a:rPr lang="ru-RU" sz="2000" dirty="0">
                <a:solidFill>
                  <a:srgbClr val="1F4E79"/>
                </a:solidFill>
              </a:rPr>
              <a:t>) доступность информации о деятельности муниципальных служащих;</a:t>
            </a:r>
          </a:p>
          <a:p>
            <a:r>
              <a:rPr lang="ru-RU" sz="2000" dirty="0">
                <a:solidFill>
                  <a:srgbClr val="1F4E79"/>
                </a:solidFill>
              </a:rPr>
              <a:t>6) взаимодействие с общественными объединениями и гражданами;</a:t>
            </a:r>
          </a:p>
          <a:p>
            <a:r>
              <a:rPr lang="ru-RU" sz="2000" dirty="0">
                <a:solidFill>
                  <a:srgbClr val="1F4E79"/>
                </a:solidFill>
              </a:rPr>
              <a:t>7) единство основных требований к муниципальной службе, а также учет исторических и иных местных традиций при прохождении муниципальной службы;</a:t>
            </a:r>
          </a:p>
          <a:p>
            <a:r>
              <a:rPr lang="ru-RU" sz="2000" dirty="0">
                <a:solidFill>
                  <a:srgbClr val="1F4E79"/>
                </a:solidFill>
              </a:rPr>
              <a:t>8) правовая и социальная защищенность муниципальных служащих;</a:t>
            </a:r>
          </a:p>
          <a:p>
            <a:r>
              <a:rPr lang="ru-RU" sz="2000" dirty="0">
                <a:solidFill>
                  <a:srgbClr val="1F4E79"/>
                </a:solidFill>
              </a:rPr>
              <a:t>9) ответственность муниципальных служащих за неисполнение или ненадлежащее исполнение своих должностных обязанностей;</a:t>
            </a:r>
          </a:p>
          <a:p>
            <a:r>
              <a:rPr lang="ru-RU" sz="2000" dirty="0">
                <a:solidFill>
                  <a:srgbClr val="1F4E79"/>
                </a:solidFill>
              </a:rPr>
              <a:t>10) внепартийность муниципальной службы.</a:t>
            </a:r>
          </a:p>
          <a:p>
            <a:pPr algn="ctr"/>
            <a:endParaRPr lang="ru-RU" sz="2400"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3756073" y="646625"/>
            <a:ext cx="4628271" cy="520994"/>
          </a:xfrm>
          <a:prstGeom prst="rect">
            <a:avLst/>
          </a:prstGeom>
        </p:spPr>
      </p:pic>
    </p:spTree>
    <p:extLst>
      <p:ext uri="{BB962C8B-B14F-4D97-AF65-F5344CB8AC3E}">
        <p14:creationId xmlns:p14="http://schemas.microsoft.com/office/powerpoint/2010/main" val="41957192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dirty="0" smtClean="0">
                <a:solidFill>
                  <a:srgbClr val="1F4E79"/>
                </a:solidFill>
              </a:rPr>
              <a:t>1. В </a:t>
            </a:r>
            <a:r>
              <a:rPr lang="ru-RU" dirty="0">
                <a:solidFill>
                  <a:srgbClr val="1F4E79"/>
                </a:solidFill>
              </a:rPr>
              <a:t>области пенсионного обеспечения на муниципального служащего в полном объеме распространяются права государственного гражданского служащего, установленные федеральными законами и законами субъекта Российской Федерации.</a:t>
            </a:r>
          </a:p>
          <a:p>
            <a:endParaRPr lang="ru-RU" dirty="0">
              <a:solidFill>
                <a:srgbClr val="1F4E79"/>
              </a:solidFill>
            </a:endParaRPr>
          </a:p>
          <a:p>
            <a:r>
              <a:rPr lang="ru-RU" dirty="0">
                <a:solidFill>
                  <a:srgbClr val="1F4E79"/>
                </a:solidFill>
              </a:rPr>
              <a:t>2. Определение размера государственной пенсии муниципального служащего осуществляется в   соответствии с установленным законом субъекта Российской Федерации соотношением должностей муниципальной службы и должностей государственной гражданской службы субъекта Российской Федерации. Максимальный размер государственной пенсии муниципального служащего не может превышать максимальный размер государственной пенсии государственного гражданского служащего субъекта Российской Федерации по соответствующей должности государственной гражданской службы субъекта Российской Федерации.</a:t>
            </a:r>
          </a:p>
          <a:p>
            <a:endParaRPr lang="ru-RU" dirty="0">
              <a:solidFill>
                <a:srgbClr val="1F4E79"/>
              </a:solidFill>
            </a:endParaRPr>
          </a:p>
          <a:p>
            <a:r>
              <a:rPr lang="ru-RU" dirty="0">
                <a:solidFill>
                  <a:srgbClr val="1F4E79"/>
                </a:solidFill>
              </a:rPr>
              <a:t>3. В случае смерти муниципального служащего, связанной с исполнением им должностных обязанностей, в том числе наступившей после увольнения его с муниципальной службы, члены семьи умершего имеют право на получение пенсии по случаю потери кормильца в порядке, определяемом федеральными законами.</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067441" y="487351"/>
            <a:ext cx="8071804" cy="804742"/>
          </a:xfrm>
          <a:prstGeom prst="rect">
            <a:avLst/>
          </a:prstGeom>
        </p:spPr>
      </p:pic>
    </p:spTree>
    <p:extLst>
      <p:ext uri="{BB962C8B-B14F-4D97-AF65-F5344CB8AC3E}">
        <p14:creationId xmlns:p14="http://schemas.microsoft.com/office/powerpoint/2010/main" val="11301098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sz="2000" dirty="0" smtClean="0">
                <a:solidFill>
                  <a:srgbClr val="1F4E79"/>
                </a:solidFill>
              </a:rPr>
              <a:t>	1</a:t>
            </a:r>
            <a:r>
              <a:rPr lang="ru-RU" sz="2000" dirty="0">
                <a:solidFill>
                  <a:srgbClr val="1F4E79"/>
                </a:solidFill>
              </a:rPr>
              <a:t>. За совершение дисциплинарного проступка - неисполнение или ненадлежащее исполнение муниципальным служащим по его вине возложенных на него служебных обязанностей - представитель нанимателя (работодатель) имеет право применить следующие дисциплинарные взыскания:</a:t>
            </a:r>
          </a:p>
          <a:p>
            <a:r>
              <a:rPr lang="ru-RU" sz="2000" dirty="0">
                <a:solidFill>
                  <a:srgbClr val="1F4E79"/>
                </a:solidFill>
              </a:rPr>
              <a:t>1) замечание;</a:t>
            </a:r>
          </a:p>
          <a:p>
            <a:r>
              <a:rPr lang="ru-RU" sz="2000" dirty="0">
                <a:solidFill>
                  <a:srgbClr val="1F4E79"/>
                </a:solidFill>
              </a:rPr>
              <a:t>2) выговор;</a:t>
            </a:r>
          </a:p>
          <a:p>
            <a:r>
              <a:rPr lang="ru-RU" sz="2000" dirty="0">
                <a:solidFill>
                  <a:srgbClr val="1F4E79"/>
                </a:solidFill>
              </a:rPr>
              <a:t>3) увольнение с муниципальной службы по соответствующим основаниям.</a:t>
            </a:r>
          </a:p>
          <a:p>
            <a:r>
              <a:rPr lang="ru-RU" sz="2000" dirty="0" smtClean="0">
                <a:solidFill>
                  <a:srgbClr val="1F4E79"/>
                </a:solidFill>
              </a:rPr>
              <a:t>	2</a:t>
            </a:r>
            <a:r>
              <a:rPr lang="ru-RU" sz="2000" dirty="0">
                <a:solidFill>
                  <a:srgbClr val="1F4E79"/>
                </a:solidFill>
              </a:rPr>
              <a:t>. Муниципальный служащий, допустивший дисциплинарный проступок, может быть временно (но не более чем на один месяц), до решения вопроса о его дисциплинарной ответственности, отстранен от исполнения должностных обязанностей с сохранением денежного содержания. Отстранение муниципального служащего от исполнения должностных обязанностей в этом случае производится муниципальным правовым актом.</a:t>
            </a:r>
          </a:p>
          <a:p>
            <a:r>
              <a:rPr lang="ru-RU" sz="2000" dirty="0" smtClean="0">
                <a:solidFill>
                  <a:srgbClr val="1F4E79"/>
                </a:solidFill>
              </a:rPr>
              <a:t>	3</a:t>
            </a:r>
            <a:r>
              <a:rPr lang="ru-RU" sz="2000" dirty="0">
                <a:solidFill>
                  <a:srgbClr val="1F4E79"/>
                </a:solidFill>
              </a:rPr>
              <a:t>. Порядок применения и снятия дисциплинарных взысканий определяется трудовым законодательством, за исключением случаев, предусмотренных Федеральным законом от 2 марта 2007 г. № 25-ФЗ "О муниципальной службе в Российской Федерации".</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067441" y="487351"/>
            <a:ext cx="8071804" cy="701101"/>
          </a:xfrm>
          <a:prstGeom prst="rect">
            <a:avLst/>
          </a:prstGeom>
        </p:spPr>
      </p:pic>
    </p:spTree>
    <p:extLst>
      <p:ext uri="{BB962C8B-B14F-4D97-AF65-F5344CB8AC3E}">
        <p14:creationId xmlns:p14="http://schemas.microsoft.com/office/powerpoint/2010/main" val="35341470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sz="2000">
                <a:solidFill>
                  <a:srgbClr val="1F4E79"/>
                </a:solidFill>
              </a:rPr>
              <a:t>1. Оплата труда муниципального служащего производится в виде денежного содержания, которое состоит из должностного оклада муниципального служащего в соответствии с замещаемой им должностью муниципальной службы, а также из ежемесячных и иных дополнительных выплат, определяемых законом субъекта Российской Федерации.</a:t>
            </a:r>
          </a:p>
          <a:p>
            <a:r>
              <a:rPr lang="ru-RU" sz="2000">
                <a:solidFill>
                  <a:srgbClr val="1F4E79"/>
                </a:solidFill>
              </a:rPr>
              <a:t/>
            </a:r>
            <a:br>
              <a:rPr lang="ru-RU" sz="2000">
                <a:solidFill>
                  <a:srgbClr val="1F4E79"/>
                </a:solidFill>
              </a:rPr>
            </a:br>
            <a:r>
              <a:rPr lang="ru-RU" sz="2000">
                <a:solidFill>
                  <a:srgbClr val="1F4E79"/>
                </a:solidFill>
              </a:rPr>
              <a:t>2. Органы местного самоуправления самостоятельно определяют размер и условия оплаты труда муниципальных служащих. Размер должностного оклада, а также размер ежемесячных и иных дополнительных выплат и порядок их осуществления устанавливаются муниципальными правовыми актами, издаваемыми представительным органом муниципального образования в соответствии с законодательством Российской Федерации и законодательством субъектов Российской Федерации.</a:t>
            </a:r>
            <a:br>
              <a:rPr lang="ru-RU" sz="2000">
                <a:solidFill>
                  <a:srgbClr val="1F4E79"/>
                </a:solidFill>
              </a:rPr>
            </a:br>
            <a:endParaRPr lang="ru-RU" sz="2000"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1935146" y="487351"/>
            <a:ext cx="8071804" cy="701101"/>
          </a:xfrm>
          <a:prstGeom prst="rect">
            <a:avLst/>
          </a:prstGeom>
        </p:spPr>
      </p:pic>
    </p:spTree>
    <p:extLst>
      <p:ext uri="{BB962C8B-B14F-4D97-AF65-F5344CB8AC3E}">
        <p14:creationId xmlns:p14="http://schemas.microsoft.com/office/powerpoint/2010/main" val="37937200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sz="2000" dirty="0" smtClean="0">
                <a:solidFill>
                  <a:srgbClr val="1F4E79"/>
                </a:solidFill>
              </a:rPr>
              <a:t>1. Конституция </a:t>
            </a:r>
            <a:r>
              <a:rPr lang="ru-RU" sz="2000" dirty="0">
                <a:solidFill>
                  <a:srgbClr val="1F4E79"/>
                </a:solidFill>
              </a:rPr>
              <a:t>Российской </a:t>
            </a:r>
            <a:r>
              <a:rPr lang="ru-RU" sz="2000" dirty="0" smtClean="0">
                <a:solidFill>
                  <a:srgbClr val="1F4E79"/>
                </a:solidFill>
              </a:rPr>
              <a:t>Федерации</a:t>
            </a:r>
            <a:endParaRPr lang="ru-RU" sz="2000" dirty="0">
              <a:solidFill>
                <a:srgbClr val="1F4E79"/>
              </a:solidFill>
            </a:endParaRPr>
          </a:p>
          <a:p>
            <a:r>
              <a:rPr lang="ru-RU" sz="2000" dirty="0">
                <a:solidFill>
                  <a:srgbClr val="1F4E79"/>
                </a:solidFill>
              </a:rPr>
              <a:t>2. Федеральный закон от 2 марта 2007 г. № 25-ФЗ "О муниципальной службе в Российской </a:t>
            </a:r>
            <a:r>
              <a:rPr lang="ru-RU" sz="2000" dirty="0" smtClean="0">
                <a:solidFill>
                  <a:srgbClr val="1F4E79"/>
                </a:solidFill>
              </a:rPr>
              <a:t>Федерации" </a:t>
            </a:r>
            <a:endParaRPr lang="ru-RU" sz="2000" dirty="0">
              <a:solidFill>
                <a:srgbClr val="1F4E79"/>
              </a:solidFill>
            </a:endParaRPr>
          </a:p>
          <a:p>
            <a:r>
              <a:rPr lang="ru-RU" sz="2000" dirty="0">
                <a:solidFill>
                  <a:srgbClr val="1F4E79"/>
                </a:solidFill>
              </a:rPr>
              <a:t>3.  Федеральный закон от 25 декабря 2008 г. № 273-ФЗ «О противодействии коррупции» </a:t>
            </a:r>
          </a:p>
          <a:p>
            <a:r>
              <a:rPr lang="ru-RU" sz="2000" dirty="0">
                <a:solidFill>
                  <a:srgbClr val="1F4E79"/>
                </a:solidFill>
              </a:rPr>
              <a:t>4. Федеральный закон от 9 февраля 2009 г. № 8-ФЗ «Об обеспечении доступа к информации о деятельности государственных органов и органов местного самоуправления» </a:t>
            </a:r>
          </a:p>
          <a:p>
            <a:r>
              <a:rPr lang="ru-RU" sz="2000" dirty="0">
                <a:solidFill>
                  <a:srgbClr val="1F4E79"/>
                </a:solidFill>
              </a:rPr>
              <a:t>5. Федеральный закон от 2 мая 2006 г. № 59-ФЗ «О порядке рассмотрения обращений граждан Российской Федерации» </a:t>
            </a:r>
          </a:p>
          <a:p>
            <a:r>
              <a:rPr lang="ru-RU" sz="2000" dirty="0">
                <a:solidFill>
                  <a:srgbClr val="1F4E79"/>
                </a:solidFill>
              </a:rPr>
              <a:t>6. Федеральный закон от 27 июля 2006 г. № 152-ФЗ «О персональных данных» </a:t>
            </a:r>
          </a:p>
          <a:p>
            <a:r>
              <a:rPr lang="ru-RU" sz="2000" dirty="0">
                <a:solidFill>
                  <a:srgbClr val="1F4E79"/>
                </a:solidFill>
              </a:rPr>
              <a:t>7. Федеральный закон от 6 октября 2003 г. № 131-ФЗ "Об общих принципах организации местного самоуправления в Российской </a:t>
            </a:r>
            <a:r>
              <a:rPr lang="ru-RU" sz="2000" dirty="0" smtClean="0">
                <a:solidFill>
                  <a:srgbClr val="1F4E79"/>
                </a:solidFill>
              </a:rPr>
              <a:t>Федерации«</a:t>
            </a:r>
          </a:p>
          <a:p>
            <a:r>
              <a:rPr lang="ru-RU" sz="2000" dirty="0">
                <a:solidFill>
                  <a:srgbClr val="1F4E79"/>
                </a:solidFill>
              </a:rPr>
              <a:t>8. Федеральный закон от 15 декабря 2001  г. № 166-ФЗ «О государственном пенсионном обеспечении в Российской Федерации</a:t>
            </a:r>
            <a:r>
              <a:rPr lang="ru-RU" sz="2000" dirty="0" smtClean="0">
                <a:solidFill>
                  <a:srgbClr val="1F4E79"/>
                </a:solidFill>
              </a:rPr>
              <a:t>»</a:t>
            </a:r>
            <a:endParaRPr lang="ru-RU" sz="2000" dirty="0">
              <a:solidFill>
                <a:srgbClr val="1F4E79"/>
              </a:solidFill>
            </a:endParaRPr>
          </a:p>
          <a:p>
            <a:endParaRPr lang="ru-RU" sz="2000"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259398" y="452185"/>
            <a:ext cx="8071804" cy="701101"/>
          </a:xfrm>
          <a:prstGeom prst="rect">
            <a:avLst/>
          </a:prstGeom>
        </p:spPr>
      </p:pic>
    </p:spTree>
    <p:extLst>
      <p:ext uri="{BB962C8B-B14F-4D97-AF65-F5344CB8AC3E}">
        <p14:creationId xmlns:p14="http://schemas.microsoft.com/office/powerpoint/2010/main" val="21563383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sz="2000" smtClean="0">
                <a:solidFill>
                  <a:srgbClr val="1F4E79"/>
                </a:solidFill>
              </a:rPr>
              <a:t>9. Указ Президента Российской Федерации от 1 июля 2010 г. № 821 «О комиссиях по соблюдению требований к служебному поведению федеральных государственных служащих и урегулированию конфликта интересов»</a:t>
            </a:r>
          </a:p>
          <a:p>
            <a:r>
              <a:rPr lang="ru-RU" sz="2000" smtClean="0">
                <a:solidFill>
                  <a:srgbClr val="1F4E79"/>
                </a:solidFill>
              </a:rPr>
              <a:t>10</a:t>
            </a:r>
            <a:r>
              <a:rPr lang="ru-RU" sz="2000" dirty="0">
                <a:solidFill>
                  <a:srgbClr val="1F4E79"/>
                </a:solidFill>
              </a:rPr>
              <a:t>. Постановление Правительства Российской Федерации от 21 января 2015 г. № 29 «Об утверждении Правил сообщения работодателем о заключении трудового или гражданско-правового договора на выполнение работ (оказание услуг) с гражданином, замещавшим должности государственной или муниципальной службы, перечень которых устанавливается нормативными правовыми актами Российской Федерации»</a:t>
            </a:r>
          </a:p>
          <a:p>
            <a:r>
              <a:rPr lang="ru-RU" sz="2000" dirty="0">
                <a:solidFill>
                  <a:srgbClr val="1F4E79"/>
                </a:solidFill>
              </a:rPr>
              <a:t>11. Постановление Правительства Российской Федерации  от 7 октября 2019 г. № 1296 "Об утверждении Положения о наставничестве на государственной гражданской службе Российской Федерации"</a:t>
            </a:r>
          </a:p>
          <a:p>
            <a:r>
              <a:rPr lang="ru-RU" sz="2000" dirty="0">
                <a:solidFill>
                  <a:srgbClr val="1F4E79"/>
                </a:solidFill>
              </a:rPr>
              <a:t>12. Конституция Республики Карелия</a:t>
            </a:r>
          </a:p>
          <a:p>
            <a:r>
              <a:rPr lang="ru-RU" sz="2000" dirty="0">
                <a:solidFill>
                  <a:srgbClr val="1F4E79"/>
                </a:solidFill>
              </a:rPr>
              <a:t>13. Закон Республики Карелия от 24 июля 2007 г. № 1107-ЗРК "О муниципальной службе в Республике Карелия"  </a:t>
            </a:r>
          </a:p>
          <a:p>
            <a:r>
              <a:rPr lang="ru-RU" sz="2000" dirty="0">
                <a:solidFill>
                  <a:srgbClr val="1F4E79"/>
                </a:solidFill>
              </a:rPr>
              <a:t>14. Указ Главы Республики Карелия от 18 ноября 2013 г. № 90 "Об утверждении Положения о резерве управленческих кадров Республики Карелия"</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259398" y="452185"/>
            <a:ext cx="8071804" cy="701101"/>
          </a:xfrm>
          <a:prstGeom prst="rect">
            <a:avLst/>
          </a:prstGeom>
        </p:spPr>
      </p:pic>
    </p:spTree>
    <p:extLst>
      <p:ext uri="{BB962C8B-B14F-4D97-AF65-F5344CB8AC3E}">
        <p14:creationId xmlns:p14="http://schemas.microsoft.com/office/powerpoint/2010/main" val="40222189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6" y="1503837"/>
            <a:ext cx="10708395" cy="4825218"/>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342900" indent="-342900">
              <a:buFont typeface="Wingdings" panose="05000000000000000000" pitchFamily="2" charset="2"/>
              <a:buChar char="Ø"/>
            </a:pPr>
            <a:r>
              <a:rPr lang="ru-RU" sz="2000" dirty="0">
                <a:solidFill>
                  <a:srgbClr val="1F4E79"/>
                </a:solidFill>
              </a:rPr>
              <a:t>Квалификационные требования для замещения должностей муниципальной службы </a:t>
            </a:r>
            <a:r>
              <a:rPr lang="ru-RU" sz="2000" dirty="0">
                <a:solidFill>
                  <a:srgbClr val="1F4E79"/>
                </a:solidFill>
                <a:hlinkClick r:id="rId2"/>
              </a:rPr>
              <a:t>https://</a:t>
            </a:r>
            <a:r>
              <a:rPr lang="ru-RU" sz="2000" dirty="0" smtClean="0">
                <a:solidFill>
                  <a:srgbClr val="1F4E79"/>
                </a:solidFill>
                <a:hlinkClick r:id="rId2"/>
              </a:rPr>
              <a:t>mintrud.gov.ru/ministry/programms/municipal_service/0</a:t>
            </a:r>
            <a:endParaRPr lang="ru-RU" sz="2000" dirty="0" smtClean="0">
              <a:solidFill>
                <a:srgbClr val="1F4E79"/>
              </a:solidFill>
            </a:endParaRPr>
          </a:p>
          <a:p>
            <a:endParaRPr lang="ru-RU" sz="2000" dirty="0">
              <a:solidFill>
                <a:srgbClr val="1F4E79"/>
              </a:solidFill>
            </a:endParaRPr>
          </a:p>
          <a:p>
            <a:pPr marL="342900" indent="-342900">
              <a:buFont typeface="Wingdings" panose="05000000000000000000" pitchFamily="2" charset="2"/>
              <a:buChar char="Ø"/>
            </a:pPr>
            <a:r>
              <a:rPr lang="ru-RU" sz="2000" dirty="0">
                <a:solidFill>
                  <a:srgbClr val="1F4E79"/>
                </a:solidFill>
              </a:rPr>
              <a:t>Порядок заполнения формы представления сведений об адресах сайтов и (или) страниц сайтов в информационно-телекоммуникационной сети </a:t>
            </a:r>
            <a:r>
              <a:rPr lang="ru-RU" sz="2000" dirty="0" smtClean="0">
                <a:solidFill>
                  <a:srgbClr val="1F4E79"/>
                </a:solidFill>
              </a:rPr>
              <a:t>Интернет </a:t>
            </a:r>
            <a:r>
              <a:rPr lang="ru-RU" sz="2000" dirty="0" smtClean="0">
                <a:solidFill>
                  <a:srgbClr val="1F4E79"/>
                </a:solidFill>
                <a:hlinkClick r:id="rId3"/>
              </a:rPr>
              <a:t>https</a:t>
            </a:r>
            <a:r>
              <a:rPr lang="ru-RU" sz="2000" dirty="0">
                <a:solidFill>
                  <a:srgbClr val="1F4E79"/>
                </a:solidFill>
                <a:hlinkClick r:id="rId3"/>
              </a:rPr>
              <a:t>://</a:t>
            </a:r>
            <a:r>
              <a:rPr lang="ru-RU" sz="2000" dirty="0" smtClean="0">
                <a:solidFill>
                  <a:srgbClr val="1F4E79"/>
                </a:solidFill>
                <a:hlinkClick r:id="rId3"/>
              </a:rPr>
              <a:t>mintrud.gov.ru/ministry/programms/gossluzhba/16/11</a:t>
            </a:r>
            <a:endParaRPr lang="ru-RU" sz="2000" dirty="0" smtClean="0">
              <a:solidFill>
                <a:srgbClr val="1F4E79"/>
              </a:solidFill>
            </a:endParaRPr>
          </a:p>
          <a:p>
            <a:pPr marL="342900" indent="-342900">
              <a:buFont typeface="Wingdings" panose="05000000000000000000" pitchFamily="2" charset="2"/>
              <a:buChar char="Ø"/>
            </a:pPr>
            <a:endParaRPr lang="ru-RU" sz="2000" dirty="0">
              <a:solidFill>
                <a:srgbClr val="1F4E79"/>
              </a:solidFill>
            </a:endParaRPr>
          </a:p>
          <a:p>
            <a:pPr marL="342900" indent="-342900">
              <a:buFont typeface="Wingdings" panose="05000000000000000000" pitchFamily="2" charset="2"/>
              <a:buChar char="Ø"/>
            </a:pPr>
            <a:r>
              <a:rPr lang="ru-RU" sz="2000" dirty="0">
                <a:solidFill>
                  <a:srgbClr val="1F4E79"/>
                </a:solidFill>
              </a:rPr>
              <a:t>Портал Госслужба. Профессиональное развитие </a:t>
            </a:r>
            <a:r>
              <a:rPr lang="ru-RU" sz="2000" dirty="0">
                <a:solidFill>
                  <a:srgbClr val="1F4E79"/>
                </a:solidFill>
                <a:hlinkClick r:id="rId4"/>
              </a:rPr>
              <a:t>https://edu.gossluzhba.gov.ru</a:t>
            </a:r>
            <a:r>
              <a:rPr lang="ru-RU" sz="2000" dirty="0" smtClean="0">
                <a:solidFill>
                  <a:srgbClr val="1F4E79"/>
                </a:solidFill>
                <a:hlinkClick r:id="rId4"/>
              </a:rPr>
              <a:t>/</a:t>
            </a:r>
            <a:endParaRPr lang="ru-RU" sz="2000" dirty="0" smtClean="0">
              <a:solidFill>
                <a:srgbClr val="1F4E79"/>
              </a:solidFill>
            </a:endParaRPr>
          </a:p>
          <a:p>
            <a:endParaRPr lang="ru-RU" sz="2000" dirty="0">
              <a:solidFill>
                <a:srgbClr val="1F4E79"/>
              </a:solidFill>
            </a:endParaRPr>
          </a:p>
          <a:p>
            <a:pPr marL="342900" indent="-342900">
              <a:buFont typeface="Wingdings" panose="05000000000000000000" pitchFamily="2" charset="2"/>
              <a:buChar char="Ø"/>
            </a:pPr>
            <a:r>
              <a:rPr lang="ru-RU" sz="2000" dirty="0">
                <a:solidFill>
                  <a:srgbClr val="1F4E79"/>
                </a:solidFill>
              </a:rPr>
              <a:t>Портал Госслужба. Противодействие коррупции </a:t>
            </a:r>
            <a:r>
              <a:rPr lang="ru-RU" sz="2000" dirty="0">
                <a:solidFill>
                  <a:srgbClr val="1F4E79"/>
                </a:solidFill>
                <a:hlinkClick r:id="rId4"/>
              </a:rPr>
              <a:t>https://edu.gossluzhba.gov.ru</a:t>
            </a:r>
            <a:r>
              <a:rPr lang="ru-RU" sz="2000" dirty="0" smtClean="0">
                <a:solidFill>
                  <a:srgbClr val="1F4E79"/>
                </a:solidFill>
                <a:hlinkClick r:id="rId4"/>
              </a:rPr>
              <a:t>/</a:t>
            </a:r>
            <a:endParaRPr lang="ru-RU" sz="2000" dirty="0" smtClean="0">
              <a:solidFill>
                <a:srgbClr val="1F4E79"/>
              </a:solidFill>
            </a:endParaRPr>
          </a:p>
          <a:p>
            <a:endParaRPr lang="ru-RU" sz="2000" dirty="0">
              <a:solidFill>
                <a:srgbClr val="1F4E79"/>
              </a:solidFill>
            </a:endParaRPr>
          </a:p>
          <a:p>
            <a:pPr marL="342900" indent="-342900">
              <a:buFont typeface="Wingdings" panose="05000000000000000000" pitchFamily="2" charset="2"/>
              <a:buChar char="Ø"/>
            </a:pPr>
            <a:r>
              <a:rPr lang="ru-RU" sz="2000" dirty="0" smtClean="0">
                <a:solidFill>
                  <a:srgbClr val="1F4E79"/>
                </a:solidFill>
              </a:rPr>
              <a:t>Методическое </a:t>
            </a:r>
            <a:r>
              <a:rPr lang="ru-RU" sz="2000" dirty="0">
                <a:solidFill>
                  <a:srgbClr val="1F4E79"/>
                </a:solidFill>
              </a:rPr>
              <a:t>обеспечение мер по противодействию коррупции в организации </a:t>
            </a:r>
            <a:r>
              <a:rPr lang="ru-RU" sz="2000" dirty="0">
                <a:solidFill>
                  <a:srgbClr val="1F4E79"/>
                </a:solidFill>
                <a:hlinkClick r:id="rId5"/>
              </a:rPr>
              <a:t>https://</a:t>
            </a:r>
            <a:r>
              <a:rPr lang="ru-RU" sz="2000" dirty="0" smtClean="0">
                <a:solidFill>
                  <a:srgbClr val="1F4E79"/>
                </a:solidFill>
                <a:hlinkClick r:id="rId5"/>
              </a:rPr>
              <a:t>mintrud.gov.ru/ministry/programms/anticorruption/015</a:t>
            </a:r>
            <a:endParaRPr lang="ru-RU" sz="2000" dirty="0" smtClean="0">
              <a:solidFill>
                <a:srgbClr val="1F4E79"/>
              </a:solidFill>
            </a:endParaRPr>
          </a:p>
          <a:p>
            <a:pPr marL="342900" indent="-342900">
              <a:buFont typeface="Wingdings" panose="05000000000000000000" pitchFamily="2" charset="2"/>
              <a:buChar char="Ø"/>
            </a:pPr>
            <a:endParaRPr lang="ru-RU" sz="2000"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6"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6"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6"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6"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6"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6"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6"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6"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6"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6"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6"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6"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7"/>
          <a:stretch>
            <a:fillRect/>
          </a:stretch>
        </p:blipFill>
        <p:spPr>
          <a:xfrm>
            <a:off x="3283698" y="487352"/>
            <a:ext cx="5639289" cy="542591"/>
          </a:xfrm>
          <a:prstGeom prst="rect">
            <a:avLst/>
          </a:prstGeom>
        </p:spPr>
      </p:pic>
    </p:spTree>
    <p:extLst>
      <p:ext uri="{BB962C8B-B14F-4D97-AF65-F5344CB8AC3E}">
        <p14:creationId xmlns:p14="http://schemas.microsoft.com/office/powerpoint/2010/main" val="28826026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5"/>
            <a:ext cx="10708395" cy="2123004"/>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ru-RU" sz="2400" dirty="0" smtClean="0">
              <a:solidFill>
                <a:srgbClr val="1F4E79"/>
              </a:solidFill>
            </a:endParaRPr>
          </a:p>
          <a:p>
            <a:pPr algn="ctr"/>
            <a:r>
              <a:rPr lang="ru-RU" sz="2400" dirty="0" smtClean="0">
                <a:solidFill>
                  <a:srgbClr val="1F4E79"/>
                </a:solidFill>
              </a:rPr>
              <a:t>Должности </a:t>
            </a:r>
            <a:r>
              <a:rPr lang="ru-RU" sz="2400" dirty="0">
                <a:solidFill>
                  <a:srgbClr val="1F4E79"/>
                </a:solidFill>
              </a:rPr>
              <a:t>муниципальной службы подразделяются на группы:</a:t>
            </a:r>
          </a:p>
          <a:p>
            <a:pPr algn="ctr"/>
            <a:endParaRPr lang="ru-RU" sz="2400" dirty="0">
              <a:solidFill>
                <a:srgbClr val="1F4E79"/>
              </a:solidFill>
            </a:endParaRPr>
          </a:p>
          <a:p>
            <a:pPr marL="342900" indent="-342900" algn="ctr">
              <a:buFont typeface="Wingdings" panose="05000000000000000000" pitchFamily="2" charset="2"/>
              <a:buChar char="Ø"/>
            </a:pPr>
            <a:r>
              <a:rPr lang="ru-RU" sz="2400" dirty="0">
                <a:solidFill>
                  <a:srgbClr val="1F4E79"/>
                </a:solidFill>
              </a:rPr>
              <a:t>высшие должности муниципальной службы</a:t>
            </a:r>
          </a:p>
          <a:p>
            <a:pPr marL="342900" indent="-342900" algn="ctr">
              <a:buFont typeface="Wingdings" panose="05000000000000000000" pitchFamily="2" charset="2"/>
              <a:buChar char="Ø"/>
            </a:pPr>
            <a:endParaRPr lang="ru-RU" sz="2400" dirty="0">
              <a:solidFill>
                <a:srgbClr val="1F4E79"/>
              </a:solidFill>
            </a:endParaRPr>
          </a:p>
          <a:p>
            <a:pPr marL="342900" indent="-342900" algn="ctr">
              <a:buFont typeface="Wingdings" panose="05000000000000000000" pitchFamily="2" charset="2"/>
              <a:buChar char="Ø"/>
            </a:pPr>
            <a:r>
              <a:rPr lang="ru-RU" sz="2400" dirty="0">
                <a:solidFill>
                  <a:srgbClr val="1F4E79"/>
                </a:solidFill>
              </a:rPr>
              <a:t> главные должности муниципальной службы</a:t>
            </a:r>
          </a:p>
          <a:p>
            <a:pPr marL="342900" indent="-342900" algn="ctr">
              <a:buFont typeface="Wingdings" panose="05000000000000000000" pitchFamily="2" charset="2"/>
              <a:buChar char="Ø"/>
            </a:pPr>
            <a:endParaRPr lang="ru-RU" sz="2400" dirty="0">
              <a:solidFill>
                <a:srgbClr val="1F4E79"/>
              </a:solidFill>
            </a:endParaRPr>
          </a:p>
          <a:p>
            <a:pPr marL="342900" indent="-342900" algn="ctr">
              <a:buFont typeface="Wingdings" panose="05000000000000000000" pitchFamily="2" charset="2"/>
              <a:buChar char="Ø"/>
            </a:pPr>
            <a:r>
              <a:rPr lang="ru-RU" sz="2400" dirty="0">
                <a:solidFill>
                  <a:srgbClr val="1F4E79"/>
                </a:solidFill>
              </a:rPr>
              <a:t>ведущие должности муниципальной службы</a:t>
            </a:r>
          </a:p>
          <a:p>
            <a:pPr marL="342900" indent="-342900" algn="ctr">
              <a:buFont typeface="Wingdings" panose="05000000000000000000" pitchFamily="2" charset="2"/>
              <a:buChar char="Ø"/>
            </a:pPr>
            <a:endParaRPr lang="ru-RU" sz="2400" dirty="0">
              <a:solidFill>
                <a:srgbClr val="1F4E79"/>
              </a:solidFill>
            </a:endParaRPr>
          </a:p>
          <a:p>
            <a:pPr marL="342900" indent="-342900" algn="ctr">
              <a:buFont typeface="Wingdings" panose="05000000000000000000" pitchFamily="2" charset="2"/>
              <a:buChar char="Ø"/>
            </a:pPr>
            <a:r>
              <a:rPr lang="ru-RU" sz="2400" dirty="0">
                <a:solidFill>
                  <a:srgbClr val="1F4E79"/>
                </a:solidFill>
              </a:rPr>
              <a:t> старшие должности муниципальной службы</a:t>
            </a:r>
          </a:p>
          <a:p>
            <a:pPr marL="342900" indent="-342900" algn="ctr">
              <a:buFont typeface="Wingdings" panose="05000000000000000000" pitchFamily="2" charset="2"/>
              <a:buChar char="Ø"/>
            </a:pPr>
            <a:endParaRPr lang="ru-RU" sz="2400" dirty="0">
              <a:solidFill>
                <a:srgbClr val="1F4E79"/>
              </a:solidFill>
            </a:endParaRPr>
          </a:p>
          <a:p>
            <a:pPr marL="342900" indent="-342900" algn="ctr">
              <a:buFont typeface="Wingdings" panose="05000000000000000000" pitchFamily="2" charset="2"/>
              <a:buChar char="Ø"/>
            </a:pPr>
            <a:r>
              <a:rPr lang="ru-RU" sz="2400" dirty="0">
                <a:solidFill>
                  <a:srgbClr val="1F4E79"/>
                </a:solidFill>
              </a:rPr>
              <a:t>младшие должности муниципальной службы</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spTree>
    <p:extLst>
      <p:ext uri="{BB962C8B-B14F-4D97-AF65-F5344CB8AC3E}">
        <p14:creationId xmlns:p14="http://schemas.microsoft.com/office/powerpoint/2010/main" val="7207289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5"/>
            <a:ext cx="10708395" cy="2123004"/>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ru-RU" sz="2400" dirty="0" smtClean="0">
              <a:solidFill>
                <a:srgbClr val="1F4E79"/>
              </a:solidFill>
            </a:endParaRPr>
          </a:p>
          <a:p>
            <a:pPr algn="ctr"/>
            <a:endParaRPr lang="ru-RU" sz="2400" dirty="0">
              <a:solidFill>
                <a:srgbClr val="1F4E79"/>
              </a:solidFill>
            </a:endParaRPr>
          </a:p>
          <a:p>
            <a:pPr algn="ctr"/>
            <a:endParaRPr lang="ru-RU" sz="2400" dirty="0" smtClean="0">
              <a:solidFill>
                <a:srgbClr val="1F4E79"/>
              </a:solidFill>
            </a:endParaRPr>
          </a:p>
          <a:p>
            <a:pPr algn="ctr"/>
            <a:r>
              <a:rPr lang="ru-RU" sz="2400" dirty="0" smtClean="0">
                <a:solidFill>
                  <a:srgbClr val="1F4E79"/>
                </a:solidFill>
              </a:rPr>
              <a:t>В </a:t>
            </a:r>
            <a:r>
              <a:rPr lang="ru-RU" sz="2400" dirty="0">
                <a:solidFill>
                  <a:srgbClr val="1F4E79"/>
                </a:solidFill>
              </a:rPr>
              <a:t>соответствии с частью 1 статьи 16 Федерального закона от 2 марта 2007 г. </a:t>
            </a:r>
            <a:endParaRPr lang="ru-RU" sz="2400" dirty="0" smtClean="0">
              <a:solidFill>
                <a:srgbClr val="1F4E79"/>
              </a:solidFill>
            </a:endParaRPr>
          </a:p>
          <a:p>
            <a:pPr algn="ctr"/>
            <a:r>
              <a:rPr lang="ru-RU" sz="2400" dirty="0" smtClean="0">
                <a:solidFill>
                  <a:srgbClr val="1F4E79"/>
                </a:solidFill>
              </a:rPr>
              <a:t>№ </a:t>
            </a:r>
            <a:r>
              <a:rPr lang="ru-RU" sz="2400" dirty="0">
                <a:solidFill>
                  <a:srgbClr val="1F4E79"/>
                </a:solidFill>
              </a:rPr>
              <a:t>25-ФЗ  "О муниципальной службе в Российской Федерации"  на муниципальную службу вправе поступать граждане, достигшие возраста 18 лет, владеющие государственным языком Российской Федерации и соответствующие установленным квалификационным требованиям.</a:t>
            </a:r>
          </a:p>
          <a:p>
            <a:pPr algn="ctr"/>
            <a:endParaRPr lang="ru-RU" sz="2400" dirty="0">
              <a:solidFill>
                <a:srgbClr val="1F4E79"/>
              </a:solidFill>
            </a:endParaRPr>
          </a:p>
          <a:p>
            <a:pPr algn="ctr"/>
            <a:r>
              <a:rPr lang="ru-RU" sz="2400" dirty="0">
                <a:solidFill>
                  <a:srgbClr val="1F4E79"/>
                </a:solidFill>
              </a:rPr>
              <a:t>В число квалификационных требований для замещения должности муниципальной службы входят требования к уровню профессионального образования, стажу муниципальной службы или работы по специальности, направлению подготовки, знаниям и умениям, которые необходимы для исполнения должностных обязанностей, а также при наличии соответствующего решения представителя нанимателя (работодателя) - к специальности, направлению подготовки.</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spTree>
    <p:extLst>
      <p:ext uri="{BB962C8B-B14F-4D97-AF65-F5344CB8AC3E}">
        <p14:creationId xmlns:p14="http://schemas.microsoft.com/office/powerpoint/2010/main" val="1770645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5"/>
            <a:ext cx="10708395" cy="2123004"/>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ru-RU" dirty="0" smtClean="0">
              <a:solidFill>
                <a:srgbClr val="1F4E79"/>
              </a:solidFill>
            </a:endParaRPr>
          </a:p>
          <a:p>
            <a:pPr algn="ctr"/>
            <a:endParaRPr lang="ru-RU" dirty="0">
              <a:solidFill>
                <a:srgbClr val="1F4E79"/>
              </a:solidFill>
            </a:endParaRPr>
          </a:p>
          <a:p>
            <a:pPr algn="ctr"/>
            <a:endParaRPr lang="ru-RU" dirty="0" smtClean="0">
              <a:solidFill>
                <a:srgbClr val="1F4E79"/>
              </a:solidFill>
            </a:endParaRPr>
          </a:p>
          <a:p>
            <a:pPr algn="ctr"/>
            <a:endParaRPr lang="ru-RU" dirty="0">
              <a:solidFill>
                <a:srgbClr val="1F4E79"/>
              </a:solidFill>
            </a:endParaRPr>
          </a:p>
          <a:p>
            <a:pPr algn="ctr"/>
            <a:endParaRPr lang="ru-RU" dirty="0" smtClean="0">
              <a:solidFill>
                <a:srgbClr val="1F4E79"/>
              </a:solidFill>
            </a:endParaRPr>
          </a:p>
          <a:p>
            <a:pPr algn="ctr"/>
            <a:endParaRPr lang="ru-RU" dirty="0">
              <a:solidFill>
                <a:srgbClr val="1F4E79"/>
              </a:solidFill>
            </a:endParaRPr>
          </a:p>
          <a:p>
            <a:r>
              <a:rPr lang="ru-RU" dirty="0" smtClean="0">
                <a:solidFill>
                  <a:srgbClr val="1F4E79"/>
                </a:solidFill>
              </a:rPr>
              <a:t>1</a:t>
            </a:r>
            <a:r>
              <a:rPr lang="ru-RU" dirty="0">
                <a:solidFill>
                  <a:srgbClr val="1F4E79"/>
                </a:solidFill>
              </a:rPr>
              <a:t>) к уровню профессионального образования для замещения:</a:t>
            </a:r>
          </a:p>
          <a:p>
            <a:r>
              <a:rPr lang="ru-RU" dirty="0">
                <a:solidFill>
                  <a:srgbClr val="1F4E79"/>
                </a:solidFill>
              </a:rPr>
              <a:t>а) высших, главных, ведущих, старших должностей муниципальной службы - высшее образование;</a:t>
            </a:r>
          </a:p>
          <a:p>
            <a:r>
              <a:rPr lang="ru-RU" dirty="0">
                <a:solidFill>
                  <a:srgbClr val="1F4E79"/>
                </a:solidFill>
              </a:rPr>
              <a:t>б) младших должностей муниципальной службы - среднее профессиональное образование;</a:t>
            </a:r>
          </a:p>
          <a:p>
            <a:r>
              <a:rPr lang="ru-RU" dirty="0">
                <a:solidFill>
                  <a:srgbClr val="1F4E79"/>
                </a:solidFill>
              </a:rPr>
              <a:t>2) к стажу муниципальной службы или стажу работы по специальности, направлению подготовки для замещения:</a:t>
            </a:r>
          </a:p>
          <a:p>
            <a:r>
              <a:rPr lang="ru-RU" dirty="0">
                <a:solidFill>
                  <a:srgbClr val="1F4E79"/>
                </a:solidFill>
              </a:rPr>
              <a:t>а) высших должностей - не менее пяти лет стажа муниципальной службы или не менее пяти лет стажа работы по специальности, направлению подготовки; </a:t>
            </a:r>
          </a:p>
          <a:p>
            <a:r>
              <a:rPr lang="ru-RU" dirty="0">
                <a:solidFill>
                  <a:srgbClr val="1F4E79"/>
                </a:solidFill>
              </a:rPr>
              <a:t>б) главных должностей - не менее трех лет стажа муниципальной службы или не менее трех лет стажа работы по специальности, направлению подготовки;</a:t>
            </a:r>
          </a:p>
          <a:p>
            <a:r>
              <a:rPr lang="ru-RU" dirty="0">
                <a:solidFill>
                  <a:srgbClr val="1F4E79"/>
                </a:solidFill>
              </a:rPr>
              <a:t>в) ведущих должностей - не менее двух лет стажа муниципальной службы или не менее двух лет стажа работы по специальности, направлению подготовки;</a:t>
            </a:r>
          </a:p>
          <a:p>
            <a:r>
              <a:rPr lang="ru-RU" dirty="0">
                <a:solidFill>
                  <a:srgbClr val="1F4E79"/>
                </a:solidFill>
              </a:rPr>
              <a:t>г) старших и младших должностей - без предъявления требований к стажу</a:t>
            </a:r>
            <a:r>
              <a:rPr lang="ru-RU" dirty="0" smtClean="0">
                <a:solidFill>
                  <a:srgbClr val="1F4E79"/>
                </a:solidFill>
              </a:rPr>
              <a:t>.</a:t>
            </a:r>
          </a:p>
          <a:p>
            <a:endParaRPr lang="ru-RU" dirty="0">
              <a:solidFill>
                <a:srgbClr val="1F4E79"/>
              </a:solidFill>
            </a:endParaRPr>
          </a:p>
          <a:p>
            <a:r>
              <a:rPr lang="ru-RU" dirty="0">
                <a:solidFill>
                  <a:srgbClr val="1F4E79"/>
                </a:solidFill>
              </a:rPr>
              <a:t>1.1. Для лиц, имеющих дипломы специалиста или магистра с отличием, в течение трех лет со дня выдачи диплома устанавливаются квалификационные требования к стажу муниципальной службы или стажу работы по специальности, направлению подготовки для замещения ведущих должностей муниципальной службы - не менее одного года стажа муниципальной службы или стажа работы по специальности, направлению подготовки.</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3783615" y="400296"/>
            <a:ext cx="4639458" cy="670618"/>
          </a:xfrm>
          <a:prstGeom prst="rect">
            <a:avLst/>
          </a:prstGeom>
        </p:spPr>
      </p:pic>
    </p:spTree>
    <p:extLst>
      <p:ext uri="{BB962C8B-B14F-4D97-AF65-F5344CB8AC3E}">
        <p14:creationId xmlns:p14="http://schemas.microsoft.com/office/powerpoint/2010/main" val="2591004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5"/>
            <a:ext cx="10708395" cy="2123004"/>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ru-RU" sz="1600" dirty="0" smtClean="0">
              <a:solidFill>
                <a:srgbClr val="1F4E79"/>
              </a:solidFill>
            </a:endParaRPr>
          </a:p>
          <a:p>
            <a:pPr algn="ctr"/>
            <a:endParaRPr lang="ru-RU" sz="1600" dirty="0">
              <a:solidFill>
                <a:srgbClr val="1F4E79"/>
              </a:solidFill>
            </a:endParaRPr>
          </a:p>
          <a:p>
            <a:pPr algn="ctr"/>
            <a:endParaRPr lang="ru-RU" sz="1600" dirty="0" smtClean="0">
              <a:solidFill>
                <a:srgbClr val="1F4E79"/>
              </a:solidFill>
            </a:endParaRPr>
          </a:p>
          <a:p>
            <a:pPr algn="ctr"/>
            <a:endParaRPr lang="ru-RU" sz="1600" dirty="0">
              <a:solidFill>
                <a:srgbClr val="1F4E79"/>
              </a:solidFill>
            </a:endParaRPr>
          </a:p>
          <a:p>
            <a:pPr algn="ctr"/>
            <a:endParaRPr lang="ru-RU" sz="1600" dirty="0" smtClean="0">
              <a:solidFill>
                <a:srgbClr val="1F4E79"/>
              </a:solidFill>
            </a:endParaRPr>
          </a:p>
          <a:p>
            <a:pPr algn="ctr"/>
            <a:endParaRPr lang="ru-RU" sz="1600" dirty="0">
              <a:solidFill>
                <a:srgbClr val="1F4E79"/>
              </a:solidFill>
            </a:endParaRPr>
          </a:p>
          <a:p>
            <a:pPr algn="ctr"/>
            <a:endParaRPr lang="ru-RU" sz="1600" dirty="0" smtClean="0">
              <a:solidFill>
                <a:srgbClr val="1F4E79"/>
              </a:solidFill>
            </a:endParaRPr>
          </a:p>
          <a:p>
            <a:r>
              <a:rPr lang="ru-RU" sz="1600" dirty="0" smtClean="0">
                <a:solidFill>
                  <a:srgbClr val="1F4E79"/>
                </a:solidFill>
              </a:rPr>
              <a:t>1</a:t>
            </a:r>
            <a:r>
              <a:rPr lang="ru-RU" sz="1600" dirty="0">
                <a:solidFill>
                  <a:srgbClr val="1F4E79"/>
                </a:solidFill>
              </a:rPr>
              <a:t>) заявление с просьбой о поступлении на муниципальную службу и замещении должности муниципальной службы; </a:t>
            </a:r>
          </a:p>
          <a:p>
            <a:r>
              <a:rPr lang="ru-RU" sz="1600" dirty="0">
                <a:solidFill>
                  <a:srgbClr val="1F4E79"/>
                </a:solidFill>
              </a:rPr>
              <a:t>2) собственноручно заполненную и подписанную анкету по форме, установленной уполномоченным Правительством Российской Федерации федеральным органом исполнительной власти; </a:t>
            </a:r>
          </a:p>
          <a:p>
            <a:r>
              <a:rPr lang="ru-RU" sz="1600" dirty="0">
                <a:solidFill>
                  <a:srgbClr val="1F4E79"/>
                </a:solidFill>
              </a:rPr>
              <a:t>3) паспорт; </a:t>
            </a:r>
          </a:p>
          <a:p>
            <a:r>
              <a:rPr lang="ru-RU" sz="1600" dirty="0">
                <a:solidFill>
                  <a:srgbClr val="1F4E79"/>
                </a:solidFill>
              </a:rPr>
              <a:t>4) трудовую книжку и (или) сведения о трудовой деятельности, оформленные в установленном законодательством порядке, за исключением случаев, когда трудовой договор (контракт) заключается впервые; </a:t>
            </a:r>
          </a:p>
          <a:p>
            <a:r>
              <a:rPr lang="ru-RU" sz="1600" dirty="0">
                <a:solidFill>
                  <a:srgbClr val="1F4E79"/>
                </a:solidFill>
              </a:rPr>
              <a:t>5) документ об образовании; </a:t>
            </a:r>
          </a:p>
          <a:p>
            <a:r>
              <a:rPr lang="ru-RU" sz="1600" dirty="0">
                <a:solidFill>
                  <a:srgbClr val="1F4E79"/>
                </a:solidFill>
              </a:rPr>
              <a:t>6) документ, подтверждающий регистрацию в системе индивидуального (персонифицированного) учета, за исключением случаев, когда трудовой договор (контракт) заключается впервые; </a:t>
            </a:r>
          </a:p>
          <a:p>
            <a:r>
              <a:rPr lang="ru-RU" sz="1600" dirty="0">
                <a:solidFill>
                  <a:srgbClr val="1F4E79"/>
                </a:solidFill>
              </a:rPr>
              <a:t>7) свидетельство о постановке физического лица на учет в налоговом органе по месту жительства на территории Российской Федерации; </a:t>
            </a:r>
          </a:p>
          <a:p>
            <a:r>
              <a:rPr lang="ru-RU" sz="1600" dirty="0">
                <a:solidFill>
                  <a:srgbClr val="1F4E79"/>
                </a:solidFill>
              </a:rPr>
              <a:t>8) документы воинского учета - для граждан, пребывающих в запасе, и лиц, подлежащих призыву на военную службу; </a:t>
            </a:r>
          </a:p>
          <a:p>
            <a:r>
              <a:rPr lang="ru-RU" sz="1600" dirty="0">
                <a:solidFill>
                  <a:srgbClr val="1F4E79"/>
                </a:solidFill>
              </a:rPr>
              <a:t>9) заключение медицинской организации об отсутствии заболевания, препятствующего поступлению на муниципальную службу; </a:t>
            </a:r>
          </a:p>
          <a:p>
            <a:r>
              <a:rPr lang="ru-RU" sz="1600" dirty="0">
                <a:solidFill>
                  <a:srgbClr val="1F4E79"/>
                </a:solidFill>
              </a:rPr>
              <a:t>10) сведения о доходах за год, предшествующий году поступления на муниципальную службу, об имуществе и обязательствах имущественного характера; </a:t>
            </a:r>
          </a:p>
          <a:p>
            <a:r>
              <a:rPr lang="ru-RU" sz="1600" dirty="0">
                <a:solidFill>
                  <a:srgbClr val="1F4E79"/>
                </a:solidFill>
              </a:rPr>
              <a:t>10.1) сведения, предусмотренные статьей 15.1 Федерального закона от 02.03.2007 № 25-ФЗ "О муниципальной службе в Российской Федерации"; </a:t>
            </a:r>
          </a:p>
          <a:p>
            <a:r>
              <a:rPr lang="ru-RU" sz="1600" dirty="0">
                <a:solidFill>
                  <a:srgbClr val="1F4E79"/>
                </a:solidFill>
              </a:rPr>
              <a:t>11) иные документы, предусмотренные федеральными законами, указами Президента Российской Федерации и постановлениями Правительства Российской Федерации. </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302074" y="400295"/>
            <a:ext cx="7986452" cy="670618"/>
          </a:xfrm>
          <a:prstGeom prst="rect">
            <a:avLst/>
          </a:prstGeom>
        </p:spPr>
      </p:pic>
    </p:spTree>
    <p:extLst>
      <p:ext uri="{BB962C8B-B14F-4D97-AF65-F5344CB8AC3E}">
        <p14:creationId xmlns:p14="http://schemas.microsoft.com/office/powerpoint/2010/main" val="38356696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4"/>
            <a:ext cx="10708395" cy="3706717"/>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ru-RU" sz="2000" dirty="0">
                <a:solidFill>
                  <a:srgbClr val="1F4E79"/>
                </a:solidFill>
              </a:rPr>
              <a:t>При замещении должности муниципальной службы в муниципальном образовании заключению трудового договора может предшествовать конкурс, в ходе которого осуществляется оценка профессионального уровня претендентов на замещение должности муниципальной службы, </a:t>
            </a:r>
          </a:p>
          <a:p>
            <a:pPr algn="ctr"/>
            <a:r>
              <a:rPr lang="ru-RU" sz="2000" dirty="0">
                <a:solidFill>
                  <a:srgbClr val="1F4E79"/>
                </a:solidFill>
              </a:rPr>
              <a:t>их соответствия установленным квалификационным требованиям к должности муниципальной службы.</a:t>
            </a:r>
            <a:br>
              <a:rPr lang="ru-RU" sz="2000" dirty="0">
                <a:solidFill>
                  <a:srgbClr val="1F4E79"/>
                </a:solidFill>
              </a:rPr>
            </a:br>
            <a:r>
              <a:rPr lang="ru-RU" sz="2000" dirty="0">
                <a:solidFill>
                  <a:srgbClr val="1F4E79"/>
                </a:solidFill>
              </a:rPr>
              <a:t/>
            </a:r>
            <a:br>
              <a:rPr lang="ru-RU" sz="2000" dirty="0">
                <a:solidFill>
                  <a:srgbClr val="1F4E79"/>
                </a:solidFill>
              </a:rPr>
            </a:br>
            <a:r>
              <a:rPr lang="ru-RU" sz="2000" dirty="0">
                <a:solidFill>
                  <a:srgbClr val="1F4E79"/>
                </a:solidFill>
              </a:rPr>
              <a:t/>
            </a:r>
            <a:br>
              <a:rPr lang="ru-RU" sz="2000" dirty="0">
                <a:solidFill>
                  <a:srgbClr val="1F4E79"/>
                </a:solidFill>
              </a:rPr>
            </a:br>
            <a:r>
              <a:rPr lang="ru-RU" sz="2000" dirty="0">
                <a:solidFill>
                  <a:srgbClr val="1F4E79"/>
                </a:solidFill>
              </a:rPr>
              <a:t>Порядок проведения конкурса на замещение должности муниципальной службы устанавливается муниципальным правовым актом, принимаемым представительным органом муниципального образования.</a:t>
            </a:r>
            <a:br>
              <a:rPr lang="ru-RU" sz="2000" dirty="0">
                <a:solidFill>
                  <a:srgbClr val="1F4E79"/>
                </a:solidFill>
              </a:rPr>
            </a:br>
            <a:endParaRPr lang="ru-RU" sz="2000" dirty="0">
              <a:solidFill>
                <a:srgbClr val="1F4E79"/>
              </a:solidFill>
            </a:endParaRP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3" name="Рисунок 2"/>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25973661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749147" y="1765614"/>
            <a:ext cx="10708395" cy="3706717"/>
          </a:xfrm>
          <a:prstGeom prst="rect">
            <a:avLst/>
          </a:prstGeom>
          <a:solidFill>
            <a:schemeClr val="accent5">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ru-RU" sz="2000" dirty="0">
                <a:solidFill>
                  <a:srgbClr val="1F4E79"/>
                </a:solidFill>
              </a:rPr>
              <a:t>1) ознакомление с документами, устанавливающими его права и обязанности по замещаемой должности муниципальной службы, критериями оценки качества исполнения должностных обязанностей и условиями продвижения по службе;</a:t>
            </a:r>
          </a:p>
          <a:p>
            <a:r>
              <a:rPr lang="ru-RU" sz="2000" dirty="0">
                <a:solidFill>
                  <a:srgbClr val="1F4E79"/>
                </a:solidFill>
              </a:rPr>
              <a:t>2) обеспечение организационно-технических условий, необходимых для исполнения должностных обязанностей;</a:t>
            </a:r>
          </a:p>
          <a:p>
            <a:r>
              <a:rPr lang="ru-RU" sz="2000" dirty="0">
                <a:solidFill>
                  <a:srgbClr val="1F4E79"/>
                </a:solidFill>
              </a:rPr>
              <a:t>3) оплату труда и другие выплаты в соответствии с трудовым законодательством, законодательством о муниципальной службе и трудовым договором (контрактом);</a:t>
            </a:r>
          </a:p>
          <a:p>
            <a:r>
              <a:rPr lang="ru-RU" sz="2000" dirty="0">
                <a:solidFill>
                  <a:srgbClr val="1F4E79"/>
                </a:solidFill>
              </a:rPr>
              <a:t>4) отдых, обеспечиваемый установлением нормальной продолжительности рабочего (служебного) времени, предоставлением выходных дней и нерабочих праздничных дней, а также ежегодного оплачиваемого отпуска;</a:t>
            </a:r>
          </a:p>
          <a:p>
            <a:r>
              <a:rPr lang="ru-RU" sz="2000" dirty="0">
                <a:solidFill>
                  <a:srgbClr val="1F4E79"/>
                </a:solidFill>
              </a:rPr>
              <a:t>5) получение в установленном порядке информации и материалов, необходимых для исполнения должностных обязанностей, а также на внесение предложений о совершенствовании деятельности органа местного самоуправления, избирательной комиссии муниципального образования;</a:t>
            </a:r>
          </a:p>
        </p:txBody>
      </p:sp>
      <p:grpSp>
        <p:nvGrpSpPr>
          <p:cNvPr id="2" name="Группа 1"/>
          <p:cNvGrpSpPr/>
          <p:nvPr/>
        </p:nvGrpSpPr>
        <p:grpSpPr>
          <a:xfrm>
            <a:off x="257473" y="148989"/>
            <a:ext cx="11691742" cy="227226"/>
            <a:chOff x="292990" y="166874"/>
            <a:chExt cx="11691742" cy="227226"/>
          </a:xfrm>
        </p:grpSpPr>
        <p:grpSp>
          <p:nvGrpSpPr>
            <p:cNvPr id="9" name="Группа 8"/>
            <p:cNvGrpSpPr/>
            <p:nvPr/>
          </p:nvGrpSpPr>
          <p:grpSpPr>
            <a:xfrm>
              <a:off x="292990" y="166875"/>
              <a:ext cx="8974336" cy="227225"/>
              <a:chOff x="164306" y="6516475"/>
              <a:chExt cx="11965781" cy="302966"/>
            </a:xfrm>
          </p:grpSpPr>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12" name="Рисунок 11"/>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15" name="Группа 14"/>
            <p:cNvGrpSpPr/>
            <p:nvPr/>
          </p:nvGrpSpPr>
          <p:grpSpPr>
            <a:xfrm>
              <a:off x="3010396" y="166874"/>
              <a:ext cx="8974336" cy="227225"/>
              <a:chOff x="164306" y="6516475"/>
              <a:chExt cx="11965781" cy="302966"/>
            </a:xfrm>
          </p:grpSpPr>
          <p:pic>
            <p:nvPicPr>
              <p:cNvPr id="17" name="Рисунок 1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19" name="Рисунок 18"/>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0" name="Рисунок 19"/>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grpSp>
        <p:nvGrpSpPr>
          <p:cNvPr id="21" name="Группа 20"/>
          <p:cNvGrpSpPr/>
          <p:nvPr/>
        </p:nvGrpSpPr>
        <p:grpSpPr>
          <a:xfrm flipV="1">
            <a:off x="257473" y="6440193"/>
            <a:ext cx="11691742" cy="227226"/>
            <a:chOff x="292990" y="166874"/>
            <a:chExt cx="11691742" cy="227226"/>
          </a:xfrm>
        </p:grpSpPr>
        <p:grpSp>
          <p:nvGrpSpPr>
            <p:cNvPr id="22" name="Группа 21"/>
            <p:cNvGrpSpPr/>
            <p:nvPr/>
          </p:nvGrpSpPr>
          <p:grpSpPr>
            <a:xfrm>
              <a:off x="292990" y="166875"/>
              <a:ext cx="8974336" cy="227225"/>
              <a:chOff x="164306" y="6516475"/>
              <a:chExt cx="11965781" cy="302966"/>
            </a:xfrm>
          </p:grpSpPr>
          <p:pic>
            <p:nvPicPr>
              <p:cNvPr id="27" name="Рисунок 26"/>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8" name="Рисунок 27"/>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9" name="Рисунок 28"/>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nvGrpSpPr>
            <p:cNvPr id="23" name="Группа 22"/>
            <p:cNvGrpSpPr/>
            <p:nvPr/>
          </p:nvGrpSpPr>
          <p:grpSpPr>
            <a:xfrm>
              <a:off x="3010396" y="166874"/>
              <a:ext cx="8974336" cy="227225"/>
              <a:chOff x="164306" y="6516475"/>
              <a:chExt cx="11965781" cy="302966"/>
            </a:xfrm>
          </p:grpSpPr>
          <p:pic>
            <p:nvPicPr>
              <p:cNvPr id="24" name="Рисунок 23"/>
              <p:cNvPicPr>
                <a:picLocks noChangeAspect="1"/>
              </p:cNvPicPr>
              <p:nvPr/>
            </p:nvPicPr>
            <p:blipFill rotWithShape="1">
              <a:blip r:embed="rId2" cstate="print">
                <a:extLst>
                  <a:ext uri="{28A0092B-C50C-407E-A947-70E740481C1C}">
                    <a14:useLocalDpi xmlns:a14="http://schemas.microsoft.com/office/drawing/2010/main" val="0"/>
                  </a:ext>
                </a:extLst>
              </a:blip>
              <a:srcRect l="3433" t="95743" r="3089" b="-161"/>
              <a:stretch/>
            </p:blipFill>
            <p:spPr>
              <a:xfrm>
                <a:off x="164306" y="6516476"/>
                <a:ext cx="4473795" cy="302965"/>
              </a:xfrm>
              <a:prstGeom prst="rect">
                <a:avLst/>
              </a:prstGeom>
            </p:spPr>
          </p:pic>
          <p:pic>
            <p:nvPicPr>
              <p:cNvPr id="25" name="Рисунок 24"/>
              <p:cNvPicPr>
                <a:picLocks noChangeAspect="1"/>
              </p:cNvPicPr>
              <p:nvPr/>
            </p:nvPicPr>
            <p:blipFill rotWithShape="1">
              <a:blip r:embed="rId2" cstate="print">
                <a:extLst>
                  <a:ext uri="{28A0092B-C50C-407E-A947-70E740481C1C}">
                    <a14:useLocalDpi xmlns:a14="http://schemas.microsoft.com/office/drawing/2010/main" val="0"/>
                  </a:ext>
                </a:extLst>
              </a:blip>
              <a:srcRect t="95743" r="3089" b="-161"/>
              <a:stretch/>
            </p:blipFill>
            <p:spPr>
              <a:xfrm flipH="1">
                <a:off x="4591534" y="6516476"/>
                <a:ext cx="4638101" cy="302965"/>
              </a:xfrm>
              <a:prstGeom prst="rect">
                <a:avLst/>
              </a:prstGeom>
            </p:spPr>
          </p:pic>
          <p:pic>
            <p:nvPicPr>
              <p:cNvPr id="26" name="Рисунок 25"/>
              <p:cNvPicPr>
                <a:picLocks noChangeAspect="1"/>
              </p:cNvPicPr>
              <p:nvPr/>
            </p:nvPicPr>
            <p:blipFill rotWithShape="1">
              <a:blip r:embed="rId2" cstate="print">
                <a:extLst>
                  <a:ext uri="{28A0092B-C50C-407E-A947-70E740481C1C}">
                    <a14:useLocalDpi xmlns:a14="http://schemas.microsoft.com/office/drawing/2010/main" val="0"/>
                  </a:ext>
                </a:extLst>
              </a:blip>
              <a:srcRect l="32339" t="95743" r="3089" b="-161"/>
              <a:stretch/>
            </p:blipFill>
            <p:spPr>
              <a:xfrm flipH="1">
                <a:off x="9039708" y="6516475"/>
                <a:ext cx="3090379" cy="302965"/>
              </a:xfrm>
              <a:prstGeom prst="rect">
                <a:avLst/>
              </a:prstGeom>
            </p:spPr>
          </p:pic>
        </p:grpSp>
      </p:grpSp>
      <p:pic>
        <p:nvPicPr>
          <p:cNvPr id="4" name="Рисунок 3"/>
          <p:cNvPicPr>
            <a:picLocks noChangeAspect="1"/>
          </p:cNvPicPr>
          <p:nvPr/>
        </p:nvPicPr>
        <p:blipFill>
          <a:blip r:embed="rId3"/>
          <a:stretch>
            <a:fillRect/>
          </a:stretch>
        </p:blipFill>
        <p:spPr>
          <a:xfrm>
            <a:off x="2067442" y="462441"/>
            <a:ext cx="8071804" cy="670618"/>
          </a:xfrm>
          <a:prstGeom prst="rect">
            <a:avLst/>
          </a:prstGeom>
        </p:spPr>
      </p:pic>
    </p:spTree>
    <p:extLst>
      <p:ext uri="{BB962C8B-B14F-4D97-AF65-F5344CB8AC3E}">
        <p14:creationId xmlns:p14="http://schemas.microsoft.com/office/powerpoint/2010/main" val="241853410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1388</TotalTime>
  <Words>4866</Words>
  <Application>Microsoft Office PowerPoint</Application>
  <PresentationFormat>Широкоэкранный</PresentationFormat>
  <Paragraphs>242</Paragraphs>
  <Slides>35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35</vt:i4>
      </vt:variant>
    </vt:vector>
  </HeadingPairs>
  <TitlesOfParts>
    <vt:vector size="41" baseType="lpstr">
      <vt:lpstr>Arial</vt:lpstr>
      <vt:lpstr>Calibri</vt:lpstr>
      <vt:lpstr>Calibri Light</vt:lpstr>
      <vt:lpstr>Century Gothic</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Дрозд Римма Арсеньевна</cp:lastModifiedBy>
  <cp:revision>174</cp:revision>
  <cp:lastPrinted>2021-01-14T14:54:45Z</cp:lastPrinted>
  <dcterms:created xsi:type="dcterms:W3CDTF">2020-12-05T09:38:52Z</dcterms:created>
  <dcterms:modified xsi:type="dcterms:W3CDTF">2022-10-31T11:08:35Z</dcterms:modified>
</cp:coreProperties>
</file>