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797675" cy="987425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C206"/>
    <a:srgbClr val="4B5320"/>
    <a:srgbClr val="D4D6AE"/>
    <a:srgbClr val="00CC00"/>
    <a:srgbClr val="818200"/>
    <a:srgbClr val="00FF00"/>
    <a:srgbClr val="003399"/>
    <a:srgbClr val="3E472F"/>
    <a:srgbClr val="495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69" autoAdjust="0"/>
    <p:restoredTop sz="94660"/>
  </p:normalViewPr>
  <p:slideViewPr>
    <p:cSldViewPr>
      <p:cViewPr>
        <p:scale>
          <a:sx n="66" d="100"/>
          <a:sy n="66" d="100"/>
        </p:scale>
        <p:origin x="-1326" y="-5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ntract.mil.ru/career/" TargetMode="External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9" y="9082"/>
            <a:ext cx="9974674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27905" y="766763"/>
            <a:ext cx="3252166" cy="143065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-53793" y="806407"/>
            <a:ext cx="330112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17355" y="30976"/>
            <a:ext cx="3240000" cy="720000"/>
            <a:chOff x="3371124" y="3751231"/>
            <a:chExt cx="3173843" cy="78895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  <a:endParaRPr lang="ru-RU" sz="1600" b="1" dirty="0" smtClean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СЛУЖБУ </a:t>
            </a:r>
            <a:endParaRPr lang="ru-RU" sz="1600" b="1" dirty="0" smtClean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  <a:p>
            <a:pPr algn="ctr">
              <a:lnSpc>
                <a:spcPct val="9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 smtClean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 smtClean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4833" y="1608980"/>
            <a:ext cx="3252166" cy="322174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88839" y="1569981"/>
            <a:ext cx="3283445" cy="830997"/>
            <a:chOff x="-85071" y="1569981"/>
            <a:chExt cx="3283445" cy="83099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7" y="1569981"/>
              <a:ext cx="29804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600" spc="-40" dirty="0" smtClean="0">
                  <a:cs typeface="Miriam Fixed" panose="020B0509050101010101" pitchFamily="49" charset="-79"/>
                </a:rPr>
                <a:t>лично, почтовым отправлением,  по телефону в пункт </a:t>
              </a:r>
              <a:r>
                <a:rPr lang="ru-RU" sz="1600" spc="-40" smtClean="0">
                  <a:cs typeface="Miriam Fixed" panose="020B0509050101010101" pitchFamily="49" charset="-79"/>
                </a:rPr>
                <a:t>отбора </a:t>
              </a:r>
              <a:br>
                <a:rPr lang="ru-RU" sz="1600" spc="-40" smtClean="0">
                  <a:cs typeface="Miriam Fixed" panose="020B0509050101010101" pitchFamily="49" charset="-79"/>
                </a:rPr>
              </a:br>
              <a:r>
                <a:rPr lang="ru-RU" sz="1600" spc="-40" smtClean="0">
                  <a:cs typeface="Miriam Fixed" panose="020B0509050101010101" pitchFamily="49" charset="-79"/>
                </a:rPr>
                <a:t>или </a:t>
              </a:r>
              <a:r>
                <a:rPr lang="ru-RU" sz="1600" spc="-40" dirty="0" smtClean="0">
                  <a:cs typeface="Miriam Fixed" panose="020B0509050101010101" pitchFamily="49" charset="-79"/>
                </a:rPr>
                <a:t>военный комиссариат</a:t>
              </a:r>
              <a:endParaRPr lang="ru-RU" sz="16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88839" y="2410351"/>
            <a:ext cx="3336173" cy="1077218"/>
            <a:chOff x="-88839" y="2463537"/>
            <a:chExt cx="3336173" cy="107721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30551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Miriam Fixed" panose="020B0509050101010101" pitchFamily="49" charset="-79"/>
                </a:rPr>
                <a:t>через </a:t>
              </a:r>
              <a:r>
                <a:rPr lang="ru-RU" sz="1600" dirty="0">
                  <a:cs typeface="Miriam Fixed" panose="020B0509050101010101" pitchFamily="49" charset="-79"/>
                </a:rPr>
                <a:t>личный </a:t>
              </a:r>
              <a:r>
                <a:rPr lang="ru-RU" sz="1600" dirty="0" smtClean="0">
                  <a:cs typeface="Miriam Fixed" panose="020B0509050101010101" pitchFamily="49" charset="-79"/>
                </a:rPr>
                <a:t>кабинет гражданина </a:t>
              </a:r>
              <a:r>
                <a:rPr lang="ru-RU" sz="1600" dirty="0">
                  <a:cs typeface="Miriam Fixed" panose="020B0509050101010101" pitchFamily="49" charset="-79"/>
                </a:rPr>
                <a:t>на официальном сайте Минобороны </a:t>
              </a:r>
              <a:r>
                <a:rPr lang="ru-RU" sz="1600" dirty="0" smtClean="0">
                  <a:cs typeface="Miriam Fixed" panose="020B0509050101010101" pitchFamily="49" charset="-79"/>
                </a:rPr>
                <a:t>России</a:t>
              </a:r>
            </a:p>
            <a:p>
              <a:pPr algn="ctr"/>
              <a:r>
                <a:rPr lang="ru-RU" sz="1600" dirty="0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lkg.mil.ru</a:t>
              </a:r>
              <a:endParaRPr lang="ru-RU" sz="1600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8839" y="3496943"/>
            <a:ext cx="3300701" cy="1323439"/>
            <a:chOff x="-86567" y="3496943"/>
            <a:chExt cx="3300701" cy="132343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300614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spc="-40" dirty="0" smtClean="0">
                  <a:cs typeface="Miriam Fixed" panose="020B0509050101010101" pitchFamily="49" charset="-79"/>
                </a:rPr>
                <a:t>через электронный сервис </a:t>
              </a:r>
              <a:br>
                <a:rPr lang="ru-RU" sz="1600" spc="-40" dirty="0" smtClean="0">
                  <a:cs typeface="Miriam Fixed" panose="020B0509050101010101" pitchFamily="49" charset="-79"/>
                </a:rPr>
              </a:br>
              <a:r>
                <a:rPr lang="ru-RU" sz="1600" spc="-40" dirty="0" smtClean="0">
                  <a:cs typeface="Miriam Fixed" panose="020B0509050101010101" pitchFamily="49" charset="-79"/>
                </a:rPr>
                <a:t>«Стать добровольцем или контрактником» на едином портале государственных услуг </a:t>
              </a:r>
            </a:p>
            <a:p>
              <a:pPr algn="ctr"/>
              <a:r>
                <a:rPr lang="ru-RU" sz="1600" spc="-40" dirty="0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gosuslugi.ru</a:t>
              </a:r>
              <a:endParaRPr lang="ru-RU" sz="1600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17620" r="12067" b="12581"/>
          <a:stretch/>
        </p:blipFill>
        <p:spPr bwMode="auto">
          <a:xfrm>
            <a:off x="8114" y="4830724"/>
            <a:ext cx="3265220" cy="19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48544" y="6021375"/>
            <a:ext cx="2407328" cy="792279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0895" y="6227178"/>
            <a:ext cx="2412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8"/>
              </a:rPr>
              <a:t>http://contract.mil.ru/career/</a:t>
            </a:r>
            <a:endParaRPr lang="ru-RU" sz="1200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soldiering/conditions/</a:t>
            </a:r>
            <a:endParaRPr lang="ru-RU" sz="1200" b="1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items_selection.htm</a:t>
            </a:r>
            <a:endParaRPr lang="ru-RU" sz="12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040" y="6021376"/>
            <a:ext cx="792000" cy="792000"/>
            <a:chOff x="268712" y="5530880"/>
            <a:chExt cx="792000" cy="792000"/>
          </a:xfrm>
        </p:grpSpPr>
        <p:sp>
          <p:nvSpPr>
            <p:cNvPr id="7" name="Прямоугольник 6"/>
            <p:cNvSpPr>
              <a:spLocks/>
            </p:cNvSpPr>
            <p:nvPr/>
          </p:nvSpPr>
          <p:spPr>
            <a:xfrm>
              <a:off x="268712" y="5530880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76200">
                <a:schemeClr val="bg1">
                  <a:lumMod val="85000"/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93" y="5606075"/>
              <a:ext cx="645367" cy="64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142168" y="6024627"/>
            <a:ext cx="17107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 Cond" pitchFamily="18" charset="0"/>
                <a:cs typeface="Miriam Fixed" panose="020B0509050101010101" pitchFamily="49" charset="-79"/>
              </a:rPr>
              <a:t>Адреса</a:t>
            </a:r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25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 Cond" pitchFamily="18" charset="0"/>
                <a:cs typeface="Miriam Fixed" panose="020B0509050101010101" pitchFamily="49" charset="-79"/>
              </a:rPr>
              <a:t>пунктов отбора</a:t>
            </a:r>
            <a:endParaRPr lang="ru-RU" sz="125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59210" y="2609447"/>
            <a:ext cx="3195444" cy="159536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89866" y="2594401"/>
            <a:ext cx="2912026" cy="507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spc="-20" dirty="0" smtClean="0">
                <a:cs typeface="Miriam Fixed" panose="020B0509050101010101" pitchFamily="49" charset="-79"/>
              </a:rPr>
              <a:t>автобиография и анкета </a:t>
            </a:r>
            <a:r>
              <a:rPr lang="ru-RU" sz="1100" i="1" spc="-20" dirty="0" smtClean="0">
                <a:cs typeface="Miriam Fixed" panose="020B0509050101010101" pitchFamily="49" charset="-79"/>
              </a:rPr>
              <a:t>(форма на сайте)</a:t>
            </a:r>
          </a:p>
          <a:p>
            <a:pPr algn="ctr"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en-US" sz="1600" spc="-20" dirty="0" smtClean="0">
                <a:solidFill>
                  <a:srgbClr val="0000FF"/>
                </a:solidFill>
                <a:cs typeface="Miriam Fixed" panose="020B0509050101010101" pitchFamily="49" charset="-79"/>
              </a:rPr>
              <a:t>www.contract.mil.ru</a:t>
            </a:r>
            <a:endParaRPr lang="ru-RU" sz="1600" spc="-20" dirty="0" smtClean="0">
              <a:solidFill>
                <a:srgbClr val="0000FF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71124" y="1779290"/>
            <a:ext cx="3173843" cy="788952"/>
            <a:chOff x="3371124" y="3751231"/>
            <a:chExt cx="3173843" cy="78895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Половина рамки 18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оловина рамки 4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69263" y="1984136"/>
            <a:ext cx="238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ПЕРЕЧЕНЬ ДОКУМЕНТОВ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390629" y="4221088"/>
            <a:ext cx="3173843" cy="720000"/>
            <a:chOff x="3371124" y="3751231"/>
            <a:chExt cx="3173843" cy="788952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5" name="Половина рамки 54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Половина рамки 55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34243" y="4435132"/>
            <a:ext cx="2496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ПОРЯДОК ПОСТУПЛЕНИЯ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386987" y="1340768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386987" y="8512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 smtClean="0">
                  <a:cs typeface="Times New Roman" panose="02020603050405020304" pitchFamily="18" charset="0"/>
                </a:rPr>
                <a:t>  </a:t>
              </a:r>
              <a:r>
                <a:rPr lang="ru-RU" sz="1300" dirty="0" smtClean="0">
                  <a:cs typeface="Miriam Fixed" panose="020B0509050101010101" pitchFamily="49" charset="-79"/>
                </a:rPr>
                <a:t>от</a:t>
              </a:r>
              <a:r>
                <a:rPr lang="ru-RU" sz="13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 smtClean="0">
                  <a:cs typeface="Miriam Fixed" panose="020B0509050101010101" pitchFamily="49" charset="-79"/>
                </a:rPr>
                <a:t>лет</a:t>
              </a:r>
              <a:r>
                <a:rPr lang="ru-RU" sz="13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endParaRPr lang="ru-RU" sz="1300" dirty="0">
                <a:solidFill>
                  <a:srgbClr val="FF0000"/>
                </a:solidFill>
                <a:cs typeface="Miriam Fixed" panose="020B0509050101010101" pitchFamily="49" charset="-79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3237157" y="4953524"/>
            <a:ext cx="3252166" cy="125131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689866" y="5279812"/>
            <a:ext cx="316651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пройти собеседование с психологом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45715" y="6366916"/>
            <a:ext cx="3252166" cy="446738"/>
          </a:xfrm>
          <a:prstGeom prst="roundRect">
            <a:avLst>
              <a:gd name="adj" fmla="val 28136"/>
            </a:avLst>
          </a:prstGeom>
          <a:solidFill>
            <a:srgbClr val="4B5320"/>
          </a:solidFill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400" b="1" u="sng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на </a:t>
            </a:r>
            <a:r>
              <a:rPr lang="ru-RU" sz="1400" b="1" u="sng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 год и более</a:t>
            </a:r>
            <a:endParaRPr lang="ru-RU" sz="1400" b="1" u="sng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89820" y="788454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108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УЧЕБНОМ ЦЕНТРЕ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700508" y="2924944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  <a:endParaRPr lang="ru-RU" sz="12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596865" y="1182238"/>
            <a:ext cx="3297462" cy="670953"/>
            <a:chOff x="6596865" y="1296289"/>
            <a:chExt cx="3297462" cy="670953"/>
          </a:xfrm>
        </p:grpSpPr>
        <p:sp>
          <p:nvSpPr>
            <p:cNvPr id="93" name="TextBox 92"/>
            <p:cNvSpPr txBox="1"/>
            <p:nvPr/>
          </p:nvSpPr>
          <p:spPr>
            <a:xfrm>
              <a:off x="6915559" y="1296289"/>
              <a:ext cx="2978768" cy="67095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600" spc="-40" dirty="0" smtClean="0">
                  <a:cs typeface="Miriam Fixed" panose="020B0509050101010101" pitchFamily="49" charset="-79"/>
                </a:rPr>
                <a:t>от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30</a:t>
              </a:r>
              <a:r>
                <a:rPr lang="ru-RU" sz="1600" spc="-40" dirty="0" smtClean="0">
                  <a:cs typeface="Miriam Fixed" panose="020B0509050101010101" pitchFamily="49" charset="-79"/>
                </a:rPr>
                <a:t> до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45</a:t>
              </a:r>
              <a:r>
                <a:rPr lang="ru-RU" sz="16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600" spc="-40" dirty="0" smtClean="0">
                  <a:cs typeface="Miriam Fixed" panose="020B0509050101010101" pitchFamily="49" charset="-79"/>
                </a:rPr>
                <a:t>тыс. руб. в месяц                         (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в зависимости от  воинского звания, должности и выслуги лет)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6865" y="129628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6596865" y="1793744"/>
            <a:ext cx="3286791" cy="670953"/>
            <a:chOff x="6596865" y="2045279"/>
            <a:chExt cx="3286791" cy="670953"/>
          </a:xfrm>
        </p:grpSpPr>
        <p:sp>
          <p:nvSpPr>
            <p:cNvPr id="97" name="TextBox 96"/>
            <p:cNvSpPr txBox="1"/>
            <p:nvPr/>
          </p:nvSpPr>
          <p:spPr>
            <a:xfrm>
              <a:off x="6904888" y="2045279"/>
              <a:ext cx="2978768" cy="67095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2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8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195 </a:t>
              </a:r>
              <a:r>
                <a:rPr lang="ru-RU" sz="1600" dirty="0" smtClean="0">
                  <a:cs typeface="Miriam Fixed" panose="020B0509050101010101" pitchFamily="49" charset="-79"/>
                </a:rPr>
                <a:t>тыс. руб. единовременно (</a:t>
              </a:r>
              <a:r>
                <a:rPr lang="ru-RU" sz="1300" dirty="0" smtClean="0">
                  <a:cs typeface="Miriam Fixed" panose="020B0509050101010101" pitchFamily="49" charset="-79"/>
                </a:rPr>
                <a:t>при заключении контракта на срок от года и более)</a:t>
              </a:r>
              <a:endParaRPr lang="ru-RU" sz="1300" dirty="0">
                <a:cs typeface="Miriam Fixed" panose="020B0509050101010101" pitchFamily="49" charset="-79"/>
              </a:endParaRPr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6865" y="20452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6607005" y="2405250"/>
            <a:ext cx="3258179" cy="512191"/>
            <a:chOff x="6577977" y="2794269"/>
            <a:chExt cx="3258179" cy="512191"/>
          </a:xfrm>
        </p:grpSpPr>
        <p:sp>
          <p:nvSpPr>
            <p:cNvPr id="98" name="TextBox 97"/>
            <p:cNvSpPr txBox="1"/>
            <p:nvPr/>
          </p:nvSpPr>
          <p:spPr>
            <a:xfrm>
              <a:off x="6857388" y="2794269"/>
              <a:ext cx="2978768" cy="512191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8000"/>
                </a:lnSpc>
              </a:pPr>
              <a:r>
                <a:rPr lang="ru-RU" sz="12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60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100</a:t>
              </a:r>
              <a:r>
                <a:rPr lang="ru-RU" sz="16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600" dirty="0" smtClean="0">
                  <a:cs typeface="Miriam Fixed" panose="020B0509050101010101" pitchFamily="49" charset="-79"/>
                </a:rPr>
                <a:t>тыс. руб. </a:t>
              </a:r>
              <a:r>
                <a:rPr lang="ru-RU" sz="1600" spc="-20" dirty="0" smtClean="0">
                  <a:cs typeface="Miriam Fixed" panose="020B0509050101010101" pitchFamily="49" charset="-79"/>
                </a:rPr>
                <a:t>единовременно</a:t>
              </a:r>
              <a:endParaRPr lang="ru-RU" sz="1600" dirty="0" smtClean="0">
                <a:cs typeface="Miriam Fixed" panose="020B0509050101010101" pitchFamily="49" charset="-79"/>
              </a:endParaRPr>
            </a:p>
            <a:p>
              <a:pPr algn="just">
                <a:lnSpc>
                  <a:spcPct val="88000"/>
                </a:lnSpc>
              </a:pPr>
              <a:r>
                <a:rPr lang="ru-RU" sz="1300" spc="-20" dirty="0" smtClean="0">
                  <a:cs typeface="Miriam Fixed" panose="020B0509050101010101" pitchFamily="49" charset="-79"/>
                </a:rPr>
                <a:t>(региональная денежная  выплата)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7977" y="279426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608008" y="3327964"/>
            <a:ext cx="3293858" cy="670953"/>
            <a:chOff x="6615437" y="3925290"/>
            <a:chExt cx="3293858" cy="670953"/>
          </a:xfrm>
        </p:grpSpPr>
        <p:sp>
          <p:nvSpPr>
            <p:cNvPr id="132" name="TextBox 131"/>
            <p:cNvSpPr txBox="1"/>
            <p:nvPr/>
          </p:nvSpPr>
          <p:spPr>
            <a:xfrm>
              <a:off x="6930527" y="3925290"/>
              <a:ext cx="2978768" cy="67095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6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205 </a:t>
              </a:r>
              <a:r>
                <a:rPr lang="ru-RU" sz="1600" spc="-40" dirty="0" smtClean="0">
                  <a:cs typeface="Miriam Fixed" panose="020B0509050101010101" pitchFamily="49" charset="-79"/>
                </a:rPr>
                <a:t>до</a:t>
              </a:r>
              <a:r>
                <a:rPr lang="ru-RU" sz="140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250 </a:t>
              </a:r>
              <a:r>
                <a:rPr lang="ru-RU" sz="1600" spc="-40" dirty="0" smtClean="0">
                  <a:cs typeface="Miriam Fixed" panose="020B0509050101010101" pitchFamily="49" charset="-79"/>
                </a:rPr>
                <a:t>тыс. руб. в месяц                   (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20" dirty="0">
                  <a:cs typeface="Miriam Fixed" panose="020B0509050101010101" pitchFamily="49" charset="-79"/>
                </a:rPr>
                <a:t>зависимости от  воинского звания, должности 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и </a:t>
              </a:r>
              <a:r>
                <a:rPr lang="ru-RU" sz="1300" spc="-20" dirty="0">
                  <a:cs typeface="Miriam Fixed" panose="020B0509050101010101" pitchFamily="49" charset="-79"/>
                </a:rPr>
                <a:t>выслуги 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лет)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5437" y="392529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608008" y="5111208"/>
            <a:ext cx="3265047" cy="637995"/>
            <a:chOff x="6628317" y="4797152"/>
            <a:chExt cx="3265047" cy="637995"/>
          </a:xfrm>
        </p:grpSpPr>
        <p:sp>
          <p:nvSpPr>
            <p:cNvPr id="134" name="TextBox 133"/>
            <p:cNvSpPr txBox="1"/>
            <p:nvPr/>
          </p:nvSpPr>
          <p:spPr>
            <a:xfrm>
              <a:off x="6914596" y="4797152"/>
              <a:ext cx="2978768" cy="637995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1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600" spc="-100" dirty="0" smtClean="0">
                  <a:cs typeface="Miriam Fixed" panose="020B0509050101010101" pitchFamily="49" charset="-79"/>
                </a:rPr>
                <a:t>от  </a:t>
              </a:r>
              <a:r>
                <a:rPr lang="ru-RU" sz="1800" spc="-1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  </a:t>
              </a:r>
              <a:r>
                <a:rPr lang="ru-RU" sz="1600" spc="-100" dirty="0" smtClean="0">
                  <a:cs typeface="Miriam Fixed" panose="020B0509050101010101" pitchFamily="49" charset="-79"/>
                </a:rPr>
                <a:t>тыс. руб. до</a:t>
              </a:r>
              <a:r>
                <a:rPr lang="ru-RU" sz="1400" spc="-100" dirty="0" smtClean="0">
                  <a:cs typeface="Miriam Fixed" panose="020B0509050101010101" pitchFamily="49" charset="-79"/>
                </a:rPr>
                <a:t> </a:t>
              </a:r>
              <a:r>
                <a:rPr lang="ru-RU" sz="1800" spc="-1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1 </a:t>
              </a:r>
              <a:r>
                <a:rPr lang="ru-RU" sz="1600" spc="-100" dirty="0">
                  <a:cs typeface="Miriam Fixed" panose="020B0509050101010101" pitchFamily="49" charset="-79"/>
                </a:rPr>
                <a:t>млн. </a:t>
              </a:r>
              <a:r>
                <a:rPr lang="ru-RU" sz="1600" spc="-100" dirty="0" smtClean="0">
                  <a:cs typeface="Miriam Fixed" panose="020B0509050101010101" pitchFamily="49" charset="-79"/>
                </a:rPr>
                <a:t>руб. </a:t>
              </a:r>
            </a:p>
            <a:p>
              <a:pPr algn="just">
                <a:lnSpc>
                  <a:spcPct val="80000"/>
                </a:lnSpc>
              </a:pPr>
              <a:r>
                <a:rPr lang="ru-RU" sz="1300" spc="-20" dirty="0" smtClean="0">
                  <a:cs typeface="Miriam Fixed" panose="020B0509050101010101" pitchFamily="49" charset="-79"/>
                </a:rPr>
                <a:t>(за уничтожение или захват вооружения </a:t>
              </a:r>
              <a:br>
                <a:rPr lang="ru-RU" sz="1300" spc="-20" dirty="0" smtClean="0">
                  <a:cs typeface="Miriam Fixed" panose="020B0509050101010101" pitchFamily="49" charset="-79"/>
                </a:rPr>
              </a:br>
              <a:r>
                <a:rPr lang="ru-RU" sz="1300" spc="-20" dirty="0" smtClean="0">
                  <a:cs typeface="Miriam Fixed" panose="020B0509050101010101" pitchFamily="49" charset="-79"/>
                </a:rPr>
                <a:t>и военной техники противника)</a:t>
              </a:r>
              <a:endParaRPr lang="ru-RU" sz="13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8317" y="479715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608008" y="5674140"/>
            <a:ext cx="3285356" cy="634020"/>
            <a:chOff x="6608008" y="5546142"/>
            <a:chExt cx="3285356" cy="634020"/>
          </a:xfrm>
        </p:grpSpPr>
        <p:sp>
          <p:nvSpPr>
            <p:cNvPr id="136" name="TextBox 135"/>
            <p:cNvSpPr txBox="1"/>
            <p:nvPr/>
          </p:nvSpPr>
          <p:spPr>
            <a:xfrm>
              <a:off x="6914596" y="5546142"/>
              <a:ext cx="2978768" cy="63402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1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400" spc="-100" dirty="0" smtClean="0">
                  <a:cs typeface="Miriam Fixed" panose="020B0509050101010101" pitchFamily="49" charset="-79"/>
                </a:rPr>
                <a:t> </a:t>
              </a:r>
              <a:r>
                <a:rPr lang="ru-RU" sz="1800" spc="-1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8 </a:t>
              </a:r>
              <a:r>
                <a:rPr lang="ru-RU" sz="1600" spc="-100" dirty="0" smtClean="0">
                  <a:cs typeface="Miriam Fixed" panose="020B0509050101010101" pitchFamily="49" charset="-79"/>
                </a:rPr>
                <a:t>тыс. руб. ежедневно</a:t>
              </a:r>
              <a:endParaRPr lang="ru-RU" sz="1000" spc="-100" dirty="0" smtClean="0">
                <a:cs typeface="Miriam Fixed" panose="020B0509050101010101" pitchFamily="49" charset="-79"/>
              </a:endParaRPr>
            </a:p>
            <a:p>
              <a:pPr algn="just">
                <a:lnSpc>
                  <a:spcPct val="80000"/>
                </a:lnSpc>
              </a:pPr>
              <a:r>
                <a:rPr lang="ru-RU" sz="1300" spc="-30" dirty="0" smtClean="0">
                  <a:cs typeface="Miriam Fixed" panose="020B0509050101010101" pitchFamily="49" charset="-79"/>
                </a:rPr>
                <a:t>(за участие в активных наступательных действиях) </a:t>
              </a:r>
              <a:endParaRPr lang="ru-RU" sz="1300" spc="-30" dirty="0">
                <a:cs typeface="Miriam Fixed" panose="020B0509050101010101" pitchFamily="49" charset="-79"/>
              </a:endParaRPr>
            </a:p>
          </p:txBody>
        </p:sp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8008" y="554614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6608008" y="6233097"/>
            <a:ext cx="3277567" cy="645373"/>
            <a:chOff x="6615797" y="6291153"/>
            <a:chExt cx="3277567" cy="645373"/>
          </a:xfrm>
        </p:grpSpPr>
        <p:sp>
          <p:nvSpPr>
            <p:cNvPr id="140" name="TextBox 139"/>
            <p:cNvSpPr txBox="1"/>
            <p:nvPr/>
          </p:nvSpPr>
          <p:spPr>
            <a:xfrm>
              <a:off x="6914596" y="6302506"/>
              <a:ext cx="2978768" cy="634020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1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800" spc="-1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50</a:t>
              </a:r>
              <a:r>
                <a:rPr lang="ru-RU" sz="1600" spc="-1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600" spc="-100" dirty="0">
                  <a:cs typeface="Miriam Fixed" panose="020B0509050101010101" pitchFamily="49" charset="-79"/>
                </a:rPr>
                <a:t>тыс</a:t>
              </a:r>
              <a:r>
                <a:rPr lang="ru-RU" sz="1600" spc="-100" dirty="0" smtClean="0">
                  <a:cs typeface="Miriam Fixed" panose="020B0509050101010101" pitchFamily="49" charset="-79"/>
                </a:rPr>
                <a:t>. руб. </a:t>
              </a:r>
            </a:p>
            <a:p>
              <a:pPr algn="just">
                <a:lnSpc>
                  <a:spcPct val="80000"/>
                </a:lnSpc>
              </a:pPr>
              <a:r>
                <a:rPr lang="ru-RU" sz="1300" spc="-100" dirty="0" smtClean="0">
                  <a:cs typeface="Miriam Fixed" panose="020B0509050101010101" pitchFamily="49" charset="-79"/>
                </a:rPr>
                <a:t>(за каждый километр продвижения в составе штурмовых отрядов) </a:t>
              </a:r>
              <a:endParaRPr lang="ru-RU" sz="1300" spc="-100" dirty="0">
                <a:cs typeface="Miriam Fixed" panose="020B0509050101010101" pitchFamily="49" charset="-79"/>
              </a:endParaRPr>
            </a:p>
          </p:txBody>
        </p:sp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5797" y="6291153"/>
              <a:ext cx="406175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cxnSp>
        <p:nvCxnSpPr>
          <p:cNvPr id="41" name="Прямая соединительная линия 40"/>
          <p:cNvCxnSpPr/>
          <p:nvPr/>
        </p:nvCxnSpPr>
        <p:spPr>
          <a:xfrm>
            <a:off x="6649079" y="40949"/>
            <a:ext cx="9290" cy="7175755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>
            <a:off x="3305484" y="45720"/>
            <a:ext cx="9216" cy="7170984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2980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53" name="Прямоугольник 152"/>
          <p:cNvSpPr/>
          <p:nvPr/>
        </p:nvSpPr>
        <p:spPr>
          <a:xfrm>
            <a:off x="3689866" y="3014382"/>
            <a:ext cx="2888111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паспорт</a:t>
            </a:r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2625396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327885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58" name="Прямоугольник 157"/>
          <p:cNvSpPr/>
          <p:nvPr/>
        </p:nvSpPr>
        <p:spPr>
          <a:xfrm>
            <a:off x="3689866" y="3915396"/>
            <a:ext cx="3124572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документы об образовании</a:t>
            </a:r>
            <a:endParaRPr lang="ru-RU" sz="1300" dirty="0">
              <a:cs typeface="Miriam Fixed" panose="020B0509050101010101" pitchFamily="49" charset="-79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689866" y="3556243"/>
            <a:ext cx="2889831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rgbClr val="FF0000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свидетельства о браке и рождении детей (при наличии)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689866" y="3285964"/>
            <a:ext cx="3124572" cy="27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военный билет (при наличии)</a:t>
            </a: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357110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391195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8" name="Прямоугольник 137"/>
          <p:cNvSpPr/>
          <p:nvPr/>
        </p:nvSpPr>
        <p:spPr>
          <a:xfrm>
            <a:off x="3689866" y="5513051"/>
            <a:ext cx="316651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пройти медицинский осмотр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3689866" y="5772835"/>
            <a:ext cx="3166515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000FF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получить предписание и убыть к месту службы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3689866" y="6067996"/>
            <a:ext cx="316651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130000"/>
            </a:pPr>
            <a:r>
              <a:rPr lang="ru-RU" sz="1300" dirty="0" smtClean="0">
                <a:cs typeface="Miriam Fixed" panose="020B0509050101010101" pitchFamily="49" charset="-79"/>
              </a:rPr>
              <a:t>заключить контракт в воинской части</a:t>
            </a:r>
            <a:endParaRPr lang="ru-RU" sz="1300" dirty="0">
              <a:cs typeface="Miriam Fixed" panose="020B0509050101010101" pitchFamily="49" charset="-79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689866" y="4956067"/>
            <a:ext cx="3166515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0000FF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с</a:t>
            </a:r>
            <a:r>
              <a:rPr lang="ru-RU" sz="1300" dirty="0" smtClean="0">
                <a:cs typeface="Miriam Fixed" panose="020B0509050101010101" pitchFamily="49" charset="-79"/>
              </a:rPr>
              <a:t>дать документы в пункт отбора </a:t>
            </a:r>
            <a:br>
              <a:rPr lang="ru-RU" sz="1300" dirty="0" smtClean="0">
                <a:cs typeface="Miriam Fixed" panose="020B0509050101010101" pitchFamily="49" charset="-79"/>
              </a:rPr>
            </a:br>
            <a:r>
              <a:rPr lang="ru-RU" sz="1300" dirty="0" smtClean="0">
                <a:cs typeface="Miriam Fixed" panose="020B0509050101010101" pitchFamily="49" charset="-79"/>
              </a:rPr>
              <a:t>или военный комиссариат</a:t>
            </a:r>
          </a:p>
        </p:txBody>
      </p:sp>
      <p:pic>
        <p:nvPicPr>
          <p:cNvPr id="149" name="Рисунок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493421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5263026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551777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577257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987" y="6052366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6608008" y="3923854"/>
            <a:ext cx="3249161" cy="1262417"/>
            <a:chOff x="6634496" y="4451626"/>
            <a:chExt cx="3249161" cy="1262417"/>
          </a:xfrm>
        </p:grpSpPr>
        <p:sp>
          <p:nvSpPr>
            <p:cNvPr id="99" name="TextBox 98"/>
            <p:cNvSpPr txBox="1"/>
            <p:nvPr/>
          </p:nvSpPr>
          <p:spPr>
            <a:xfrm>
              <a:off x="6991927" y="4464470"/>
              <a:ext cx="2891730" cy="124957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6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сохраняется</a:t>
              </a:r>
              <a:r>
                <a:rPr lang="ru-RU" sz="16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b="1" spc="-20" dirty="0">
                  <a:cs typeface="Miriam Fixed" panose="020B0509050101010101" pitchFamily="49" charset="-79"/>
                </a:rPr>
                <a:t>2 оклада по воинской должности</a:t>
              </a:r>
              <a:r>
                <a:rPr lang="ru-RU" sz="1300" spc="-20" dirty="0">
                  <a:cs typeface="Miriam Fixed" panose="020B0509050101010101" pitchFamily="49" charset="-79"/>
                </a:rPr>
                <a:t>, ежемесячная социальная выплата 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в размере </a:t>
              </a:r>
              <a:r>
                <a:rPr lang="ru-RU" sz="1300" b="1" spc="-20" dirty="0" smtClean="0">
                  <a:cs typeface="Miriam Fixed" panose="020B0509050101010101" pitchFamily="49" charset="-79"/>
                </a:rPr>
                <a:t>37 тыс. руб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. </a:t>
              </a:r>
              <a:br>
                <a:rPr lang="ru-RU" sz="1300" spc="-20" dirty="0" smtClean="0">
                  <a:cs typeface="Miriam Fixed" panose="020B0509050101010101" pitchFamily="49" charset="-79"/>
                </a:rPr>
              </a:br>
              <a:r>
                <a:rPr lang="ru-RU" sz="1300" spc="-20" dirty="0" smtClean="0">
                  <a:cs typeface="Miriam Fixed" panose="020B0509050101010101" pitchFamily="49" charset="-79"/>
                </a:rPr>
                <a:t>и </a:t>
              </a:r>
              <a:r>
                <a:rPr lang="ru-RU" sz="1300" b="1" spc="-20" dirty="0">
                  <a:cs typeface="Miriam Fixed" panose="020B0509050101010101" pitchFamily="49" charset="-79"/>
                </a:rPr>
                <a:t>суточные </a:t>
              </a:r>
              <a:r>
                <a:rPr lang="ru-RU" sz="1300" b="1" spc="-20" dirty="0" smtClean="0">
                  <a:cs typeface="Miriam Fixed" panose="020B0509050101010101" pitchFamily="49" charset="-79"/>
                </a:rPr>
                <a:t>выплаты 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за </a:t>
              </a:r>
              <a:r>
                <a:rPr lang="ru-RU" sz="1300" spc="-20" dirty="0">
                  <a:cs typeface="Miriam Fixed" panose="020B0509050101010101" pitchFamily="49" charset="-79"/>
                </a:rPr>
                <a:t>военнослужащими, выведенными </a:t>
              </a:r>
              <a:r>
                <a:rPr lang="ru-RU" sz="1300" spc="-20" dirty="0" smtClean="0">
                  <a:cs typeface="Miriam Fixed" panose="020B0509050101010101" pitchFamily="49" charset="-79"/>
                </a:rPr>
                <a:t>в </a:t>
              </a:r>
              <a:r>
                <a:rPr lang="ru-RU" sz="1300" spc="-20" dirty="0">
                  <a:cs typeface="Miriam Fixed" panose="020B0509050101010101" pitchFamily="49" charset="-79"/>
                </a:rPr>
                <a:t>район восстановления, находящимися на лечении, в отпуске и командировке 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4496" y="445162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3" r="45666"/>
          <a:stretch/>
        </p:blipFill>
        <p:spPr bwMode="auto">
          <a:xfrm>
            <a:off x="6666000" y="482781"/>
            <a:ext cx="3240000" cy="56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24543" y="6492559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>
                    <a:lumMod val="85000"/>
                  </a:prstClr>
                </a:solidFill>
              </a:rPr>
              <a:t>contract.mil.ru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</a:rPr>
              <a:t>СЛУЖБА ПО КОНТРАКТУ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261" y="7604"/>
            <a:ext cx="3240000" cy="6922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276908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ЛЬГОТЫ  И  ГАРАНТИИ 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352067" y="7604"/>
            <a:ext cx="3240000" cy="788952"/>
            <a:chOff x="3371124" y="3751231"/>
            <a:chExt cx="3173843" cy="788952"/>
          </a:xfrm>
        </p:grpSpPr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Половина рамки 37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Половина рамки 38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71784" y="92969"/>
            <a:ext cx="3210261" cy="7851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ДОПОЛНИТЕЛЬНЫЕ ЛЬГОТЫ </a:t>
            </a:r>
            <a:br>
              <a:rPr lang="ru-RU" sz="1600" b="1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</a:br>
            <a:r>
              <a:rPr lang="ru-RU" sz="1600" b="1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ДЛЯ УЧАСТНИКОВ СПЕЦИАЛЬНОЙ ВОЕННОЙ ОПЕРАЦИИ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 smtClean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70563" y="909270"/>
            <a:ext cx="3363118" cy="466657"/>
            <a:chOff x="3226350" y="893622"/>
            <a:chExt cx="3363118" cy="466657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629925" y="893622"/>
              <a:ext cx="2959543" cy="466657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</a:t>
              </a:r>
              <a:b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70563" y="1680147"/>
            <a:ext cx="3339451" cy="324000"/>
            <a:chOff x="3226350" y="3025359"/>
            <a:chExt cx="3339451" cy="324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629925" y="3025359"/>
              <a:ext cx="2935876" cy="27455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70563" y="3079244"/>
            <a:ext cx="3339452" cy="487730"/>
            <a:chOff x="3226349" y="3882938"/>
            <a:chExt cx="3339452" cy="48773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29925" y="3899138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есплатный отдых детей в летних оздоровительных лагерях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3270563" y="3871194"/>
            <a:ext cx="3339451" cy="466657"/>
            <a:chOff x="3226350" y="4986983"/>
            <a:chExt cx="3339451" cy="466657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29925" y="4986983"/>
              <a:ext cx="2935876" cy="466657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страховые выплаты при ранении (травме) и гибели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350" y="498698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539507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675945"/>
            <a:chOff x="-67681" y="909270"/>
            <a:chExt cx="3287638" cy="675945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67594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собственное жилье за счет Минобороны России через </a:t>
              </a:r>
              <a:r>
                <a:rPr lang="ru-RU" sz="16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накопительно</a:t>
              </a: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1733762"/>
            <a:ext cx="3301494" cy="478968"/>
            <a:chOff x="-81537" y="1814705"/>
            <a:chExt cx="3301494" cy="478968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47896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600" spc="-40" dirty="0" err="1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2361277"/>
            <a:ext cx="3453320" cy="663634"/>
            <a:chOff x="-81537" y="2405787"/>
            <a:chExt cx="3453320" cy="729997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729997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</a:t>
              </a: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обследование, 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/>
              </a:r>
              <a:b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600" spc="-3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реабилитация в </a:t>
              </a: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военно-медицинских 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учреждениях  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-69814" y="3765824"/>
            <a:ext cx="3277808" cy="540524"/>
            <a:chOff x="-57851" y="3973476"/>
            <a:chExt cx="3277808" cy="540524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851" y="397984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8" name="Прямоугольник 127"/>
            <p:cNvSpPr/>
            <p:nvPr/>
          </p:nvSpPr>
          <p:spPr>
            <a:xfrm>
              <a:off x="284081" y="3973476"/>
              <a:ext cx="2935876" cy="54052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обеспечение вещевым имуществом и обмундированием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69814" y="4951724"/>
            <a:ext cx="3287638" cy="481394"/>
            <a:chOff x="-67681" y="5023649"/>
            <a:chExt cx="3287638" cy="481394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284081" y="5033513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вухнедельный оплачиваемый отпуск не реже 1 раза в 6 месяцев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7681" y="502364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69814" y="5581665"/>
            <a:ext cx="3287638" cy="474123"/>
            <a:chOff x="-67681" y="5614564"/>
            <a:chExt cx="3287638" cy="474123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284081" y="5617157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трахование жизни и здоровья </a:t>
              </a:r>
              <a:b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за счет федерального бюджета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-69814" y="4454895"/>
            <a:ext cx="3287638" cy="348282"/>
            <a:chOff x="-67681" y="4396729"/>
            <a:chExt cx="3287638" cy="348282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284081" y="4396729"/>
              <a:ext cx="2935876" cy="3066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just">
                <a:lnSpc>
                  <a:spcPct val="95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трехразовое питание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7681" y="442101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6204337"/>
            <a:ext cx="3301494" cy="485736"/>
            <a:chOff x="-81537" y="6181725"/>
            <a:chExt cx="3301494" cy="48573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466657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пенсию после 20 лет службы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-69814" y="3173458"/>
            <a:ext cx="3274975" cy="443819"/>
            <a:chOff x="-62588" y="3399114"/>
            <a:chExt cx="3274975" cy="488201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2588" y="3399114"/>
              <a:ext cx="415812" cy="331689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45" name="Прямоугольник 144"/>
            <p:cNvSpPr/>
            <p:nvPr/>
          </p:nvSpPr>
          <p:spPr>
            <a:xfrm>
              <a:off x="276511" y="3415785"/>
              <a:ext cx="2935876" cy="47153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</a:t>
              </a: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есплатное обеспечение лекарственными препаратами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70563" y="2308367"/>
            <a:ext cx="3359759" cy="466657"/>
            <a:chOff x="3206042" y="3450088"/>
            <a:chExt cx="3359759" cy="466657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629925" y="3450088"/>
              <a:ext cx="2935876" cy="466657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  <a:endParaRPr lang="ru-RU" sz="16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270563" y="4642071"/>
            <a:ext cx="3339451" cy="872922"/>
            <a:chOff x="3226350" y="5434705"/>
            <a:chExt cx="3339451" cy="872922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629925" y="5434705"/>
              <a:ext cx="2935876" cy="87292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социальная программа реабилитации и адаптации </a:t>
              </a:r>
              <a:r>
                <a:rPr lang="ru-RU" sz="1600" i="1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(трудоустройство </a:t>
              </a:r>
            </a:p>
            <a:p>
              <a:pPr>
                <a:lnSpc>
                  <a:spcPct val="80000"/>
                </a:lnSpc>
              </a:pPr>
              <a:r>
                <a:rPr lang="ru-RU" sz="1600" i="1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и предоставление жилья)</a:t>
              </a:r>
              <a:endParaRPr lang="ru-RU" sz="1600" i="1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350" y="543470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70563" y="5819216"/>
            <a:ext cx="3339451" cy="1057588"/>
            <a:chOff x="3226350" y="6219813"/>
            <a:chExt cx="3339451" cy="105758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629925" y="6219813"/>
              <a:ext cx="2935876" cy="105758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 и мобилизованных 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01" y="24224"/>
            <a:ext cx="960815" cy="63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 rot="20167089">
            <a:off x="6528895" y="3449699"/>
            <a:ext cx="3594238" cy="1376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300" b="1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ZOV</a:t>
            </a:r>
            <a:endParaRPr lang="ru-RU" sz="123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12" y="720190"/>
            <a:ext cx="3359952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405</Words>
  <Application>Microsoft Office PowerPoint</Application>
  <PresentationFormat>Лист A4 (210x297 мм)</PresentationFormat>
  <Paragraphs>73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Зинин Олег Анатольевич</cp:lastModifiedBy>
  <cp:revision>167</cp:revision>
  <cp:lastPrinted>2023-03-18T10:12:35Z</cp:lastPrinted>
  <dcterms:created xsi:type="dcterms:W3CDTF">2019-12-05T06:41:56Z</dcterms:created>
  <dcterms:modified xsi:type="dcterms:W3CDTF">2023-03-24T07:45:23Z</dcterms:modified>
</cp:coreProperties>
</file>