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0" r:id="rId5"/>
    <p:sldId id="263" r:id="rId6"/>
    <p:sldId id="264" r:id="rId7"/>
    <p:sldId id="265" r:id="rId8"/>
    <p:sldId id="266" r:id="rId9"/>
    <p:sldId id="262"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85794"/>
            <a:ext cx="7772400" cy="1470025"/>
          </a:xfrm>
        </p:spPr>
        <p:txBody>
          <a:bodyPr>
            <a:normAutofit fontScale="90000"/>
          </a:bodyPr>
          <a:lstStyle/>
          <a:p>
            <a:r>
              <a:rPr lang="ru-RU" b="1" dirty="0" smtClean="0">
                <a:solidFill>
                  <a:schemeClr val="tx2"/>
                </a:solidFill>
              </a:rPr>
              <a:t>ПИТАНИЕ В ПОХОДЕ. </a:t>
            </a:r>
            <a:r>
              <a:rPr lang="ru-RU" b="1" dirty="0" smtClean="0">
                <a:solidFill>
                  <a:schemeClr val="tx2"/>
                </a:solidFill>
              </a:rPr>
              <a:t/>
            </a:r>
            <a:br>
              <a:rPr lang="ru-RU" b="1" dirty="0" smtClean="0">
                <a:solidFill>
                  <a:schemeClr val="tx2"/>
                </a:solidFill>
              </a:rPr>
            </a:br>
            <a:r>
              <a:rPr lang="ru-RU" b="1" dirty="0" smtClean="0">
                <a:solidFill>
                  <a:schemeClr val="tx2"/>
                </a:solidFill>
              </a:rPr>
              <a:t>УПАКОВКА  И ХРАНЕНИЕ ПРОДУКТОВ </a:t>
            </a:r>
            <a:r>
              <a:rPr lang="ru-RU" b="1" dirty="0" smtClean="0">
                <a:solidFill>
                  <a:schemeClr val="tx2"/>
                </a:solidFill>
              </a:rPr>
              <a:t>В </a:t>
            </a:r>
            <a:r>
              <a:rPr lang="ru-RU" b="1" dirty="0" smtClean="0">
                <a:solidFill>
                  <a:schemeClr val="tx2"/>
                </a:solidFill>
              </a:rPr>
              <a:t>ПОХОДЕ</a:t>
            </a:r>
            <a:r>
              <a:rPr lang="ru-RU" b="1" dirty="0" smtClean="0">
                <a:solidFill>
                  <a:schemeClr val="tx2"/>
                </a:solidFill>
              </a:rPr>
              <a:t>.</a:t>
            </a:r>
            <a:br>
              <a:rPr lang="ru-RU" b="1" dirty="0" smtClean="0">
                <a:solidFill>
                  <a:schemeClr val="tx2"/>
                </a:solidFill>
              </a:rPr>
            </a:br>
            <a:endParaRPr lang="ru-RU" b="1" dirty="0">
              <a:solidFill>
                <a:schemeClr val="tx2"/>
              </a:solidFill>
            </a:endParaRPr>
          </a:p>
        </p:txBody>
      </p:sp>
      <p:pic>
        <p:nvPicPr>
          <p:cNvPr id="1026" name="Picture 2"/>
          <p:cNvPicPr>
            <a:picLocks noChangeAspect="1" noChangeArrowheads="1"/>
          </p:cNvPicPr>
          <p:nvPr/>
        </p:nvPicPr>
        <p:blipFill>
          <a:blip r:embed="rId2"/>
          <a:srcRect/>
          <a:stretch>
            <a:fillRect/>
          </a:stretch>
        </p:blipFill>
        <p:spPr bwMode="auto">
          <a:xfrm>
            <a:off x="1928794" y="2285992"/>
            <a:ext cx="5381628" cy="403622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1143000"/>
          </a:xfrm>
        </p:spPr>
        <p:txBody>
          <a:bodyPr>
            <a:noAutofit/>
          </a:bodyPr>
          <a:lstStyle/>
          <a:p>
            <a:r>
              <a:rPr lang="ru-RU" sz="2400" b="1" dirty="0">
                <a:solidFill>
                  <a:schemeClr val="tx2"/>
                </a:solidFill>
              </a:rPr>
              <a:t>Карманное питание </a:t>
            </a:r>
            <a:r>
              <a:rPr lang="ru-RU" sz="1200" b="1" dirty="0" smtClean="0">
                <a:solidFill>
                  <a:schemeClr val="tx2"/>
                </a:solidFill>
              </a:rPr>
              <a:t/>
            </a:r>
            <a:br>
              <a:rPr lang="ru-RU" sz="1200" b="1" dirty="0" smtClean="0">
                <a:solidFill>
                  <a:schemeClr val="tx2"/>
                </a:solidFill>
              </a:rPr>
            </a:br>
            <a:r>
              <a:rPr lang="ru-RU" sz="1600" b="1" dirty="0">
                <a:solidFill>
                  <a:schemeClr val="tx2"/>
                </a:solidFill>
              </a:rPr>
              <a:t>Голод настигает неожиданно. Еда не всегда случается вовремя. </a:t>
            </a:r>
            <a:r>
              <a:rPr lang="ru-RU" sz="1600" b="1" dirty="0" smtClean="0">
                <a:solidFill>
                  <a:schemeClr val="tx2"/>
                </a:solidFill>
              </a:rPr>
              <a:t/>
            </a:r>
            <a:br>
              <a:rPr lang="ru-RU" sz="1600" b="1" dirty="0" smtClean="0">
                <a:solidFill>
                  <a:schemeClr val="tx2"/>
                </a:solidFill>
              </a:rPr>
            </a:br>
            <a:r>
              <a:rPr lang="ru-RU" sz="1600" b="1" dirty="0" smtClean="0">
                <a:solidFill>
                  <a:schemeClr val="tx2"/>
                </a:solidFill>
              </a:rPr>
              <a:t>Во </a:t>
            </a:r>
            <a:r>
              <a:rPr lang="ru-RU" sz="1600" b="1" dirty="0">
                <a:solidFill>
                  <a:schemeClr val="tx2"/>
                </a:solidFill>
              </a:rPr>
              <a:t>время привала приятно что-то погрызть.</a:t>
            </a:r>
            <a:r>
              <a:rPr lang="ru-RU" sz="1600" b="1" dirty="0" smtClean="0">
                <a:solidFill>
                  <a:schemeClr val="tx2"/>
                </a:solidFill>
              </a:rPr>
              <a:t/>
            </a:r>
            <a:br>
              <a:rPr lang="ru-RU" sz="1600" b="1" dirty="0" smtClean="0">
                <a:solidFill>
                  <a:schemeClr val="tx2"/>
                </a:solidFill>
              </a:rPr>
            </a:br>
            <a:r>
              <a:rPr lang="ru-RU" sz="1600" b="1" dirty="0">
                <a:solidFill>
                  <a:schemeClr val="tx2"/>
                </a:solidFill>
              </a:rPr>
              <a:t>В связи с этим очень правильно подготовить не только завтрак-обед-ужин, но и карманное питание на каждый день маршрута.</a:t>
            </a:r>
            <a:r>
              <a:rPr lang="ru-RU" sz="1600" b="1" dirty="0" smtClean="0">
                <a:solidFill>
                  <a:schemeClr val="tx2"/>
                </a:solidFill>
              </a:rPr>
              <a:t/>
            </a:r>
            <a:br>
              <a:rPr lang="ru-RU" sz="1600" b="1" dirty="0" smtClean="0">
                <a:solidFill>
                  <a:schemeClr val="tx2"/>
                </a:solidFill>
              </a:rPr>
            </a:br>
            <a:r>
              <a:rPr lang="ru-RU" sz="1600" b="1" dirty="0">
                <a:solidFill>
                  <a:schemeClr val="tx2"/>
                </a:solidFill>
              </a:rPr>
              <a:t>Это пакетики с набором "на погрызть" по 70-100 грамм на человека в </a:t>
            </a:r>
            <a:r>
              <a:rPr lang="ru-RU" sz="1600" b="1" dirty="0" smtClean="0">
                <a:solidFill>
                  <a:schemeClr val="tx2"/>
                </a:solidFill>
              </a:rPr>
              <a:t>день.</a:t>
            </a:r>
            <a:br>
              <a:rPr lang="ru-RU" sz="1600" b="1" dirty="0" smtClean="0">
                <a:solidFill>
                  <a:schemeClr val="tx2"/>
                </a:solidFill>
              </a:rPr>
            </a:br>
            <a:r>
              <a:rPr lang="ru-RU" sz="1600" b="1" dirty="0" smtClean="0">
                <a:solidFill>
                  <a:schemeClr val="tx2"/>
                </a:solidFill>
              </a:rPr>
              <a:t> </a:t>
            </a:r>
            <a:r>
              <a:rPr lang="ru-RU" sz="1600" b="1" dirty="0">
                <a:solidFill>
                  <a:schemeClr val="tx2"/>
                </a:solidFill>
              </a:rPr>
              <a:t>Они тоже собираются и упаковываются заранее.</a:t>
            </a:r>
            <a:r>
              <a:rPr lang="ru-RU" sz="1600" b="1" dirty="0" smtClean="0">
                <a:solidFill>
                  <a:schemeClr val="tx2"/>
                </a:solidFill>
              </a:rPr>
              <a:t/>
            </a:r>
            <a:br>
              <a:rPr lang="ru-RU" sz="1600" b="1" dirty="0" smtClean="0">
                <a:solidFill>
                  <a:schemeClr val="tx2"/>
                </a:solidFill>
              </a:rPr>
            </a:br>
            <a:r>
              <a:rPr lang="ru-RU" sz="1600" b="1" dirty="0">
                <a:solidFill>
                  <a:schemeClr val="tx2"/>
                </a:solidFill>
              </a:rPr>
              <a:t>У</a:t>
            </a:r>
            <a:r>
              <a:rPr lang="ru-RU" sz="1600" b="1" dirty="0" smtClean="0">
                <a:solidFill>
                  <a:schemeClr val="tx2"/>
                </a:solidFill>
              </a:rPr>
              <a:t>тром</a:t>
            </a:r>
            <a:r>
              <a:rPr lang="ru-RU" sz="1600" b="1" dirty="0">
                <a:solidFill>
                  <a:schemeClr val="tx2"/>
                </a:solidFill>
              </a:rPr>
              <a:t>, после завтрака, выдаем каждому "пакетик на сегодня".</a:t>
            </a:r>
            <a:r>
              <a:rPr lang="ru-RU" sz="1600" b="1" dirty="0" smtClean="0">
                <a:solidFill>
                  <a:schemeClr val="tx2"/>
                </a:solidFill>
              </a:rPr>
              <a:t/>
            </a:r>
            <a:br>
              <a:rPr lang="ru-RU" sz="1600" b="1" dirty="0" smtClean="0">
                <a:solidFill>
                  <a:schemeClr val="tx2"/>
                </a:solidFill>
              </a:rPr>
            </a:br>
            <a:r>
              <a:rPr lang="ru-RU" sz="1600" b="1" dirty="0">
                <a:solidFill>
                  <a:schemeClr val="tx2"/>
                </a:solidFill>
              </a:rPr>
              <a:t>И тут тоже важно разнообразие. </a:t>
            </a:r>
            <a:r>
              <a:rPr lang="ru-RU" sz="1600" b="1" dirty="0" err="1" smtClean="0">
                <a:solidFill>
                  <a:schemeClr val="tx2"/>
                </a:solidFill>
              </a:rPr>
              <a:t>Курага-миндаль-сушки</a:t>
            </a:r>
            <a:r>
              <a:rPr lang="ru-RU" sz="1600" b="1" dirty="0" smtClean="0">
                <a:solidFill>
                  <a:schemeClr val="tx2"/>
                </a:solidFill>
              </a:rPr>
              <a:t>. </a:t>
            </a:r>
            <a:r>
              <a:rPr lang="ru-RU" sz="1600" b="1" dirty="0" err="1" smtClean="0">
                <a:solidFill>
                  <a:schemeClr val="tx2"/>
                </a:solidFill>
              </a:rPr>
              <a:t>Инжир-фундук-сушеные</a:t>
            </a:r>
            <a:r>
              <a:rPr lang="ru-RU" sz="1600" b="1" dirty="0" smtClean="0">
                <a:solidFill>
                  <a:schemeClr val="tx2"/>
                </a:solidFill>
              </a:rPr>
              <a:t> яблоки. Финики- грецкий орех- сушеные яблоки, орешки</a:t>
            </a:r>
            <a:r>
              <a:rPr lang="ru-RU" sz="1600" b="1" dirty="0">
                <a:solidFill>
                  <a:schemeClr val="tx2"/>
                </a:solidFill>
              </a:rPr>
              <a:t>, сухофрукты, сладости, </a:t>
            </a:r>
            <a:r>
              <a:rPr lang="ru-RU" sz="1600" b="1" dirty="0" smtClean="0">
                <a:solidFill>
                  <a:schemeClr val="tx2"/>
                </a:solidFill>
              </a:rPr>
              <a:t>гематоген .</a:t>
            </a:r>
            <a:br>
              <a:rPr lang="ru-RU" sz="1600" b="1" dirty="0" smtClean="0">
                <a:solidFill>
                  <a:schemeClr val="tx2"/>
                </a:solidFill>
              </a:rPr>
            </a:br>
            <a:r>
              <a:rPr lang="ru-RU" sz="1600" b="1" dirty="0">
                <a:solidFill>
                  <a:schemeClr val="tx2"/>
                </a:solidFill>
              </a:rPr>
              <a:t>Э</a:t>
            </a:r>
            <a:r>
              <a:rPr lang="ru-RU" sz="1600" b="1" dirty="0" smtClean="0">
                <a:solidFill>
                  <a:schemeClr val="tx2"/>
                </a:solidFill>
              </a:rPr>
              <a:t>то </a:t>
            </a:r>
            <a:r>
              <a:rPr lang="ru-RU" sz="1600" b="1" dirty="0">
                <a:solidFill>
                  <a:schemeClr val="tx2"/>
                </a:solidFill>
              </a:rPr>
              <a:t>маленькая-маленькая, но тоже поддержка в походе.</a:t>
            </a:r>
            <a:r>
              <a:rPr lang="ru-RU" sz="1600" b="1" dirty="0" smtClean="0">
                <a:solidFill>
                  <a:schemeClr val="tx2"/>
                </a:solidFill>
              </a:rPr>
              <a:t/>
            </a:r>
            <a:br>
              <a:rPr lang="ru-RU" sz="1600" b="1" dirty="0" smtClean="0">
                <a:solidFill>
                  <a:schemeClr val="tx2"/>
                </a:solidFill>
              </a:rPr>
            </a:br>
            <a:endParaRPr lang="ru-RU" sz="1600" b="1" dirty="0">
              <a:solidFill>
                <a:schemeClr val="tx2"/>
              </a:solidFill>
            </a:endParaRPr>
          </a:p>
        </p:txBody>
      </p:sp>
      <p:pic>
        <p:nvPicPr>
          <p:cNvPr id="10242" name="Picture 2" descr="D:\архив\то что оставить\Документы\Ира\Туристы\Занятия\DSC_1729.jpg"/>
          <p:cNvPicPr>
            <a:picLocks noChangeAspect="1" noChangeArrowheads="1"/>
          </p:cNvPicPr>
          <p:nvPr/>
        </p:nvPicPr>
        <p:blipFill>
          <a:blip r:embed="rId2"/>
          <a:srcRect/>
          <a:stretch>
            <a:fillRect/>
          </a:stretch>
        </p:blipFill>
        <p:spPr bwMode="auto">
          <a:xfrm>
            <a:off x="1857356" y="3071810"/>
            <a:ext cx="5362597" cy="36364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ru-RU" sz="4000" b="1" dirty="0">
                <a:solidFill>
                  <a:schemeClr val="tx2"/>
                </a:solidFill>
              </a:rPr>
              <a:t>Правильная упаковка или как сохранить продукты на </a:t>
            </a:r>
            <a:r>
              <a:rPr lang="ru-RU" sz="4000" b="1" dirty="0" smtClean="0">
                <a:solidFill>
                  <a:schemeClr val="tx2"/>
                </a:solidFill>
              </a:rPr>
              <a:t>природе.</a:t>
            </a:r>
            <a:r>
              <a:rPr lang="ru-RU" dirty="0"/>
              <a:t/>
            </a:r>
            <a:br>
              <a:rPr lang="ru-RU" dirty="0"/>
            </a:br>
            <a:endParaRPr lang="ru-RU" dirty="0"/>
          </a:p>
        </p:txBody>
      </p:sp>
      <p:sp>
        <p:nvSpPr>
          <p:cNvPr id="4" name="Прямоугольник 3"/>
          <p:cNvSpPr/>
          <p:nvPr/>
        </p:nvSpPr>
        <p:spPr>
          <a:xfrm>
            <a:off x="428596" y="2643182"/>
            <a:ext cx="8001056" cy="2031325"/>
          </a:xfrm>
          <a:prstGeom prst="rect">
            <a:avLst/>
          </a:prstGeom>
        </p:spPr>
        <p:txBody>
          <a:bodyPr wrap="square">
            <a:spAutoFit/>
          </a:bodyPr>
          <a:lstStyle/>
          <a:p>
            <a:r>
              <a:rPr lang="ru-RU" b="1" dirty="0" smtClean="0">
                <a:solidFill>
                  <a:schemeClr val="tx2"/>
                </a:solidFill>
              </a:rPr>
              <a:t>Яма</a:t>
            </a:r>
          </a:p>
          <a:p>
            <a:r>
              <a:rPr lang="ru-RU" b="1" dirty="0" smtClean="0">
                <a:solidFill>
                  <a:schemeClr val="tx2"/>
                </a:solidFill>
              </a:rPr>
              <a:t>Можно создать некое подобие холодильника. Для этого необходим ящик, который можно соорудить из веток.</a:t>
            </a:r>
          </a:p>
          <a:p>
            <a:r>
              <a:rPr lang="ru-RU" b="1" dirty="0" smtClean="0">
                <a:solidFill>
                  <a:schemeClr val="tx2"/>
                </a:solidFill>
              </a:rPr>
              <a:t>После чего роем яму по размеру большую, чем наш ящик с продуктами. Оставьте около 15-20 сантиметров по бокам между ящиком и землей. В этот промежуток укладываем сухую траву. Она будет действовать как изоляция и сохранять прохладу.</a:t>
            </a:r>
            <a:endParaRPr lang="ru-RU" b="1"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2"/>
                </a:solidFill>
              </a:rPr>
              <a:t/>
            </a:r>
            <a:br>
              <a:rPr lang="ru-RU" sz="2700" b="1" dirty="0" smtClean="0">
                <a:solidFill>
                  <a:schemeClr val="tx2"/>
                </a:solidFill>
              </a:rPr>
            </a:br>
            <a:r>
              <a:rPr lang="ru-RU" sz="2700" b="1" dirty="0">
                <a:solidFill>
                  <a:schemeClr val="tx2"/>
                </a:solidFill>
              </a:rPr>
              <a:t/>
            </a:r>
            <a:br>
              <a:rPr lang="ru-RU" sz="2700" b="1" dirty="0">
                <a:solidFill>
                  <a:schemeClr val="tx2"/>
                </a:solidFill>
              </a:rPr>
            </a:br>
            <a:r>
              <a:rPr lang="ru-RU" sz="2700" b="1" dirty="0" smtClean="0">
                <a:solidFill>
                  <a:schemeClr val="tx2"/>
                </a:solidFill>
              </a:rPr>
              <a:t/>
            </a:r>
            <a:br>
              <a:rPr lang="ru-RU" sz="2700" b="1" dirty="0" smtClean="0">
                <a:solidFill>
                  <a:schemeClr val="tx2"/>
                </a:solidFill>
              </a:rPr>
            </a:br>
            <a:r>
              <a:rPr lang="ru-RU" sz="2700" b="1" dirty="0">
                <a:solidFill>
                  <a:schemeClr val="tx2"/>
                </a:solidFill>
              </a:rPr>
              <a:t/>
            </a:r>
            <a:br>
              <a:rPr lang="ru-RU" sz="2700" b="1" dirty="0">
                <a:solidFill>
                  <a:schemeClr val="tx2"/>
                </a:solidFill>
              </a:rPr>
            </a:br>
            <a:r>
              <a:rPr lang="ru-RU" sz="2700" b="1" dirty="0" smtClean="0">
                <a:solidFill>
                  <a:schemeClr val="tx2"/>
                </a:solidFill>
              </a:rPr>
              <a:t/>
            </a:r>
            <a:br>
              <a:rPr lang="ru-RU" sz="2700" b="1" dirty="0" smtClean="0">
                <a:solidFill>
                  <a:schemeClr val="tx2"/>
                </a:solidFill>
              </a:rPr>
            </a:br>
            <a:r>
              <a:rPr lang="ru-RU" sz="2700" b="1" dirty="0">
                <a:solidFill>
                  <a:schemeClr val="tx2"/>
                </a:solidFill>
              </a:rPr>
              <a:t/>
            </a:r>
            <a:br>
              <a:rPr lang="ru-RU" sz="2700" b="1" dirty="0">
                <a:solidFill>
                  <a:schemeClr val="tx2"/>
                </a:solidFill>
              </a:rPr>
            </a:br>
            <a:r>
              <a:rPr lang="ru-RU" sz="2700" b="1" dirty="0" smtClean="0">
                <a:solidFill>
                  <a:schemeClr val="tx2"/>
                </a:solidFill>
              </a:rPr>
              <a:t>Ручей</a:t>
            </a:r>
            <a:r>
              <a:rPr lang="ru-RU" sz="2700" b="1" dirty="0">
                <a:solidFill>
                  <a:schemeClr val="tx2"/>
                </a:solidFill>
              </a:rPr>
              <a:t/>
            </a:r>
            <a:br>
              <a:rPr lang="ru-RU" sz="2700" b="1" dirty="0">
                <a:solidFill>
                  <a:schemeClr val="tx2"/>
                </a:solidFill>
              </a:rPr>
            </a:br>
            <a:r>
              <a:rPr lang="ru-RU" sz="2700" b="1" dirty="0">
                <a:solidFill>
                  <a:schemeClr val="tx2"/>
                </a:solidFill>
              </a:rPr>
              <a:t>Очень хорошо если вы остановились возле ручья или речки, так как в них вода всегда прохладная. А нам это как раз и нужно.</a:t>
            </a:r>
            <a:br>
              <a:rPr lang="ru-RU" sz="2700" b="1" dirty="0">
                <a:solidFill>
                  <a:schemeClr val="tx2"/>
                </a:solidFill>
              </a:rPr>
            </a:br>
            <a:r>
              <a:rPr lang="ru-RU" sz="2700" b="1" dirty="0">
                <a:solidFill>
                  <a:schemeClr val="tx2"/>
                </a:solidFill>
              </a:rPr>
              <a:t>В ручье удобно хранить мясные продукты и рыбу. Но предварительно мясо и рыбу (причем обязательно делать их отдельно друг от друга) укладывают в герметичный контейнер или пакет.</a:t>
            </a:r>
            <a:r>
              <a:rPr lang="ru-RU" dirty="0"/>
              <a:t/>
            </a:r>
            <a:br>
              <a:rPr lang="ru-RU" dirty="0"/>
            </a:br>
            <a:endParaRPr lang="ru-RU" dirty="0"/>
          </a:p>
        </p:txBody>
      </p:sp>
      <p:pic>
        <p:nvPicPr>
          <p:cNvPr id="11266" name="Picture 2"/>
          <p:cNvPicPr>
            <a:picLocks noChangeAspect="1" noChangeArrowheads="1"/>
          </p:cNvPicPr>
          <p:nvPr/>
        </p:nvPicPr>
        <p:blipFill>
          <a:blip r:embed="rId2"/>
          <a:srcRect/>
          <a:stretch>
            <a:fillRect/>
          </a:stretch>
        </p:blipFill>
        <p:spPr bwMode="auto">
          <a:xfrm>
            <a:off x="2071670" y="3071810"/>
            <a:ext cx="5000660" cy="357859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143000"/>
          </a:xfrm>
        </p:spPr>
        <p:txBody>
          <a:bodyPr>
            <a:normAutofit fontScale="90000"/>
          </a:bodyPr>
          <a:lstStyle/>
          <a:p>
            <a:r>
              <a:rPr lang="ru-RU" sz="2700" b="1" dirty="0" smtClean="0">
                <a:solidFill>
                  <a:schemeClr val="tx2"/>
                </a:solidFill>
              </a:rPr>
              <a:t/>
            </a:r>
            <a:br>
              <a:rPr lang="ru-RU" sz="2700" b="1" dirty="0" smtClean="0">
                <a:solidFill>
                  <a:schemeClr val="tx2"/>
                </a:solidFill>
              </a:rPr>
            </a:br>
            <a:r>
              <a:rPr lang="ru-RU" sz="2700" b="1" dirty="0">
                <a:solidFill>
                  <a:schemeClr val="tx2"/>
                </a:solidFill>
              </a:rPr>
              <a:t/>
            </a:r>
            <a:br>
              <a:rPr lang="ru-RU" sz="2700" b="1" dirty="0">
                <a:solidFill>
                  <a:schemeClr val="tx2"/>
                </a:solidFill>
              </a:rPr>
            </a:br>
            <a:r>
              <a:rPr lang="ru-RU" sz="2700" b="1" dirty="0" smtClean="0">
                <a:solidFill>
                  <a:schemeClr val="tx2"/>
                </a:solidFill>
              </a:rPr>
              <a:t/>
            </a:r>
            <a:br>
              <a:rPr lang="ru-RU" sz="2700" b="1" dirty="0" smtClean="0">
                <a:solidFill>
                  <a:schemeClr val="tx2"/>
                </a:solidFill>
              </a:rPr>
            </a:br>
            <a:r>
              <a:rPr lang="ru-RU" sz="2700" b="1" dirty="0" smtClean="0">
                <a:solidFill>
                  <a:schemeClr val="tx2"/>
                </a:solidFill>
              </a:rPr>
              <a:t/>
            </a:r>
            <a:br>
              <a:rPr lang="ru-RU" sz="2700" b="1" dirty="0" smtClean="0">
                <a:solidFill>
                  <a:schemeClr val="tx2"/>
                </a:solidFill>
              </a:rPr>
            </a:br>
            <a:r>
              <a:rPr lang="ru-RU" sz="2700" b="1" u="sng" dirty="0" smtClean="0">
                <a:solidFill>
                  <a:schemeClr val="tx2"/>
                </a:solidFill>
              </a:rPr>
              <a:t>Всякая </a:t>
            </a:r>
            <a:r>
              <a:rPr lang="ru-RU" sz="2700" b="1" u="sng" dirty="0">
                <a:solidFill>
                  <a:schemeClr val="tx2"/>
                </a:solidFill>
              </a:rPr>
              <a:t>живность</a:t>
            </a:r>
            <a:r>
              <a:rPr lang="ru-RU" sz="2700" b="1" dirty="0">
                <a:solidFill>
                  <a:schemeClr val="tx2"/>
                </a:solidFill>
              </a:rPr>
              <a:t/>
            </a:r>
            <a:br>
              <a:rPr lang="ru-RU" sz="2700" b="1" dirty="0">
                <a:solidFill>
                  <a:schemeClr val="tx2"/>
                </a:solidFill>
              </a:rPr>
            </a:br>
            <a:r>
              <a:rPr lang="ru-RU" sz="1800" b="1" dirty="0">
                <a:solidFill>
                  <a:schemeClr val="tx2"/>
                </a:solidFill>
              </a:rPr>
              <a:t>Кроме высокой температуры опасность для продуктов и даже для вас представляют разные насекомые и животные. Так как они учуют запах и захотят пообедать вашей едой</a:t>
            </a:r>
            <a:r>
              <a:rPr lang="ru-RU" sz="1800" b="1" dirty="0" smtClean="0">
                <a:solidFill>
                  <a:schemeClr val="tx2"/>
                </a:solidFill>
              </a:rPr>
              <a:t>.</a:t>
            </a:r>
            <a:br>
              <a:rPr lang="ru-RU" sz="1800" b="1" dirty="0" smtClean="0">
                <a:solidFill>
                  <a:schemeClr val="tx2"/>
                </a:solidFill>
              </a:rPr>
            </a:br>
            <a:r>
              <a:rPr lang="ru-RU" sz="1800" b="1" dirty="0">
                <a:solidFill>
                  <a:schemeClr val="tx2"/>
                </a:solidFill>
              </a:rPr>
              <a:t> Не надо держать продукты в открытом виде. В крайнем случае накройте полотенцем или мелкой сеткой, чтобы мухи не садились на вашу еду.</a:t>
            </a:r>
            <a:br>
              <a:rPr lang="ru-RU" sz="1800" b="1" dirty="0">
                <a:solidFill>
                  <a:schemeClr val="tx2"/>
                </a:solidFill>
              </a:rPr>
            </a:br>
            <a:r>
              <a:rPr lang="ru-RU" sz="1800" b="1" dirty="0">
                <a:solidFill>
                  <a:schemeClr val="tx2"/>
                </a:solidFill>
              </a:rPr>
              <a:t>Да и вообще следите за чистотой там, где храните продукты. Не разбрасывайте мусор. Если место для хранения у вас оборудовано крышей, но продукты хранятся на земле, то следует время от времени убирать верхний слой земли. Ведь в нем наверняка будут собираться различные крошки или части от продуктов.</a:t>
            </a:r>
            <a:br>
              <a:rPr lang="ru-RU" sz="1800" b="1" dirty="0">
                <a:solidFill>
                  <a:schemeClr val="tx2"/>
                </a:solidFill>
              </a:rPr>
            </a:br>
            <a:r>
              <a:rPr lang="ru-RU" sz="1800" b="1" dirty="0">
                <a:solidFill>
                  <a:schemeClr val="tx2"/>
                </a:solidFill>
              </a:rPr>
              <a:t>Серьезную опасность могут представлять дикие животные, которые за долго до вашего лагеря смогут почувствовать запах еды. По этой причине никогда не берите продукты себе в палатку. Пусть они хранятся отдельно и тогда животное просто разорит вашу кладовку, а вас не тронет. Правда этот совет относится скорее к местам, где большая вероятность встречи с медведем.</a:t>
            </a:r>
            <a:r>
              <a:rPr lang="ru-RU" dirty="0"/>
              <a:t/>
            </a:r>
            <a:br>
              <a:rPr lang="ru-RU" dirty="0"/>
            </a:br>
            <a:r>
              <a:rPr lang="ru-RU" dirty="0"/>
              <a:t/>
            </a:r>
            <a:br>
              <a:rPr lang="ru-RU" dirty="0"/>
            </a:br>
            <a:endParaRPr lang="ru-RU" dirty="0"/>
          </a:p>
        </p:txBody>
      </p:sp>
      <p:pic>
        <p:nvPicPr>
          <p:cNvPr id="12290" name="Picture 2" descr="D:\архив\то что оставить\Документы\Ира\Туристы\Занятия\scale_2400.jpg"/>
          <p:cNvPicPr>
            <a:picLocks noChangeAspect="1" noChangeArrowheads="1"/>
          </p:cNvPicPr>
          <p:nvPr/>
        </p:nvPicPr>
        <p:blipFill>
          <a:blip r:embed="rId2"/>
          <a:srcRect/>
          <a:stretch>
            <a:fillRect/>
          </a:stretch>
        </p:blipFill>
        <p:spPr bwMode="auto">
          <a:xfrm>
            <a:off x="2214546" y="3714752"/>
            <a:ext cx="5068903" cy="284661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Спасибо за внимание!</a:t>
            </a:r>
            <a:endParaRPr lang="ru-RU" b="1" dirty="0">
              <a:solidFill>
                <a:schemeClr val="tx2"/>
              </a:solidFill>
            </a:endParaRPr>
          </a:p>
        </p:txBody>
      </p:sp>
      <p:pic>
        <p:nvPicPr>
          <p:cNvPr id="14338" name="Picture 2" descr="D:\архив\то что оставить\Документы\Ира\Туристы\Занятия\polnyj-nabor-300x225.jpg"/>
          <p:cNvPicPr>
            <a:picLocks noChangeAspect="1" noChangeArrowheads="1"/>
          </p:cNvPicPr>
          <p:nvPr/>
        </p:nvPicPr>
        <p:blipFill>
          <a:blip r:embed="rId2"/>
          <a:srcRect/>
          <a:stretch>
            <a:fillRect/>
          </a:stretch>
        </p:blipFill>
        <p:spPr bwMode="auto">
          <a:xfrm>
            <a:off x="1785918" y="1857364"/>
            <a:ext cx="5572164" cy="417912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Autofit/>
          </a:bodyPr>
          <a:lstStyle/>
          <a:p>
            <a:r>
              <a:rPr lang="ru-RU" sz="2800" b="1" dirty="0" smtClean="0">
                <a:solidFill>
                  <a:schemeClr val="tx2"/>
                </a:solidFill>
              </a:rPr>
              <a:t>Как </a:t>
            </a:r>
            <a:r>
              <a:rPr lang="ru-RU" sz="2800" b="1" dirty="0" smtClean="0">
                <a:solidFill>
                  <a:schemeClr val="tx2"/>
                </a:solidFill>
              </a:rPr>
              <a:t>упаковать их, эти «заранее любимые продукты»?</a:t>
            </a:r>
            <a:r>
              <a:rPr lang="ru-RU" sz="2000" b="1" dirty="0" smtClean="0">
                <a:solidFill>
                  <a:schemeClr val="tx2"/>
                </a:solidFill>
              </a:rPr>
              <a:t/>
            </a:r>
            <a:br>
              <a:rPr lang="ru-RU" sz="2000" b="1" dirty="0" smtClean="0">
                <a:solidFill>
                  <a:schemeClr val="tx2"/>
                </a:solidFill>
              </a:rPr>
            </a:br>
            <a:r>
              <a:rPr lang="ru-RU" sz="2000" b="1" dirty="0" smtClean="0">
                <a:solidFill>
                  <a:schemeClr val="tx2"/>
                </a:solidFill>
              </a:rPr>
              <a:t/>
            </a:r>
            <a:br>
              <a:rPr lang="ru-RU" sz="2000" b="1" dirty="0" smtClean="0">
                <a:solidFill>
                  <a:schemeClr val="tx2"/>
                </a:solidFill>
              </a:rPr>
            </a:br>
            <a:r>
              <a:rPr lang="ru-RU" sz="2000" b="1" dirty="0" smtClean="0">
                <a:solidFill>
                  <a:schemeClr val="tx2"/>
                </a:solidFill>
              </a:rPr>
              <a:t>     Жестяные «танки»: тушенка, сгущенка и другие «кадры» в жестяных банках. Оставьте их в </a:t>
            </a:r>
            <a:r>
              <a:rPr lang="ru-RU" sz="2000" b="1" dirty="0" err="1" smtClean="0">
                <a:solidFill>
                  <a:schemeClr val="tx2"/>
                </a:solidFill>
              </a:rPr>
              <a:t>первоизданном</a:t>
            </a:r>
            <a:r>
              <a:rPr lang="ru-RU" sz="2000" b="1" dirty="0" smtClean="0">
                <a:solidFill>
                  <a:schemeClr val="tx2"/>
                </a:solidFill>
              </a:rPr>
              <a:t> заводом состоянии. </a:t>
            </a:r>
            <a:endParaRPr lang="ru-RU" sz="2000" b="1" dirty="0">
              <a:solidFill>
                <a:schemeClr val="tx2"/>
              </a:solidFill>
            </a:endParaRPr>
          </a:p>
        </p:txBody>
      </p:sp>
      <p:pic>
        <p:nvPicPr>
          <p:cNvPr id="2050" name="Picture 2"/>
          <p:cNvPicPr>
            <a:picLocks noChangeAspect="1" noChangeArrowheads="1"/>
          </p:cNvPicPr>
          <p:nvPr/>
        </p:nvPicPr>
        <p:blipFill>
          <a:blip r:embed="rId2"/>
          <a:srcRect/>
          <a:stretch>
            <a:fillRect/>
          </a:stretch>
        </p:blipFill>
        <p:spPr bwMode="auto">
          <a:xfrm>
            <a:off x="1428728" y="2357430"/>
            <a:ext cx="6381750" cy="40576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Autofit/>
          </a:bodyPr>
          <a:lstStyle/>
          <a:p>
            <a:r>
              <a:rPr lang="ru-RU" sz="2400" b="1" dirty="0" smtClean="0">
                <a:solidFill>
                  <a:schemeClr val="tx2"/>
                </a:solidFill>
              </a:rPr>
              <a:t>Пластиковые и гибкие пакеты с кетчупом, майонезом, сгущенкой, джемом и т.д. Модернизированная версия пакетика с закручивающейся </a:t>
            </a:r>
            <a:r>
              <a:rPr lang="ru-RU" sz="2400" b="1" dirty="0" smtClean="0">
                <a:solidFill>
                  <a:schemeClr val="tx2"/>
                </a:solidFill>
              </a:rPr>
              <a:t>крышкой хранится в первозданном виде.</a:t>
            </a:r>
            <a:endParaRPr lang="ru-RU" sz="2400" b="1" dirty="0">
              <a:solidFill>
                <a:schemeClr val="tx2"/>
              </a:solidFill>
            </a:endParaRPr>
          </a:p>
        </p:txBody>
      </p:sp>
      <p:pic>
        <p:nvPicPr>
          <p:cNvPr id="3074" name="Picture 2"/>
          <p:cNvPicPr>
            <a:picLocks noChangeAspect="1" noChangeArrowheads="1"/>
          </p:cNvPicPr>
          <p:nvPr/>
        </p:nvPicPr>
        <p:blipFill>
          <a:blip r:embed="rId2"/>
          <a:srcRect/>
          <a:stretch>
            <a:fillRect/>
          </a:stretch>
        </p:blipFill>
        <p:spPr bwMode="auto">
          <a:xfrm>
            <a:off x="1643042" y="2071678"/>
            <a:ext cx="6048404" cy="414315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29600" cy="1143000"/>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b="1" dirty="0" smtClean="0">
                <a:solidFill>
                  <a:schemeClr val="tx2"/>
                </a:solidFill>
              </a:rPr>
              <a:t>Крупы</a:t>
            </a:r>
            <a:r>
              <a:rPr lang="ru-RU" sz="2700" b="1" dirty="0" smtClean="0">
                <a:solidFill>
                  <a:schemeClr val="tx2"/>
                </a:solidFill>
              </a:rPr>
              <a:t>. Крупы развесные облачаем в пластиковые доспехи. Для этого рис, гречку, перловку и т.д.  аккуратно, с помощью воронки пересыпаем в пластиковые сухие бутылки от воды и т.д</a:t>
            </a:r>
            <a:r>
              <a:rPr lang="ru-RU" sz="2700" b="1" dirty="0" smtClean="0">
                <a:solidFill>
                  <a:schemeClr val="tx2"/>
                </a:solidFill>
              </a:rPr>
              <a:t>.</a:t>
            </a:r>
            <a:r>
              <a:rPr lang="ru-RU" dirty="0" smtClean="0"/>
              <a:t/>
            </a:r>
            <a:br>
              <a:rPr lang="ru-RU" dirty="0" smtClean="0"/>
            </a:br>
            <a:endParaRPr lang="ru-RU" sz="2700" dirty="0"/>
          </a:p>
        </p:txBody>
      </p:sp>
      <p:pic>
        <p:nvPicPr>
          <p:cNvPr id="4098" name="Picture 2"/>
          <p:cNvPicPr>
            <a:picLocks noChangeAspect="1" noChangeArrowheads="1"/>
          </p:cNvPicPr>
          <p:nvPr/>
        </p:nvPicPr>
        <p:blipFill>
          <a:blip r:embed="rId2"/>
          <a:srcRect/>
          <a:stretch>
            <a:fillRect/>
          </a:stretch>
        </p:blipFill>
        <p:spPr bwMode="auto">
          <a:xfrm>
            <a:off x="1571604" y="1928802"/>
            <a:ext cx="5753100" cy="42100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Autofit/>
          </a:bodyPr>
          <a:lstStyle/>
          <a:p>
            <a:r>
              <a:rPr lang="ru-RU" sz="2400" b="1" dirty="0" smtClean="0">
                <a:solidFill>
                  <a:schemeClr val="tx2"/>
                </a:solidFill>
              </a:rPr>
              <a:t/>
            </a:r>
            <a:br>
              <a:rPr lang="ru-RU" sz="2400" b="1" dirty="0" smtClean="0">
                <a:solidFill>
                  <a:schemeClr val="tx2"/>
                </a:solidFill>
              </a:rPr>
            </a:br>
            <a:r>
              <a:rPr lang="ru-RU" sz="2400" b="1" dirty="0">
                <a:solidFill>
                  <a:schemeClr val="tx2"/>
                </a:solidFill>
              </a:rPr>
              <a:t/>
            </a:r>
            <a:br>
              <a:rPr lang="ru-RU" sz="2400" b="1" dirty="0">
                <a:solidFill>
                  <a:schemeClr val="tx2"/>
                </a:solidFill>
              </a:rPr>
            </a:br>
            <a:r>
              <a:rPr lang="ru-RU" sz="2400" dirty="0" smtClean="0"/>
              <a:t> </a:t>
            </a:r>
            <a:r>
              <a:rPr lang="ru-RU" sz="2400" b="1" dirty="0" smtClean="0">
                <a:solidFill>
                  <a:schemeClr val="tx2"/>
                </a:solidFill>
              </a:rPr>
              <a:t>Сахарный песок и соль. Упаковываем их в такие же непромокаемые доспехи: бутылки, контейнеры с закручивающейся крышкой и т.д.</a:t>
            </a:r>
            <a:endParaRPr lang="ru-RU" sz="2400" b="1" dirty="0">
              <a:solidFill>
                <a:schemeClr val="tx2"/>
              </a:solidFill>
            </a:endParaRPr>
          </a:p>
        </p:txBody>
      </p:sp>
      <p:pic>
        <p:nvPicPr>
          <p:cNvPr id="5122" name="Picture 2"/>
          <p:cNvPicPr>
            <a:picLocks noChangeAspect="1" noChangeArrowheads="1"/>
          </p:cNvPicPr>
          <p:nvPr/>
        </p:nvPicPr>
        <p:blipFill>
          <a:blip r:embed="rId2"/>
          <a:srcRect/>
          <a:stretch>
            <a:fillRect/>
          </a:stretch>
        </p:blipFill>
        <p:spPr bwMode="auto">
          <a:xfrm>
            <a:off x="2357422" y="2357430"/>
            <a:ext cx="4452970" cy="333972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2"/>
                </a:solidFill>
              </a:rPr>
              <a:t/>
            </a:r>
            <a:br>
              <a:rPr lang="ru-RU" sz="2700" b="1" dirty="0" smtClean="0">
                <a:solidFill>
                  <a:schemeClr val="tx2"/>
                </a:solidFill>
              </a:rPr>
            </a:br>
            <a:r>
              <a:rPr lang="ru-RU" sz="2700" b="1" dirty="0">
                <a:solidFill>
                  <a:schemeClr val="tx2"/>
                </a:solidFill>
              </a:rPr>
              <a:t/>
            </a:r>
            <a:br>
              <a:rPr lang="ru-RU" sz="2700" b="1" dirty="0">
                <a:solidFill>
                  <a:schemeClr val="tx2"/>
                </a:solidFill>
              </a:rPr>
            </a:br>
            <a:r>
              <a:rPr lang="ru-RU" sz="2700" b="1" dirty="0" smtClean="0">
                <a:solidFill>
                  <a:schemeClr val="tx2"/>
                </a:solidFill>
              </a:rPr>
              <a:t>Хлеб и печенье – ужасно объемные и слабые «на </a:t>
            </a:r>
            <a:r>
              <a:rPr lang="ru-RU" sz="2700" b="1" dirty="0" err="1" smtClean="0">
                <a:solidFill>
                  <a:schemeClr val="tx2"/>
                </a:solidFill>
              </a:rPr>
              <a:t>промокаемость</a:t>
            </a:r>
            <a:r>
              <a:rPr lang="ru-RU" sz="2700" b="1" dirty="0" smtClean="0">
                <a:solidFill>
                  <a:schemeClr val="tx2"/>
                </a:solidFill>
              </a:rPr>
              <a:t>» продукты. В </a:t>
            </a:r>
            <a:r>
              <a:rPr lang="ru-RU" sz="2700" b="1" dirty="0" err="1" smtClean="0">
                <a:solidFill>
                  <a:schemeClr val="tx2"/>
                </a:solidFill>
              </a:rPr>
              <a:t>гермомешки</a:t>
            </a:r>
            <a:r>
              <a:rPr lang="ru-RU" sz="2700" b="1" dirty="0" smtClean="0">
                <a:solidFill>
                  <a:schemeClr val="tx2"/>
                </a:solidFill>
              </a:rPr>
              <a:t> или пакеты по вышеуказанной технологии. </a:t>
            </a:r>
            <a:br>
              <a:rPr lang="ru-RU" sz="2700" b="1" dirty="0" smtClean="0">
                <a:solidFill>
                  <a:schemeClr val="tx2"/>
                </a:solidFill>
              </a:rPr>
            </a:br>
            <a:endParaRPr lang="ru-RU" sz="2700" b="1" dirty="0">
              <a:solidFill>
                <a:schemeClr val="tx2"/>
              </a:solidFill>
            </a:endParaRPr>
          </a:p>
        </p:txBody>
      </p:sp>
      <p:pic>
        <p:nvPicPr>
          <p:cNvPr id="6146" name="Picture 2"/>
          <p:cNvPicPr>
            <a:picLocks noChangeAspect="1" noChangeArrowheads="1"/>
          </p:cNvPicPr>
          <p:nvPr/>
        </p:nvPicPr>
        <p:blipFill>
          <a:blip r:embed="rId2"/>
          <a:srcRect/>
          <a:stretch>
            <a:fillRect/>
          </a:stretch>
        </p:blipFill>
        <p:spPr bwMode="auto">
          <a:xfrm>
            <a:off x="357158" y="2428868"/>
            <a:ext cx="4095779" cy="30718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000628" y="2643182"/>
            <a:ext cx="3965529" cy="249554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643050"/>
            <a:ext cx="8229600" cy="1143000"/>
          </a:xfrm>
        </p:spPr>
        <p:txBody>
          <a:bodyPr>
            <a:normAutofit fontScale="90000"/>
          </a:bodyPr>
          <a:lstStyle/>
          <a:p>
            <a:r>
              <a:rPr lang="ru-RU" sz="2700" b="1" dirty="0">
                <a:solidFill>
                  <a:schemeClr val="tx2"/>
                </a:solidFill>
              </a:rPr>
              <a:t>Консервированный хлеб нашел свое широкое распространение во время Второй мировой войны. Когда подвоз свежего хлеба был не </a:t>
            </a:r>
            <a:r>
              <a:rPr lang="ru-RU" sz="2700" b="1" dirty="0" smtClean="0">
                <a:solidFill>
                  <a:schemeClr val="tx2"/>
                </a:solidFill>
              </a:rPr>
              <a:t>возможен, </a:t>
            </a:r>
            <a:r>
              <a:rPr lang="ru-RU" sz="2700" b="1" dirty="0">
                <a:solidFill>
                  <a:schemeClr val="tx2"/>
                </a:solidFill>
              </a:rPr>
              <a:t>то немецкие солдаты получали в качестве продовольствия именно такие консервы. Консервированный хлеб Вермахта представлял собой банку с продуктом (объем 400 грамм). Выпускалось достаточно много </a:t>
            </a:r>
            <a:r>
              <a:rPr lang="ru-RU" sz="2700" b="1" dirty="0" smtClean="0">
                <a:solidFill>
                  <a:schemeClr val="tx2"/>
                </a:solidFill>
              </a:rPr>
              <a:t>разновидностей </a:t>
            </a:r>
            <a:r>
              <a:rPr lang="ru-RU" sz="2700" b="1" dirty="0">
                <a:solidFill>
                  <a:schemeClr val="tx2"/>
                </a:solidFill>
              </a:rPr>
              <a:t>хлеба (пшеничный, ржаной, хлеб с добавлением орехов и злаков). Срок годности такого продукта составлял более 10 </a:t>
            </a:r>
            <a:r>
              <a:rPr lang="ru-RU" sz="2700" b="1" dirty="0" smtClean="0">
                <a:solidFill>
                  <a:schemeClr val="tx2"/>
                </a:solidFill>
              </a:rPr>
              <a:t>лет</a:t>
            </a:r>
            <a:r>
              <a:rPr lang="ru-RU" sz="2700" b="1" dirty="0">
                <a:solidFill>
                  <a:schemeClr val="tx2"/>
                </a:solidFill>
              </a:rPr>
              <a:t>.</a:t>
            </a:r>
          </a:p>
        </p:txBody>
      </p:sp>
      <p:pic>
        <p:nvPicPr>
          <p:cNvPr id="7170" name="Picture 2"/>
          <p:cNvPicPr>
            <a:picLocks noChangeAspect="1" noChangeArrowheads="1"/>
          </p:cNvPicPr>
          <p:nvPr/>
        </p:nvPicPr>
        <p:blipFill>
          <a:blip r:embed="rId2" cstate="print"/>
          <a:srcRect/>
          <a:stretch>
            <a:fillRect/>
          </a:stretch>
        </p:blipFill>
        <p:spPr bwMode="auto">
          <a:xfrm>
            <a:off x="3214678" y="3857628"/>
            <a:ext cx="2714644" cy="271464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2"/>
                </a:solidFill>
              </a:rPr>
              <a:t/>
            </a:r>
            <a:br>
              <a:rPr lang="ru-RU" sz="2700" b="1" dirty="0" smtClean="0">
                <a:solidFill>
                  <a:schemeClr val="tx2"/>
                </a:solidFill>
              </a:rPr>
            </a:br>
            <a:r>
              <a:rPr lang="ru-RU" sz="2700" b="1" dirty="0" smtClean="0">
                <a:solidFill>
                  <a:schemeClr val="tx2"/>
                </a:solidFill>
              </a:rPr>
              <a:t>Чай (заварка) – пластиковый или металлический контейнер с крышкой. Плотной и не пропускающей воду. От упаковок освободить, в контейнер переложить.</a:t>
            </a:r>
            <a:endParaRPr lang="ru-RU" dirty="0"/>
          </a:p>
        </p:txBody>
      </p:sp>
      <p:pic>
        <p:nvPicPr>
          <p:cNvPr id="8194" name="Picture 2"/>
          <p:cNvPicPr>
            <a:picLocks noChangeAspect="1" noChangeArrowheads="1"/>
          </p:cNvPicPr>
          <p:nvPr/>
        </p:nvPicPr>
        <p:blipFill>
          <a:blip r:embed="rId2"/>
          <a:srcRect/>
          <a:stretch>
            <a:fillRect/>
          </a:stretch>
        </p:blipFill>
        <p:spPr bwMode="auto">
          <a:xfrm>
            <a:off x="642910" y="1857364"/>
            <a:ext cx="3214302" cy="427758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214942" y="2143116"/>
            <a:ext cx="3333740" cy="333374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0"/>
            <a:ext cx="8215370" cy="3416320"/>
          </a:xfrm>
          <a:prstGeom prst="rect">
            <a:avLst/>
          </a:prstGeom>
        </p:spPr>
        <p:txBody>
          <a:bodyPr wrap="square">
            <a:spAutoFit/>
          </a:bodyPr>
          <a:lstStyle/>
          <a:p>
            <a:r>
              <a:rPr lang="ru-RU" sz="2400" b="1" dirty="0" smtClean="0">
                <a:solidFill>
                  <a:schemeClr val="tx2"/>
                </a:solidFill>
              </a:rPr>
              <a:t>В походе </a:t>
            </a:r>
            <a:r>
              <a:rPr lang="ru-RU" sz="2400" b="1" dirty="0" smtClean="0">
                <a:solidFill>
                  <a:schemeClr val="tx2"/>
                </a:solidFill>
              </a:rPr>
              <a:t>хочется более сильных вкусов, чем обычно. Более острое, более </a:t>
            </a:r>
            <a:r>
              <a:rPr lang="ru-RU" sz="2400" b="1" dirty="0" smtClean="0">
                <a:solidFill>
                  <a:schemeClr val="tx2"/>
                </a:solidFill>
              </a:rPr>
              <a:t>пряное</a:t>
            </a:r>
            <a:r>
              <a:rPr lang="ru-RU" sz="2400" b="1" dirty="0" smtClean="0">
                <a:solidFill>
                  <a:schemeClr val="tx2"/>
                </a:solidFill>
              </a:rPr>
              <a:t>. П</a:t>
            </a:r>
            <a:r>
              <a:rPr lang="ru-RU" sz="2400" b="1" dirty="0" smtClean="0">
                <a:solidFill>
                  <a:schemeClr val="tx2"/>
                </a:solidFill>
              </a:rPr>
              <a:t>акетик </a:t>
            </a:r>
            <a:r>
              <a:rPr lang="ru-RU" sz="2400" b="1" dirty="0" smtClean="0">
                <a:solidFill>
                  <a:schemeClr val="tx2"/>
                </a:solidFill>
              </a:rPr>
              <a:t>с несколькими приправами: какая-то овощная </a:t>
            </a:r>
            <a:r>
              <a:rPr lang="ru-RU" sz="2400" b="1" dirty="0" smtClean="0">
                <a:solidFill>
                  <a:schemeClr val="tx2"/>
                </a:solidFill>
              </a:rPr>
              <a:t>приправа черный </a:t>
            </a:r>
            <a:r>
              <a:rPr lang="ru-RU" sz="2400" b="1" dirty="0" smtClean="0">
                <a:solidFill>
                  <a:schemeClr val="tx2"/>
                </a:solidFill>
              </a:rPr>
              <a:t>перец (можно в виде мельницы, это очень весело и ароматно, а весит меньше 100 граммов), чесночная соль, </a:t>
            </a:r>
            <a:r>
              <a:rPr lang="ru-RU" sz="2400" b="1" dirty="0" smtClean="0">
                <a:solidFill>
                  <a:schemeClr val="tx2"/>
                </a:solidFill>
              </a:rPr>
              <a:t>сушеная </a:t>
            </a:r>
            <a:r>
              <a:rPr lang="ru-RU" sz="2400" b="1" dirty="0" smtClean="0">
                <a:solidFill>
                  <a:schemeClr val="tx2"/>
                </a:solidFill>
              </a:rPr>
              <a:t>мята для чая. Это даже не граммы, это какие-то неизмеримо малые единицы веса на человека на прием пищи, но они очень бодрят. </a:t>
            </a:r>
            <a:br>
              <a:rPr lang="ru-RU" sz="2400" b="1" dirty="0" smtClean="0">
                <a:solidFill>
                  <a:schemeClr val="tx2"/>
                </a:solidFill>
              </a:rPr>
            </a:br>
            <a:endParaRPr lang="ru-RU" sz="2400" b="1" dirty="0">
              <a:solidFill>
                <a:schemeClr val="tx2"/>
              </a:solidFill>
            </a:endParaRPr>
          </a:p>
        </p:txBody>
      </p:sp>
      <p:pic>
        <p:nvPicPr>
          <p:cNvPr id="9218" name="Picture 2" descr="D:\архив\то что оставить\Документы\Ира\Туристы\Занятия\DSC_2785_1041225.jpg"/>
          <p:cNvPicPr>
            <a:picLocks noChangeAspect="1" noChangeArrowheads="1"/>
          </p:cNvPicPr>
          <p:nvPr/>
        </p:nvPicPr>
        <p:blipFill>
          <a:blip r:embed="rId2"/>
          <a:srcRect/>
          <a:stretch>
            <a:fillRect/>
          </a:stretch>
        </p:blipFill>
        <p:spPr bwMode="auto">
          <a:xfrm>
            <a:off x="2071670" y="3000372"/>
            <a:ext cx="4719655" cy="339626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258</Words>
  <PresentationFormat>Экран (4:3)</PresentationFormat>
  <Paragraphs>17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ПИТАНИЕ В ПОХОДЕ.  УПАКОВКА  И ХРАНЕНИЕ ПРОДУКТОВ В ПОХОДЕ. </vt:lpstr>
      <vt:lpstr>Как упаковать их, эти «заранее любимые продукты»?       Жестяные «танки»: тушенка, сгущенка и другие «кадры» в жестяных банках. Оставьте их в первоизданном заводом состоянии. </vt:lpstr>
      <vt:lpstr>Пластиковые и гибкие пакеты с кетчупом, майонезом, сгущенкой, джемом и т.д. Модернизированная версия пакетика с закручивающейся крышкой хранится в первозданном виде.</vt:lpstr>
      <vt:lpstr>  Крупы. Крупы развесные облачаем в пластиковые доспехи. Для этого рис, гречку, перловку и т.д.  аккуратно, с помощью воронки пересыпаем в пластиковые сухие бутылки от воды и т.д. </vt:lpstr>
      <vt:lpstr>   Сахарный песок и соль. Упаковываем их в такие же непромокаемые доспехи: бутылки, контейнеры с закручивающейся крышкой и т.д.</vt:lpstr>
      <vt:lpstr>  Хлеб и печенье – ужасно объемные и слабые «на промокаемость» продукты. В гермомешки или пакеты по вышеуказанной технологии.  </vt:lpstr>
      <vt:lpstr>Консервированный хлеб нашел свое широкое распространение во время Второй мировой войны. Когда подвоз свежего хлеба был не возможен, то немецкие солдаты получали в качестве продовольствия именно такие консервы. Консервированный хлеб Вермахта представлял собой банку с продуктом (объем 400 грамм). Выпускалось достаточно много разновидностей хлеба (пшеничный, ржаной, хлеб с добавлением орехов и злаков). Срок годности такого продукта составлял более 10 лет.</vt:lpstr>
      <vt:lpstr> Чай (заварка) – пластиковый или металлический контейнер с крышкой. Плотной и не пропускающей воду. От упаковок освободить, в контейнер переложить.</vt:lpstr>
      <vt:lpstr>Слайд 9</vt:lpstr>
      <vt:lpstr>Карманное питание  Голод настигает неожиданно. Еда не всегда случается вовремя.  Во время привала приятно что-то погрызть. В связи с этим очень правильно подготовить не только завтрак-обед-ужин, но и карманное питание на каждый день маршрута. Это пакетики с набором "на погрызть" по 70-100 грамм на человека в день.  Они тоже собираются и упаковываются заранее. Утром, после завтрака, выдаем каждому "пакетик на сегодня". И тут тоже важно разнообразие. Курага-миндаль-сушки. Инжир-фундук-сушеные яблоки. Финики- грецкий орех- сушеные яблоки, орешки, сухофрукты, сладости, гематоген . Это маленькая-маленькая, но тоже поддержка в походе. </vt:lpstr>
      <vt:lpstr>Правильная упаковка или как сохранить продукты на природе. </vt:lpstr>
      <vt:lpstr>      Ручей Очень хорошо если вы остановились возле ручья или речки, так как в них вода всегда прохладная. А нам это как раз и нужно. В ручье удобно хранить мясные продукты и рыбу. Но предварительно мясо и рыбу (причем обязательно делать их отдельно друг от друга) укладывают в герметичный контейнер или пакет. </vt:lpstr>
      <vt:lpstr>    Всякая живность Кроме высокой температуры опасность для продуктов и даже для вас представляют разные насекомые и животные. Так как они учуют запах и захотят пообедать вашей едой.  Не надо держать продукты в открытом виде. В крайнем случае накройте полотенцем или мелкой сеткой, чтобы мухи не садились на вашу еду. Да и вообще следите за чистотой там, где храните продукты. Не разбрасывайте мусор. Если место для хранения у вас оборудовано крышей, но продукты хранятся на земле, то следует время от времени убирать верхний слой земли. Ведь в нем наверняка будут собираться различные крошки или части от продуктов. Серьезную опасность могут представлять дикие животные, которые за долго до вашего лагеря смогут почувствовать запах еды. По этой причине никогда не берите продукты себе в палатку. Пусть они хранятся отдельно и тогда животное просто разорит вашу кладовку, а вас не тронет. Правда этот совет относится скорее к местам, где большая вероятность встречи с медведем.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ПИТАНИЕ В ПОХОДЕ.  УПАКОВКА ПРОДУКТОВ В ПОХОДЕ. </dc:title>
  <dc:creator>Антон</dc:creator>
  <cp:lastModifiedBy>Антон</cp:lastModifiedBy>
  <cp:revision>11</cp:revision>
  <dcterms:created xsi:type="dcterms:W3CDTF">2021-11-09T11:50:13Z</dcterms:created>
  <dcterms:modified xsi:type="dcterms:W3CDTF">2021-11-09T13:31:44Z</dcterms:modified>
</cp:coreProperties>
</file>