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56" r:id="rId4"/>
    <p:sldId id="269" r:id="rId5"/>
    <p:sldId id="257" r:id="rId6"/>
    <p:sldId id="258" r:id="rId7"/>
    <p:sldId id="259" r:id="rId8"/>
    <p:sldId id="270" r:id="rId9"/>
    <p:sldId id="262" r:id="rId10"/>
    <p:sldId id="263" r:id="rId11"/>
    <p:sldId id="264" r:id="rId12"/>
    <p:sldId id="265" r:id="rId13"/>
    <p:sldId id="266" r:id="rId14"/>
    <p:sldId id="267" r:id="rId15"/>
    <p:sldId id="26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A9B5EF"/>
    <a:srgbClr val="A9ABEF"/>
    <a:srgbClr val="C3B2E6"/>
    <a:srgbClr val="B1ACEC"/>
    <a:srgbClr val="99CCFF"/>
    <a:srgbClr val="99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629" autoAdjust="0"/>
    <p:restoredTop sz="94660"/>
  </p:normalViewPr>
  <p:slideViewPr>
    <p:cSldViewPr>
      <p:cViewPr varScale="1">
        <p:scale>
          <a:sx n="108" d="100"/>
          <a:sy n="108" d="100"/>
        </p:scale>
        <p:origin x="-17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9B5EF"/>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8229600" cy="1143008"/>
          </a:xfrm>
          <a:solidFill>
            <a:srgbClr val="FFFFCC"/>
          </a:solidFill>
          <a:ln>
            <a:solidFill>
              <a:schemeClr val="tx2">
                <a:lumMod val="75000"/>
              </a:schemeClr>
            </a:solidFill>
          </a:ln>
        </p:spPr>
        <p:txBody>
          <a:bodyPr>
            <a:normAutofit fontScale="90000"/>
          </a:bodyPr>
          <a:lstStyle/>
          <a:p>
            <a:r>
              <a:rPr lang="ru-RU" b="1" dirty="0" smtClean="0"/>
              <a:t/>
            </a:r>
            <a:br>
              <a:rPr lang="ru-RU" b="1" dirty="0" smtClean="0"/>
            </a:br>
            <a:r>
              <a:rPr lang="ru-RU" b="1" dirty="0" smtClean="0">
                <a:solidFill>
                  <a:srgbClr val="002060"/>
                </a:solidFill>
              </a:rPr>
              <a:t>Правила поведения и безопасности </a:t>
            </a:r>
            <a:r>
              <a:rPr lang="ru-RU" b="1" dirty="0" smtClean="0">
                <a:solidFill>
                  <a:srgbClr val="002060"/>
                </a:solidFill>
              </a:rPr>
              <a:t>в походе</a:t>
            </a:r>
            <a:br>
              <a:rPr lang="ru-RU" b="1" dirty="0" smtClean="0">
                <a:solidFill>
                  <a:srgbClr val="002060"/>
                </a:solidFill>
              </a:rPr>
            </a:br>
            <a:endParaRPr lang="ru-RU" dirty="0">
              <a:solidFill>
                <a:srgbClr val="002060"/>
              </a:solidFill>
            </a:endParaRPr>
          </a:p>
        </p:txBody>
      </p:sp>
      <p:sp>
        <p:nvSpPr>
          <p:cNvPr id="3" name="Прямоугольник 2"/>
          <p:cNvSpPr/>
          <p:nvPr/>
        </p:nvSpPr>
        <p:spPr>
          <a:xfrm>
            <a:off x="5000628" y="2000240"/>
            <a:ext cx="3929090" cy="3970318"/>
          </a:xfrm>
          <a:prstGeom prst="rect">
            <a:avLst/>
          </a:prstGeom>
          <a:solidFill>
            <a:srgbClr val="FFFFCC"/>
          </a:solidFill>
        </p:spPr>
        <p:txBody>
          <a:bodyPr wrap="square">
            <a:spAutoFit/>
          </a:bodyPr>
          <a:lstStyle/>
          <a:p>
            <a:pPr algn="ctr"/>
            <a:r>
              <a:rPr lang="ru-RU" dirty="0" smtClean="0">
                <a:solidFill>
                  <a:srgbClr val="002060"/>
                </a:solidFill>
              </a:rPr>
              <a:t>Пешеходный туризм – </a:t>
            </a:r>
            <a:endParaRPr lang="ru-RU" dirty="0" smtClean="0">
              <a:solidFill>
                <a:srgbClr val="002060"/>
              </a:solidFill>
            </a:endParaRPr>
          </a:p>
          <a:p>
            <a:pPr algn="ctr"/>
            <a:r>
              <a:rPr lang="ru-RU" dirty="0" smtClean="0">
                <a:solidFill>
                  <a:srgbClr val="002060"/>
                </a:solidFill>
              </a:rPr>
              <a:t>один </a:t>
            </a:r>
            <a:r>
              <a:rPr lang="ru-RU" dirty="0" smtClean="0">
                <a:solidFill>
                  <a:srgbClr val="002060"/>
                </a:solidFill>
              </a:rPr>
              <a:t>из лучших видов активного отдыха. Туристы сами намечают маршрут и способ передвижения, сами обеспечивают себе питание, ночлег и место отдыха, намечают объекты для осмотра. Им самим приходится оборудовать лагерные стоянки, собирать топливо для костров, готовить пищу, преодолевать разные препятствия, устраивать переправы, расчищать завалы. Все это несет определенные опасности.</a:t>
            </a:r>
            <a:endParaRPr lang="ru-RU" dirty="0">
              <a:solidFill>
                <a:srgbClr val="002060"/>
              </a:solidFill>
            </a:endParaRPr>
          </a:p>
        </p:txBody>
      </p:sp>
      <p:pic>
        <p:nvPicPr>
          <p:cNvPr id="1027" name="Picture 3" descr="D:\архив\то что оставить\Документы\Ира\Туристы\HLpg3sEAKW4.jpg"/>
          <p:cNvPicPr>
            <a:picLocks noChangeAspect="1" noChangeArrowheads="1"/>
          </p:cNvPicPr>
          <p:nvPr/>
        </p:nvPicPr>
        <p:blipFill>
          <a:blip r:embed="rId2" cstate="print"/>
          <a:srcRect/>
          <a:stretch>
            <a:fillRect/>
          </a:stretch>
        </p:blipFill>
        <p:spPr bwMode="auto">
          <a:xfrm>
            <a:off x="500034" y="1571612"/>
            <a:ext cx="3875512" cy="5167349"/>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71414"/>
            <a:ext cx="8429684" cy="2714644"/>
          </a:xfrm>
          <a:solidFill>
            <a:srgbClr val="FFFFCC"/>
          </a:solidFill>
        </p:spPr>
        <p:txBody>
          <a:bodyPr>
            <a:normAutofit fontScale="90000"/>
          </a:bodyPr>
          <a:lstStyle/>
          <a:p>
            <a:r>
              <a:rPr lang="ru-RU" sz="2200" b="1" dirty="0" smtClean="0"/>
              <a:t/>
            </a:r>
            <a:br>
              <a:rPr lang="ru-RU" sz="2200" b="1" dirty="0" smtClean="0"/>
            </a:br>
            <a:r>
              <a:rPr lang="ru-RU" sz="2200" b="1" dirty="0" smtClean="0"/>
              <a:t/>
            </a:r>
            <a:br>
              <a:rPr lang="ru-RU" sz="2200" b="1" dirty="0" smtClean="0"/>
            </a:br>
            <a:r>
              <a:rPr lang="ru-RU" sz="2200" b="1" dirty="0" smtClean="0"/>
              <a:t>Строго запрещается</a:t>
            </a:r>
            <a:br>
              <a:rPr lang="ru-RU" sz="2200" b="1" dirty="0" smtClean="0"/>
            </a:br>
            <a:r>
              <a:rPr lang="ru-RU" sz="2200" b="1" dirty="0" smtClean="0"/>
              <a:t> </a:t>
            </a:r>
            <a:r>
              <a:rPr lang="ru-RU" sz="2200" dirty="0" smtClean="0"/>
              <a:t>купаться в загрязненных или изобилующих ключами</a:t>
            </a:r>
            <a:r>
              <a:rPr lang="ru-RU" sz="2200" b="1" dirty="0" smtClean="0"/>
              <a:t> </a:t>
            </a:r>
            <a:r>
              <a:rPr lang="ru-RU" sz="2200" dirty="0" smtClean="0"/>
              <a:t>водоемах, а также в местах быстрого течения </a:t>
            </a:r>
            <a:r>
              <a:rPr lang="ru-RU" sz="2200" dirty="0" smtClean="0"/>
              <a:t>,прыгать </a:t>
            </a:r>
            <a:r>
              <a:rPr lang="ru-RU" sz="2200" dirty="0" smtClean="0"/>
              <a:t>в воду в неизвестных местах.</a:t>
            </a:r>
            <a:br>
              <a:rPr lang="ru-RU" sz="2200" dirty="0" smtClean="0"/>
            </a:br>
            <a:r>
              <a:rPr lang="ru-RU" sz="2200" dirty="0" smtClean="0"/>
              <a:t>Запрещается пить сырую воду из непроверенных источников и заброшенных колодцев.</a:t>
            </a:r>
            <a:br>
              <a:rPr lang="ru-RU" sz="2200" dirty="0" smtClean="0"/>
            </a:br>
            <a:r>
              <a:rPr lang="ru-RU" sz="2200" dirty="0" smtClean="0"/>
              <a:t>На случай холодной погоды и отрицательных температур турист должен иметь ветрозащиту, теплую одежду и шапку, особенно при длительных экскурсиях и экскурсиях, проходящих в межсезонный период.</a:t>
            </a:r>
            <a:r>
              <a:rPr lang="ru-RU" dirty="0" smtClean="0"/>
              <a:t/>
            </a:r>
            <a:br>
              <a:rPr lang="ru-RU" dirty="0" smtClean="0"/>
            </a:br>
            <a:endParaRPr lang="ru-RU" dirty="0"/>
          </a:p>
        </p:txBody>
      </p:sp>
      <p:pic>
        <p:nvPicPr>
          <p:cNvPr id="8193" name="Picture 1" descr="D:\архив\то что оставить\Документы\Ира\Туристы\HvXUPKV6cC8.jpg"/>
          <p:cNvPicPr>
            <a:picLocks noChangeAspect="1" noChangeArrowheads="1"/>
          </p:cNvPicPr>
          <p:nvPr/>
        </p:nvPicPr>
        <p:blipFill>
          <a:blip r:embed="rId2" cstate="print"/>
          <a:srcRect/>
          <a:stretch>
            <a:fillRect/>
          </a:stretch>
        </p:blipFill>
        <p:spPr bwMode="auto">
          <a:xfrm>
            <a:off x="2214546" y="2928934"/>
            <a:ext cx="5072098" cy="380407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CC"/>
          </a:solidFill>
        </p:spPr>
        <p:txBody>
          <a:bodyPr>
            <a:noAutofit/>
          </a:bodyPr>
          <a:lstStyle/>
          <a:p>
            <a:r>
              <a:rPr lang="ru-RU" sz="2000" b="1" dirty="0" smtClean="0">
                <a:solidFill>
                  <a:srgbClr val="002060"/>
                </a:solidFill>
              </a:rPr>
              <a:t>При движении в лесистой местности и через заросли кустарника </a:t>
            </a:r>
            <a:r>
              <a:rPr lang="ru-RU" sz="2000" dirty="0" smtClean="0">
                <a:solidFill>
                  <a:srgbClr val="002060"/>
                </a:solidFill>
              </a:rPr>
              <a:t>необходимо следить за корнями и ветками деревьев. Чтобы не удариться о ветку, нужно предупредить идущего позади человека и аккуратно передать из руки в руку ветку.</a:t>
            </a:r>
            <a:endParaRPr lang="ru-RU" sz="2000" dirty="0">
              <a:solidFill>
                <a:srgbClr val="002060"/>
              </a:solidFill>
            </a:endParaRPr>
          </a:p>
        </p:txBody>
      </p:sp>
      <p:pic>
        <p:nvPicPr>
          <p:cNvPr id="7170" name="Picture 2" descr="D:\архив\то что оставить\Документы\Ира\Туристы\Yi9-b_RbGZw.jpg"/>
          <p:cNvPicPr>
            <a:picLocks noChangeAspect="1" noChangeArrowheads="1"/>
          </p:cNvPicPr>
          <p:nvPr/>
        </p:nvPicPr>
        <p:blipFill>
          <a:blip r:embed="rId2" cstate="print"/>
          <a:srcRect/>
          <a:stretch>
            <a:fillRect/>
          </a:stretch>
        </p:blipFill>
        <p:spPr bwMode="auto">
          <a:xfrm>
            <a:off x="1357290" y="1571612"/>
            <a:ext cx="6585950" cy="49394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3357586"/>
          </a:xfrm>
          <a:solidFill>
            <a:srgbClr val="FFFFCC"/>
          </a:solidFill>
        </p:spPr>
        <p:txBody>
          <a:bodyPr>
            <a:noAutofit/>
          </a:bodyPr>
          <a:lstStyle/>
          <a:p>
            <a:r>
              <a:rPr lang="ru-RU" sz="2000" b="1" dirty="0" smtClean="0">
                <a:solidFill>
                  <a:srgbClr val="002060"/>
                </a:solidFill>
              </a:rPr>
              <a:t>В походе не исключена возможность встречи с ядовитыми змеями</a:t>
            </a:r>
            <a:r>
              <a:rPr lang="ru-RU" sz="2000" dirty="0" smtClean="0">
                <a:solidFill>
                  <a:srgbClr val="002060"/>
                </a:solidFill>
              </a:rPr>
              <a:t>. </a:t>
            </a:r>
            <a:r>
              <a:rPr lang="ru-RU" sz="2000" dirty="0" smtClean="0">
                <a:solidFill>
                  <a:srgbClr val="002060"/>
                </a:solidFill>
              </a:rPr>
              <a:t/>
            </a:r>
            <a:br>
              <a:rPr lang="ru-RU" sz="2000" dirty="0" smtClean="0">
                <a:solidFill>
                  <a:srgbClr val="002060"/>
                </a:solidFill>
              </a:rPr>
            </a:br>
            <a:r>
              <a:rPr lang="ru-RU" sz="2000" dirty="0" smtClean="0">
                <a:solidFill>
                  <a:srgbClr val="002060"/>
                </a:solidFill>
              </a:rPr>
              <a:t>В </a:t>
            </a:r>
            <a:r>
              <a:rPr lang="ru-RU" sz="2000" dirty="0" smtClean="0">
                <a:solidFill>
                  <a:srgbClr val="002060"/>
                </a:solidFill>
              </a:rPr>
              <a:t>целях безопасности икры ног должны быть защищены, также необходимо всегда смотреть под ноги, чтобы не наступить на змею. Прежде чем сесть отдохнуть на старый пень или повалившееся дерево, следует осмотреться, стукнуть по пню. Если вы неожиданно заметили ползущую змею, замрите, дайте ей возможность уйти. Избегайте резких, пугающих змею движений! Не убегайте от встретившейся змеи – существует опасность наступить на другую змею, не замеченную вами. Помните: опасна змея, которую вы не видите, обнаруженная змея представляет минимальную угрозу. В случае укуса необходимо обратиться за помощью в больницу.</a:t>
            </a:r>
            <a:endParaRPr lang="ru-RU" sz="2000" dirty="0">
              <a:solidFill>
                <a:srgbClr val="002060"/>
              </a:solidFill>
            </a:endParaRPr>
          </a:p>
        </p:txBody>
      </p:sp>
      <p:pic>
        <p:nvPicPr>
          <p:cNvPr id="6145" name="Picture 1" descr="D:\архив\то что оставить\Документы\Ира\Туристы\70152_900.jpg"/>
          <p:cNvPicPr>
            <a:picLocks noChangeAspect="1" noChangeArrowheads="1"/>
          </p:cNvPicPr>
          <p:nvPr/>
        </p:nvPicPr>
        <p:blipFill>
          <a:blip r:embed="rId2"/>
          <a:srcRect/>
          <a:stretch>
            <a:fillRect/>
          </a:stretch>
        </p:blipFill>
        <p:spPr bwMode="auto">
          <a:xfrm>
            <a:off x="2857488" y="3857628"/>
            <a:ext cx="3214710" cy="259677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372476" cy="2071670"/>
          </a:xfrm>
          <a:solidFill>
            <a:srgbClr val="FFFFCC"/>
          </a:solidFill>
        </p:spPr>
        <p:txBody>
          <a:bodyPr>
            <a:noAutofit/>
          </a:bodyPr>
          <a:lstStyle/>
          <a:p>
            <a:r>
              <a:rPr lang="ru-RU" sz="2000" b="1" dirty="0" smtClean="0">
                <a:solidFill>
                  <a:srgbClr val="002060"/>
                </a:solidFill>
              </a:rPr>
              <a:t>После каждой экскурсии или во время неё необходим осмотр на наличие на теле и одежде клещей</a:t>
            </a:r>
            <a:r>
              <a:rPr lang="ru-RU" sz="2000" dirty="0" smtClean="0">
                <a:solidFill>
                  <a:srgbClr val="002060"/>
                </a:solidFill>
              </a:rPr>
              <a:t>. </a:t>
            </a:r>
            <a:r>
              <a:rPr lang="ru-RU" sz="2000" dirty="0" smtClean="0">
                <a:solidFill>
                  <a:srgbClr val="002060"/>
                </a:solidFill>
              </a:rPr>
              <a:t/>
            </a:r>
            <a:br>
              <a:rPr lang="ru-RU" sz="2000" dirty="0" smtClean="0">
                <a:solidFill>
                  <a:srgbClr val="002060"/>
                </a:solidFill>
              </a:rPr>
            </a:br>
            <a:r>
              <a:rPr lang="ru-RU" sz="2000" dirty="0" smtClean="0">
                <a:solidFill>
                  <a:srgbClr val="002060"/>
                </a:solidFill>
              </a:rPr>
              <a:t>Очень </a:t>
            </a:r>
            <a:r>
              <a:rPr lang="ru-RU" sz="2000" dirty="0" smtClean="0">
                <a:solidFill>
                  <a:srgbClr val="002060"/>
                </a:solidFill>
              </a:rPr>
              <a:t>важно своевременное удаление присосавшихся клещей, которые в силу своих физиологических особенностей после присасывания к коже не сразу начинают питаться кровью. Поэтому при быстром их обнаружении и удалении уменьшается риск быть зараженным возбудителями инфекций, которые находятся в клеще.</a:t>
            </a:r>
            <a:endParaRPr lang="ru-RU" sz="2000" dirty="0">
              <a:solidFill>
                <a:srgbClr val="002060"/>
              </a:solidFill>
            </a:endParaRPr>
          </a:p>
        </p:txBody>
      </p:sp>
      <p:pic>
        <p:nvPicPr>
          <p:cNvPr id="5121" name="Picture 1"/>
          <p:cNvPicPr>
            <a:picLocks noChangeAspect="1" noChangeArrowheads="1"/>
          </p:cNvPicPr>
          <p:nvPr/>
        </p:nvPicPr>
        <p:blipFill>
          <a:blip r:embed="rId2"/>
          <a:srcRect/>
          <a:stretch>
            <a:fillRect/>
          </a:stretch>
        </p:blipFill>
        <p:spPr bwMode="auto">
          <a:xfrm>
            <a:off x="1571604" y="2857496"/>
            <a:ext cx="5983067" cy="3357586"/>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CC"/>
          </a:solidFill>
        </p:spPr>
        <p:txBody>
          <a:bodyPr>
            <a:normAutofit fontScale="90000"/>
          </a:bodyPr>
          <a:lstStyle/>
          <a:p>
            <a:r>
              <a:rPr lang="ru-RU" sz="2000" b="1" dirty="0" smtClean="0">
                <a:solidFill>
                  <a:srgbClr val="002060"/>
                </a:solidFill>
              </a:rPr>
              <a:t>Если гроза застигнет в лесу</a:t>
            </a:r>
            <a:r>
              <a:rPr lang="ru-RU" sz="2000" dirty="0" smtClean="0">
                <a:solidFill>
                  <a:srgbClr val="002060"/>
                </a:solidFill>
              </a:rPr>
              <a:t>, </a:t>
            </a:r>
            <a:r>
              <a:rPr lang="ru-RU" sz="2000" dirty="0" smtClean="0">
                <a:solidFill>
                  <a:srgbClr val="002060"/>
                </a:solidFill>
              </a:rPr>
              <a:t/>
            </a:r>
            <a:br>
              <a:rPr lang="ru-RU" sz="2000" dirty="0" smtClean="0">
                <a:solidFill>
                  <a:srgbClr val="002060"/>
                </a:solidFill>
              </a:rPr>
            </a:br>
            <a:r>
              <a:rPr lang="ru-RU" sz="2000" dirty="0" smtClean="0">
                <a:solidFill>
                  <a:srgbClr val="002060"/>
                </a:solidFill>
              </a:rPr>
              <a:t>то </a:t>
            </a:r>
            <a:r>
              <a:rPr lang="ru-RU" sz="2000" dirty="0" smtClean="0">
                <a:solidFill>
                  <a:srgbClr val="002060"/>
                </a:solidFill>
              </a:rPr>
              <a:t>не следует прятаться под высокие деревья. Особенно опасны отдельно стоящие тополь, ель, сосна. Находясь в грозу на открытом месте, лучше лечь или присесть в яму, канаву.</a:t>
            </a:r>
            <a:endParaRPr lang="ru-RU" sz="2000" dirty="0">
              <a:solidFill>
                <a:srgbClr val="002060"/>
              </a:solidFill>
            </a:endParaRPr>
          </a:p>
        </p:txBody>
      </p:sp>
      <p:pic>
        <p:nvPicPr>
          <p:cNvPr id="4097" name="Picture 1"/>
          <p:cNvPicPr>
            <a:picLocks noChangeAspect="1" noChangeArrowheads="1"/>
          </p:cNvPicPr>
          <p:nvPr/>
        </p:nvPicPr>
        <p:blipFill>
          <a:blip r:embed="rId2"/>
          <a:srcRect/>
          <a:stretch>
            <a:fillRect/>
          </a:stretch>
        </p:blipFill>
        <p:spPr bwMode="auto">
          <a:xfrm>
            <a:off x="714348" y="2143116"/>
            <a:ext cx="7700354" cy="3005147"/>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D:\архив\то что оставить\Документы\Ира\Туристы\img9 (1).jpg"/>
          <p:cNvPicPr>
            <a:picLocks noChangeAspect="1" noChangeArrowheads="1"/>
          </p:cNvPicPr>
          <p:nvPr/>
        </p:nvPicPr>
        <p:blipFill>
          <a:blip r:embed="rId2"/>
          <a:srcRect/>
          <a:stretch>
            <a:fillRect/>
          </a:stretch>
        </p:blipFill>
        <p:spPr bwMode="auto">
          <a:xfrm>
            <a:off x="357158" y="285728"/>
            <a:ext cx="8334433" cy="62508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8158162" cy="5643602"/>
          </a:xfrm>
          <a:solidFill>
            <a:srgbClr val="FFFFCC"/>
          </a:solidFill>
        </p:spPr>
        <p:txBody>
          <a:bodyPr>
            <a:normAutofit fontScale="90000"/>
          </a:bodyPr>
          <a:lstStyle/>
          <a:p>
            <a:r>
              <a:rPr lang="ru-RU" sz="2200" b="1" dirty="0" smtClean="0">
                <a:solidFill>
                  <a:srgbClr val="002060"/>
                </a:solidFill>
              </a:rPr>
              <a:t>Туристы обязаны:</a:t>
            </a:r>
            <a:r>
              <a:rPr lang="ru-RU" sz="2200" dirty="0" smtClean="0">
                <a:solidFill>
                  <a:srgbClr val="002060"/>
                </a:solidFill>
              </a:rPr>
              <a:t/>
            </a:r>
            <a:br>
              <a:rPr lang="ru-RU" sz="2200" dirty="0" smtClean="0">
                <a:solidFill>
                  <a:srgbClr val="002060"/>
                </a:solidFill>
              </a:rPr>
            </a:br>
            <a:r>
              <a:rPr lang="ru-RU" sz="2200" dirty="0" smtClean="0">
                <a:solidFill>
                  <a:srgbClr val="002060"/>
                </a:solidFill>
              </a:rPr>
              <a:t>Бережно относиться к природе и памятникам истории и культуры.</a:t>
            </a:r>
            <a:br>
              <a:rPr lang="ru-RU" sz="2200" dirty="0" smtClean="0">
                <a:solidFill>
                  <a:srgbClr val="002060"/>
                </a:solidFill>
              </a:rPr>
            </a:br>
            <a:r>
              <a:rPr lang="ru-RU" sz="2200" dirty="0" smtClean="0">
                <a:solidFill>
                  <a:srgbClr val="002060"/>
                </a:solidFill>
              </a:rPr>
              <a:t>Быть взаимно вежливыми и доброжелательными по отношению друг к другу.</a:t>
            </a:r>
            <a:br>
              <a:rPr lang="ru-RU" sz="2200" dirty="0" smtClean="0">
                <a:solidFill>
                  <a:srgbClr val="002060"/>
                </a:solidFill>
              </a:rPr>
            </a:br>
            <a:r>
              <a:rPr lang="ru-RU" sz="2200" dirty="0" smtClean="0">
                <a:solidFill>
                  <a:srgbClr val="002060"/>
                </a:solidFill>
              </a:rPr>
              <a:t>Вести себя тактично по отношению к местным жителям, уважать их традиции.</a:t>
            </a:r>
            <a:br>
              <a:rPr lang="ru-RU" sz="2200" dirty="0" smtClean="0">
                <a:solidFill>
                  <a:srgbClr val="002060"/>
                </a:solidFill>
              </a:rPr>
            </a:br>
            <a:r>
              <a:rPr lang="ru-RU" sz="2200" dirty="0" smtClean="0">
                <a:solidFill>
                  <a:srgbClr val="002060"/>
                </a:solidFill>
              </a:rPr>
              <a:t>Заблаговременно обеспечить себя необходимыми специфическими медикаментами, предупредить инструктора о своем заболевании.</a:t>
            </a:r>
            <a:br>
              <a:rPr lang="ru-RU" sz="2200" dirty="0" smtClean="0">
                <a:solidFill>
                  <a:srgbClr val="002060"/>
                </a:solidFill>
              </a:rPr>
            </a:br>
            <a:r>
              <a:rPr lang="ru-RU" sz="2200" dirty="0" smtClean="0">
                <a:solidFill>
                  <a:srgbClr val="002060"/>
                </a:solidFill>
              </a:rPr>
              <a:t>В случае любых происшествий, претензий, немедленно сообщить инструктору.</a:t>
            </a:r>
            <a:br>
              <a:rPr lang="ru-RU" sz="2200" dirty="0" smtClean="0">
                <a:solidFill>
                  <a:srgbClr val="002060"/>
                </a:solidFill>
              </a:rPr>
            </a:br>
            <a:r>
              <a:rPr lang="ru-RU" sz="2200" b="1" dirty="0" smtClean="0">
                <a:solidFill>
                  <a:srgbClr val="002060"/>
                </a:solidFill>
              </a:rPr>
              <a:t>Запрещается:</a:t>
            </a:r>
            <a:r>
              <a:rPr lang="ru-RU" sz="2200" dirty="0" smtClean="0">
                <a:solidFill>
                  <a:srgbClr val="002060"/>
                </a:solidFill>
              </a:rPr>
              <a:t/>
            </a:r>
            <a:br>
              <a:rPr lang="ru-RU" sz="2200" dirty="0" smtClean="0">
                <a:solidFill>
                  <a:srgbClr val="002060"/>
                </a:solidFill>
              </a:rPr>
            </a:br>
            <a:r>
              <a:rPr lang="ru-RU" sz="2200" dirty="0" smtClean="0">
                <a:solidFill>
                  <a:srgbClr val="002060"/>
                </a:solidFill>
              </a:rPr>
              <a:t>Участвовать в походе при наличии медицинских противопоказаний для такого вида активности.</a:t>
            </a:r>
            <a:br>
              <a:rPr lang="ru-RU" sz="2200" dirty="0" smtClean="0">
                <a:solidFill>
                  <a:srgbClr val="002060"/>
                </a:solidFill>
              </a:rPr>
            </a:br>
            <a:r>
              <a:rPr lang="ru-RU" sz="2200" dirty="0" smtClean="0">
                <a:solidFill>
                  <a:srgbClr val="002060"/>
                </a:solidFill>
              </a:rPr>
              <a:t>Пробовать неизвестные ягоды, грибы.</a:t>
            </a:r>
            <a:br>
              <a:rPr lang="ru-RU" sz="2200" dirty="0" smtClean="0">
                <a:solidFill>
                  <a:srgbClr val="002060"/>
                </a:solidFill>
              </a:rPr>
            </a:br>
            <a:r>
              <a:rPr lang="ru-RU" sz="2200" dirty="0" smtClean="0">
                <a:solidFill>
                  <a:srgbClr val="002060"/>
                </a:solidFill>
              </a:rPr>
              <a:t>Нюхать и собирать неизвестные цветы.</a:t>
            </a:r>
            <a:br>
              <a:rPr lang="ru-RU" sz="2200" dirty="0" smtClean="0">
                <a:solidFill>
                  <a:srgbClr val="002060"/>
                </a:solidFill>
              </a:rPr>
            </a:br>
            <a:r>
              <a:rPr lang="ru-RU" sz="2200" dirty="0" smtClean="0">
                <a:solidFill>
                  <a:srgbClr val="002060"/>
                </a:solidFill>
              </a:rPr>
              <a:t>Купаться и плавать в любых водоемах без разрешения инструктор</a:t>
            </a:r>
            <a:r>
              <a:rPr lang="ru-RU" sz="2200" dirty="0" smtClean="0"/>
              <a:t>а.</a:t>
            </a:r>
            <a:r>
              <a:rPr lang="ru-RU" dirty="0" smtClean="0"/>
              <a:t/>
            </a:r>
            <a:br>
              <a:rPr lang="ru-RU"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417638"/>
          </a:xfrm>
          <a:solidFill>
            <a:srgbClr val="FFFFCC"/>
          </a:solidFill>
        </p:spPr>
        <p:txBody>
          <a:bodyPr>
            <a:normAutofit fontScale="90000"/>
          </a:bodyPr>
          <a:lstStyle/>
          <a:p>
            <a:r>
              <a:rPr lang="ru-RU" sz="2000" b="1" dirty="0" smtClean="0"/>
              <a:t/>
            </a:r>
            <a:br>
              <a:rPr lang="ru-RU" sz="2000" b="1" dirty="0" smtClean="0"/>
            </a:br>
            <a:r>
              <a:rPr lang="ru-RU" sz="2000" b="1" dirty="0" smtClean="0">
                <a:solidFill>
                  <a:srgbClr val="002060"/>
                </a:solidFill>
              </a:rPr>
              <a:t>Слушаться </a:t>
            </a:r>
            <a:r>
              <a:rPr lang="ru-RU" sz="2000" b="1" dirty="0" smtClean="0">
                <a:solidFill>
                  <a:srgbClr val="002060"/>
                </a:solidFill>
              </a:rPr>
              <a:t>инструктора.</a:t>
            </a:r>
            <a:r>
              <a:rPr lang="ru-RU" sz="2000" dirty="0" smtClean="0">
                <a:solidFill>
                  <a:srgbClr val="002060"/>
                </a:solidFill>
              </a:rPr>
              <a:t/>
            </a:r>
            <a:br>
              <a:rPr lang="ru-RU" sz="2000" dirty="0" smtClean="0">
                <a:solidFill>
                  <a:srgbClr val="002060"/>
                </a:solidFill>
              </a:rPr>
            </a:br>
            <a:r>
              <a:rPr lang="ru-RU" sz="2000" dirty="0" smtClean="0">
                <a:solidFill>
                  <a:srgbClr val="002060"/>
                </a:solidFill>
              </a:rPr>
              <a:t>Если инструктор о чем-то просит, это нужно выполнять. </a:t>
            </a:r>
            <a:r>
              <a:rPr lang="ru-RU" sz="2000" dirty="0" smtClean="0">
                <a:solidFill>
                  <a:srgbClr val="002060"/>
                </a:solidFill>
              </a:rPr>
              <a:t/>
            </a:r>
            <a:br>
              <a:rPr lang="ru-RU" sz="2000" dirty="0" smtClean="0">
                <a:solidFill>
                  <a:srgbClr val="002060"/>
                </a:solidFill>
              </a:rPr>
            </a:br>
            <a:r>
              <a:rPr lang="ru-RU" sz="2000" dirty="0" smtClean="0">
                <a:solidFill>
                  <a:srgbClr val="002060"/>
                </a:solidFill>
              </a:rPr>
              <a:t>Вы </a:t>
            </a:r>
            <a:r>
              <a:rPr lang="ru-RU" sz="2000" dirty="0" smtClean="0">
                <a:solidFill>
                  <a:srgbClr val="002060"/>
                </a:solidFill>
              </a:rPr>
              <a:t>можете спрашивать, зачем именно так – но выполняйте, а не спорьте.</a:t>
            </a:r>
            <a:r>
              <a:rPr lang="ru-RU" dirty="0" smtClean="0"/>
              <a:t/>
            </a:r>
            <a:br>
              <a:rPr lang="ru-RU" dirty="0" smtClean="0"/>
            </a:br>
            <a:endParaRPr lang="ru-RU" dirty="0"/>
          </a:p>
        </p:txBody>
      </p:sp>
      <p:sp>
        <p:nvSpPr>
          <p:cNvPr id="14338" name="AutoShape 2" descr="https://sun9-55.userapi.com/impg/boUbO3BDCOoAQ7WyusbZqKNPxgEs2Q_XPxdemQ/JYSmB5e9VGI.jpg?size=1600x1200&amp;quality=96&amp;sign=26e1bf898948f5904713385a03753668&amp;type=alb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4339" name="Picture 3" descr="D:\архив\то что оставить\Документы\Ира\Туристы\AWjqDo8LW_c.jpg"/>
          <p:cNvPicPr>
            <a:picLocks noChangeAspect="1" noChangeArrowheads="1"/>
          </p:cNvPicPr>
          <p:nvPr/>
        </p:nvPicPr>
        <p:blipFill>
          <a:blip r:embed="rId2" cstate="print"/>
          <a:srcRect/>
          <a:stretch>
            <a:fillRect/>
          </a:stretch>
        </p:blipFill>
        <p:spPr bwMode="auto">
          <a:xfrm>
            <a:off x="2285984" y="1785926"/>
            <a:ext cx="4814859" cy="464736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CC"/>
          </a:solidFill>
        </p:spPr>
        <p:txBody>
          <a:bodyPr>
            <a:normAutofit/>
          </a:bodyPr>
          <a:lstStyle/>
          <a:p>
            <a:r>
              <a:rPr lang="ru-RU" sz="2000" b="1" dirty="0" smtClean="0">
                <a:solidFill>
                  <a:srgbClr val="002060"/>
                </a:solidFill>
              </a:rPr>
              <a:t>Не меняй место в строю без разрешения руководителя</a:t>
            </a:r>
            <a:r>
              <a:rPr lang="ru-RU" sz="2000" dirty="0" smtClean="0">
                <a:solidFill>
                  <a:srgbClr val="002060"/>
                </a:solidFill>
              </a:rPr>
              <a:t>. </a:t>
            </a:r>
            <a:br>
              <a:rPr lang="ru-RU" sz="2000" dirty="0" smtClean="0">
                <a:solidFill>
                  <a:srgbClr val="002060"/>
                </a:solidFill>
              </a:rPr>
            </a:br>
            <a:r>
              <a:rPr lang="ru-RU" sz="2000" dirty="0" smtClean="0">
                <a:solidFill>
                  <a:srgbClr val="002060"/>
                </a:solidFill>
              </a:rPr>
              <a:t>Соблюдай темп и интервал. Не обгоняй впереди идущего. Не выходи без надобности из строя.</a:t>
            </a:r>
            <a:endParaRPr lang="ru-RU" sz="2000" dirty="0">
              <a:solidFill>
                <a:srgbClr val="002060"/>
              </a:solidFill>
            </a:endParaRPr>
          </a:p>
        </p:txBody>
      </p:sp>
      <p:pic>
        <p:nvPicPr>
          <p:cNvPr id="2049" name="Picture 1" descr="D:\архив\то что оставить\Документы\Ира\Туристы\b18RL0zYNgw.jpg"/>
          <p:cNvPicPr>
            <a:picLocks noChangeAspect="1" noChangeArrowheads="1"/>
          </p:cNvPicPr>
          <p:nvPr/>
        </p:nvPicPr>
        <p:blipFill>
          <a:blip r:embed="rId2" cstate="print"/>
          <a:srcRect/>
          <a:stretch>
            <a:fillRect/>
          </a:stretch>
        </p:blipFill>
        <p:spPr bwMode="auto">
          <a:xfrm>
            <a:off x="1428728" y="1571612"/>
            <a:ext cx="6643734" cy="49828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714504"/>
          </a:xfrm>
          <a:solidFill>
            <a:srgbClr val="FFFFCC"/>
          </a:solidFill>
        </p:spPr>
        <p:txBody>
          <a:bodyPr>
            <a:normAutofit fontScale="90000"/>
          </a:bodyPr>
          <a:lstStyle/>
          <a:p>
            <a:r>
              <a:rPr lang="ru-RU" sz="2200" b="1" dirty="0" smtClean="0"/>
              <a:t/>
            </a:r>
            <a:br>
              <a:rPr lang="ru-RU" sz="2200" b="1" dirty="0" smtClean="0"/>
            </a:br>
            <a:r>
              <a:rPr lang="ru-RU" sz="2200" b="1" dirty="0" smtClean="0">
                <a:solidFill>
                  <a:srgbClr val="002060"/>
                </a:solidFill>
              </a:rPr>
              <a:t>Не </a:t>
            </a:r>
            <a:r>
              <a:rPr lang="ru-RU" sz="2200" b="1" dirty="0" smtClean="0">
                <a:solidFill>
                  <a:srgbClr val="002060"/>
                </a:solidFill>
              </a:rPr>
              <a:t>разделяться!</a:t>
            </a:r>
            <a:r>
              <a:rPr lang="ru-RU" sz="2200" dirty="0" smtClean="0">
                <a:solidFill>
                  <a:srgbClr val="002060"/>
                </a:solidFill>
              </a:rPr>
              <a:t/>
            </a:r>
            <a:br>
              <a:rPr lang="ru-RU" sz="2200" dirty="0" smtClean="0">
                <a:solidFill>
                  <a:srgbClr val="002060"/>
                </a:solidFill>
              </a:rPr>
            </a:br>
            <a:r>
              <a:rPr lang="ru-RU" sz="2200" dirty="0" smtClean="0">
                <a:solidFill>
                  <a:srgbClr val="002060"/>
                </a:solidFill>
              </a:rPr>
              <a:t>Это самое главное правило. Прежде чем отлучаться куда-либо или идти другим путём, поставьте в известность инструктора. И только если он разрешит, можно идти. Это нужно, чтобы знать, где вас искать.</a:t>
            </a:r>
            <a:r>
              <a:rPr lang="ru-RU" dirty="0" smtClean="0">
                <a:solidFill>
                  <a:srgbClr val="002060"/>
                </a:solidFill>
              </a:rPr>
              <a:t/>
            </a:r>
            <a:br>
              <a:rPr lang="ru-RU" dirty="0" smtClean="0">
                <a:solidFill>
                  <a:srgbClr val="002060"/>
                </a:solidFill>
              </a:rPr>
            </a:br>
            <a:endParaRPr lang="ru-RU" dirty="0">
              <a:solidFill>
                <a:srgbClr val="002060"/>
              </a:solidFill>
            </a:endParaRPr>
          </a:p>
        </p:txBody>
      </p:sp>
      <p:pic>
        <p:nvPicPr>
          <p:cNvPr id="13313" name="Picture 1" descr="D:\архив\то что оставить\Документы\Ира\Туристы\TkRnKmnR1Rc.jpg"/>
          <p:cNvPicPr>
            <a:picLocks noChangeAspect="1" noChangeArrowheads="1"/>
          </p:cNvPicPr>
          <p:nvPr/>
        </p:nvPicPr>
        <p:blipFill>
          <a:blip r:embed="rId2" cstate="print"/>
          <a:srcRect/>
          <a:stretch>
            <a:fillRect/>
          </a:stretch>
        </p:blipFill>
        <p:spPr bwMode="auto">
          <a:xfrm>
            <a:off x="1500166" y="2071678"/>
            <a:ext cx="5786478" cy="433985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301038" cy="3000372"/>
          </a:xfrm>
          <a:solidFill>
            <a:srgbClr val="FFFFCC"/>
          </a:solidFill>
        </p:spPr>
        <p:txBody>
          <a:bodyPr>
            <a:normAutofit fontScale="90000"/>
          </a:bodyPr>
          <a:lstStyle/>
          <a:p>
            <a:r>
              <a:rPr lang="ru-RU" sz="2200" b="1" dirty="0" smtClean="0"/>
              <a:t/>
            </a:r>
            <a:br>
              <a:rPr lang="ru-RU" sz="2200" b="1" dirty="0" smtClean="0"/>
            </a:br>
            <a:r>
              <a:rPr lang="ru-RU" sz="2200" b="1" dirty="0" smtClean="0"/>
              <a:t/>
            </a:r>
            <a:br>
              <a:rPr lang="ru-RU" sz="2200" b="1" dirty="0" smtClean="0"/>
            </a:br>
            <a:r>
              <a:rPr lang="ru-RU" sz="2200" b="1" dirty="0" smtClean="0">
                <a:solidFill>
                  <a:srgbClr val="002060"/>
                </a:solidFill>
              </a:rPr>
              <a:t>Не </a:t>
            </a:r>
            <a:r>
              <a:rPr lang="ru-RU" sz="2200" b="1" dirty="0" smtClean="0">
                <a:solidFill>
                  <a:srgbClr val="002060"/>
                </a:solidFill>
              </a:rPr>
              <a:t>мусорить.</a:t>
            </a:r>
            <a:r>
              <a:rPr lang="ru-RU" sz="2200" dirty="0" smtClean="0">
                <a:solidFill>
                  <a:srgbClr val="002060"/>
                </a:solidFill>
              </a:rPr>
              <a:t/>
            </a:r>
            <a:br>
              <a:rPr lang="ru-RU" sz="2200" dirty="0" smtClean="0">
                <a:solidFill>
                  <a:srgbClr val="002060"/>
                </a:solidFill>
              </a:rPr>
            </a:br>
            <a:r>
              <a:rPr lang="ru-RU" sz="2200" dirty="0" smtClean="0">
                <a:solidFill>
                  <a:srgbClr val="002060"/>
                </a:solidFill>
              </a:rPr>
              <a:t>По пути никакого мусора не оставлять – даже обёрток от конфет. Весь мусор – свой и чужой мы будем стараться сжигать на стоянках. Что не горит – придётся нести с собой до организованного </a:t>
            </a:r>
            <a:r>
              <a:rPr lang="ru-RU" sz="2200" dirty="0" err="1" smtClean="0">
                <a:solidFill>
                  <a:srgbClr val="002060"/>
                </a:solidFill>
              </a:rPr>
              <a:t>мусорника</a:t>
            </a:r>
            <a:r>
              <a:rPr lang="ru-RU" sz="2200" dirty="0" smtClean="0">
                <a:solidFill>
                  <a:srgbClr val="002060"/>
                </a:solidFill>
              </a:rPr>
              <a:t>. Бывает, что это населённый пункт в конце похода. Поэтому не берите с собой то, что станет мусором и не сможет сгореть.</a:t>
            </a:r>
            <a:br>
              <a:rPr lang="ru-RU" sz="2200" dirty="0" smtClean="0">
                <a:solidFill>
                  <a:srgbClr val="002060"/>
                </a:solidFill>
              </a:rPr>
            </a:br>
            <a:r>
              <a:rPr lang="ru-RU" sz="2200" dirty="0" smtClean="0">
                <a:solidFill>
                  <a:srgbClr val="002060"/>
                </a:solidFill>
              </a:rPr>
              <a:t>Под струёй родника нельзя мыть посуду, чистить зубы, стирать и др. Наберите воду и отойдите в сторонку, или ниже по течению. Иначе под родником образуется неприятная  помойная лужа.</a:t>
            </a:r>
            <a:r>
              <a:rPr lang="ru-RU" dirty="0" smtClean="0"/>
              <a:t/>
            </a:r>
            <a:br>
              <a:rPr lang="ru-RU" dirty="0" smtClean="0"/>
            </a:br>
            <a:endParaRPr lang="ru-RU" dirty="0"/>
          </a:p>
        </p:txBody>
      </p:sp>
      <p:pic>
        <p:nvPicPr>
          <p:cNvPr id="12289" name="Picture 1" descr="D:\архив\то что оставить\Документы\Ира\Туристы\QSv_6uKvNQ8.jpg"/>
          <p:cNvPicPr>
            <a:picLocks noChangeAspect="1" noChangeArrowheads="1"/>
          </p:cNvPicPr>
          <p:nvPr/>
        </p:nvPicPr>
        <p:blipFill>
          <a:blip r:embed="rId2"/>
          <a:srcRect/>
          <a:stretch>
            <a:fillRect/>
          </a:stretch>
        </p:blipFill>
        <p:spPr bwMode="auto">
          <a:xfrm>
            <a:off x="2357422" y="3071810"/>
            <a:ext cx="4766254" cy="35719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301038" cy="2714644"/>
          </a:xfrm>
          <a:solidFill>
            <a:srgbClr val="FFFFCC"/>
          </a:solidFill>
        </p:spPr>
        <p:txBody>
          <a:bodyPr>
            <a:normAutofit fontScale="90000"/>
          </a:bodyPr>
          <a:lstStyle/>
          <a:p>
            <a:r>
              <a:rPr lang="ru-RU" sz="2000" b="1" dirty="0" smtClean="0">
                <a:solidFill>
                  <a:srgbClr val="002060"/>
                </a:solidFill>
              </a:rPr>
              <a:t/>
            </a:r>
            <a:br>
              <a:rPr lang="ru-RU" sz="2000" b="1" dirty="0" smtClean="0">
                <a:solidFill>
                  <a:srgbClr val="002060"/>
                </a:solidFill>
              </a:rPr>
            </a:br>
            <a:r>
              <a:rPr lang="ru-RU" sz="2000" b="1" dirty="0" smtClean="0">
                <a:solidFill>
                  <a:srgbClr val="002060"/>
                </a:solidFill>
              </a:rPr>
              <a:t>Не </a:t>
            </a:r>
            <a:r>
              <a:rPr lang="ru-RU" sz="2000" b="1" dirty="0" smtClean="0">
                <a:solidFill>
                  <a:srgbClr val="002060"/>
                </a:solidFill>
              </a:rPr>
              <a:t>молчать и не геройствовать.</a:t>
            </a:r>
            <a:r>
              <a:rPr lang="ru-RU" sz="2000" dirty="0" smtClean="0">
                <a:solidFill>
                  <a:srgbClr val="002060"/>
                </a:solidFill>
              </a:rPr>
              <a:t/>
            </a:r>
            <a:br>
              <a:rPr lang="ru-RU" sz="2000" dirty="0" smtClean="0">
                <a:solidFill>
                  <a:srgbClr val="002060"/>
                </a:solidFill>
              </a:rPr>
            </a:br>
            <a:r>
              <a:rPr lang="ru-RU" sz="2000" dirty="0" smtClean="0">
                <a:solidFill>
                  <a:srgbClr val="002060"/>
                </a:solidFill>
              </a:rPr>
              <a:t>Если вам тяжело, что-то болит, обязательно скажите об этом инструктору. Он в любом случае вам поможет. Например, отрегулирует или разгрузит рюкзак, сделает не плановый привал, изменит темп ходьбы. Если натирает обувь — не ждите до волдырей. Как только заметили покраснение, сразу заклеивайте проблемное место пластырем на тканевой основе, без прокладок из бинта или ваты. Осмотрите ноги, и заклейте также все покрасневшие места — они всё равно начнут натирать позже. Если своего пластыря нет — не стесняйтесь и просите у инструктора.</a:t>
            </a:r>
            <a:br>
              <a:rPr lang="ru-RU" sz="2000" dirty="0" smtClean="0">
                <a:solidFill>
                  <a:srgbClr val="002060"/>
                </a:solidFill>
              </a:rPr>
            </a:br>
            <a:endParaRPr lang="ru-RU" sz="2000" dirty="0">
              <a:solidFill>
                <a:srgbClr val="002060"/>
              </a:solidFill>
            </a:endParaRPr>
          </a:p>
        </p:txBody>
      </p:sp>
      <p:pic>
        <p:nvPicPr>
          <p:cNvPr id="11265" name="Picture 1" descr="D:\архив\то что оставить\Документы\Ира\Туристы\xyKgU5xPkkQ.jpg"/>
          <p:cNvPicPr>
            <a:picLocks noChangeAspect="1" noChangeArrowheads="1"/>
          </p:cNvPicPr>
          <p:nvPr/>
        </p:nvPicPr>
        <p:blipFill>
          <a:blip r:embed="rId2" cstate="print"/>
          <a:srcRect/>
          <a:stretch>
            <a:fillRect/>
          </a:stretch>
        </p:blipFill>
        <p:spPr bwMode="auto">
          <a:xfrm>
            <a:off x="2071670" y="3000372"/>
            <a:ext cx="4800000" cy="3600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архив\то что оставить\Документы\Ира\Туристы\321c5ba6bb2aecfcabf6d7c801ad740476c8e73e.jpg"/>
          <p:cNvPicPr>
            <a:picLocks noChangeAspect="1" noChangeArrowheads="1"/>
          </p:cNvPicPr>
          <p:nvPr/>
        </p:nvPicPr>
        <p:blipFill>
          <a:blip r:embed="rId2"/>
          <a:srcRect/>
          <a:stretch>
            <a:fillRect/>
          </a:stretch>
        </p:blipFill>
        <p:spPr bwMode="auto">
          <a:xfrm>
            <a:off x="190470" y="160711"/>
            <a:ext cx="8953530" cy="671514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158162" cy="1857388"/>
          </a:xfrm>
          <a:solidFill>
            <a:srgbClr val="FFFFCC"/>
          </a:solidFill>
        </p:spPr>
        <p:txBody>
          <a:bodyPr>
            <a:normAutofit fontScale="90000"/>
          </a:bodyPr>
          <a:lstStyle/>
          <a:p>
            <a:r>
              <a:rPr lang="ru-RU" sz="2200" b="1" dirty="0" smtClean="0">
                <a:solidFill>
                  <a:srgbClr val="002060"/>
                </a:solidFill>
              </a:rPr>
              <a:t/>
            </a:r>
            <a:br>
              <a:rPr lang="ru-RU" sz="2200" b="1" dirty="0" smtClean="0">
                <a:solidFill>
                  <a:srgbClr val="002060"/>
                </a:solidFill>
              </a:rPr>
            </a:br>
            <a:r>
              <a:rPr lang="ru-RU" sz="2200" b="1" dirty="0" smtClean="0">
                <a:solidFill>
                  <a:srgbClr val="002060"/>
                </a:solidFill>
              </a:rPr>
              <a:t/>
            </a:r>
            <a:br>
              <a:rPr lang="ru-RU" sz="2200" b="1" dirty="0" smtClean="0">
                <a:solidFill>
                  <a:srgbClr val="002060"/>
                </a:solidFill>
              </a:rPr>
            </a:br>
            <a:r>
              <a:rPr lang="ru-RU" sz="2200" b="1" dirty="0" smtClean="0">
                <a:solidFill>
                  <a:srgbClr val="002060"/>
                </a:solidFill>
              </a:rPr>
              <a:t/>
            </a:r>
            <a:br>
              <a:rPr lang="ru-RU" sz="2200" b="1" dirty="0" smtClean="0">
                <a:solidFill>
                  <a:srgbClr val="002060"/>
                </a:solidFill>
              </a:rPr>
            </a:br>
            <a:r>
              <a:rPr lang="ru-RU" sz="2200" b="1" dirty="0" smtClean="0">
                <a:solidFill>
                  <a:srgbClr val="002060"/>
                </a:solidFill>
              </a:rPr>
              <a:t/>
            </a:r>
            <a:br>
              <a:rPr lang="ru-RU" sz="2200" b="1" dirty="0" smtClean="0">
                <a:solidFill>
                  <a:srgbClr val="002060"/>
                </a:solidFill>
              </a:rPr>
            </a:br>
            <a:r>
              <a:rPr lang="ru-RU" sz="2200" b="1" dirty="0" smtClean="0">
                <a:solidFill>
                  <a:srgbClr val="002060"/>
                </a:solidFill>
              </a:rPr>
              <a:t/>
            </a:r>
            <a:br>
              <a:rPr lang="ru-RU" sz="2200" b="1" dirty="0" smtClean="0">
                <a:solidFill>
                  <a:srgbClr val="002060"/>
                </a:solidFill>
              </a:rPr>
            </a:br>
            <a:r>
              <a:rPr lang="ru-RU" sz="2200" b="1" dirty="0" smtClean="0">
                <a:solidFill>
                  <a:srgbClr val="002060"/>
                </a:solidFill>
              </a:rPr>
              <a:t/>
            </a:r>
            <a:br>
              <a:rPr lang="ru-RU" sz="2200" b="1" dirty="0" smtClean="0">
                <a:solidFill>
                  <a:srgbClr val="002060"/>
                </a:solidFill>
              </a:rPr>
            </a:br>
            <a:r>
              <a:rPr lang="ru-RU" sz="2200" b="1" dirty="0" smtClean="0">
                <a:solidFill>
                  <a:srgbClr val="002060"/>
                </a:solidFill>
              </a:rPr>
              <a:t>Для </a:t>
            </a:r>
            <a:r>
              <a:rPr lang="ru-RU" sz="2200" b="1" dirty="0" smtClean="0">
                <a:solidFill>
                  <a:srgbClr val="002060"/>
                </a:solidFill>
              </a:rPr>
              <a:t>предотвращения травм, связанных с ожогами, надо руководствоваться следующими правилами</a:t>
            </a:r>
            <a:r>
              <a:rPr lang="ru-RU" sz="2200" b="1" dirty="0" smtClean="0">
                <a:solidFill>
                  <a:srgbClr val="002060"/>
                </a:solidFill>
              </a:rPr>
              <a:t>:</a:t>
            </a:r>
            <a:r>
              <a:rPr lang="ru-RU" sz="2200" dirty="0" smtClean="0">
                <a:solidFill>
                  <a:srgbClr val="002060"/>
                </a:solidFill>
              </a:rPr>
              <a:t/>
            </a:r>
            <a:br>
              <a:rPr lang="ru-RU" sz="2200" dirty="0" smtClean="0">
                <a:solidFill>
                  <a:srgbClr val="002060"/>
                </a:solidFill>
              </a:rPr>
            </a:br>
            <a:r>
              <a:rPr lang="ru-RU" sz="2200" dirty="0" smtClean="0">
                <a:solidFill>
                  <a:srgbClr val="002060"/>
                </a:solidFill>
              </a:rPr>
              <a:t>дежурные у костра должны иметь на себе брюки, обувь и рукавицы;</a:t>
            </a:r>
            <a:br>
              <a:rPr lang="ru-RU" sz="2200" dirty="0" smtClean="0">
                <a:solidFill>
                  <a:srgbClr val="002060"/>
                </a:solidFill>
              </a:rPr>
            </a:br>
            <a:r>
              <a:rPr lang="ru-RU" sz="2200" dirty="0" smtClean="0">
                <a:solidFill>
                  <a:srgbClr val="002060"/>
                </a:solidFill>
              </a:rPr>
              <a:t>не допускать игр и развлечений с огнем;</a:t>
            </a:r>
            <a:br>
              <a:rPr lang="ru-RU" sz="2200" dirty="0" smtClean="0">
                <a:solidFill>
                  <a:srgbClr val="002060"/>
                </a:solidFill>
              </a:rPr>
            </a:br>
            <a:r>
              <a:rPr lang="ru-RU" sz="2200" dirty="0" smtClean="0">
                <a:solidFill>
                  <a:srgbClr val="002060"/>
                </a:solidFill>
              </a:rPr>
              <a:t>готовую горячую пищу следует оставлять только в тех местах, где на нее не могут наступить люди.</a:t>
            </a: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9217" name="Picture 1" descr="D:\архив\то что оставить\Документы\Ира\Туристы\5AnwrBB9N7c.jpg"/>
          <p:cNvPicPr>
            <a:picLocks noChangeAspect="1" noChangeArrowheads="1"/>
          </p:cNvPicPr>
          <p:nvPr/>
        </p:nvPicPr>
        <p:blipFill>
          <a:blip r:embed="rId2" cstate="print"/>
          <a:srcRect/>
          <a:stretch>
            <a:fillRect/>
          </a:stretch>
        </p:blipFill>
        <p:spPr bwMode="auto">
          <a:xfrm>
            <a:off x="2000232" y="2214554"/>
            <a:ext cx="5595977" cy="419698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TotalTime>
  <Words>90</Words>
  <PresentationFormat>Экран (4:3)</PresentationFormat>
  <Paragraphs>15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 Правила поведения и безопасности в походе </vt:lpstr>
      <vt:lpstr>Туристы обязаны: Бережно относиться к природе и памятникам истории и культуры. Быть взаимно вежливыми и доброжелательными по отношению друг к другу. Вести себя тактично по отношению к местным жителям, уважать их традиции. Заблаговременно обеспечить себя необходимыми специфическими медикаментами, предупредить инструктора о своем заболевании. В случае любых происшествий, претензий, немедленно сообщить инструктору. Запрещается: Участвовать в походе при наличии медицинских противопоказаний для такого вида активности. Пробовать неизвестные ягоды, грибы. Нюхать и собирать неизвестные цветы. Купаться и плавать в любых водоемах без разрешения инструктора. </vt:lpstr>
      <vt:lpstr> Слушаться инструктора. Если инструктор о чем-то просит, это нужно выполнять.  Вы можете спрашивать, зачем именно так – но выполняйте, а не спорьте. </vt:lpstr>
      <vt:lpstr>Не меняй место в строю без разрешения руководителя.  Соблюдай темп и интервал. Не обгоняй впереди идущего. Не выходи без надобности из строя.</vt:lpstr>
      <vt:lpstr> Не разделяться! Это самое главное правило. Прежде чем отлучаться куда-либо или идти другим путём, поставьте в известность инструктора. И только если он разрешит, можно идти. Это нужно, чтобы знать, где вас искать. </vt:lpstr>
      <vt:lpstr>  Не мусорить. По пути никакого мусора не оставлять – даже обёрток от конфет. Весь мусор – свой и чужой мы будем стараться сжигать на стоянках. Что не горит – придётся нести с собой до организованного мусорника. Бывает, что это населённый пункт в конце похода. Поэтому не берите с собой то, что станет мусором и не сможет сгореть. Под струёй родника нельзя мыть посуду, чистить зубы, стирать и др. Наберите воду и отойдите в сторонку, или ниже по течению. Иначе под родником образуется неприятная  помойная лужа. </vt:lpstr>
      <vt:lpstr> Не молчать и не геройствовать. Если вам тяжело, что-то болит, обязательно скажите об этом инструктору. Он в любом случае вам поможет. Например, отрегулирует или разгрузит рюкзак, сделает не плановый привал, изменит темп ходьбы. Если натирает обувь — не ждите до волдырей. Как только заметили покраснение, сразу заклеивайте проблемное место пластырем на тканевой основе, без прокладок из бинта или ваты. Осмотрите ноги, и заклейте также все покрасневшие места — они всё равно начнут натирать позже. Если своего пластыря нет — не стесняйтесь и просите у инструктора. </vt:lpstr>
      <vt:lpstr>Слайд 8</vt:lpstr>
      <vt:lpstr>      Для предотвращения травм, связанных с ожогами, надо руководствоваться следующими правилами: дежурные у костра должны иметь на себе брюки, обувь и рукавицы; не допускать игр и развлечений с огнем; готовую горячую пищу следует оставлять только в тех местах, где на нее не могут наступить люди.   </vt:lpstr>
      <vt:lpstr>  Строго запрещается  купаться в загрязненных или изобилующих ключами водоемах, а также в местах быстрого течения ,прыгать в воду в неизвестных местах. Запрещается пить сырую воду из непроверенных источников и заброшенных колодцев. На случай холодной погоды и отрицательных температур турист должен иметь ветрозащиту, теплую одежду и шапку, особенно при длительных экскурсиях и экскурсиях, проходящих в межсезонный период. </vt:lpstr>
      <vt:lpstr>При движении в лесистой местности и через заросли кустарника необходимо следить за корнями и ветками деревьев. Чтобы не удариться о ветку, нужно предупредить идущего позади человека и аккуратно передать из руки в руку ветку.</vt:lpstr>
      <vt:lpstr>В походе не исключена возможность встречи с ядовитыми змеями.  В целях безопасности икры ног должны быть защищены, также необходимо всегда смотреть под ноги, чтобы не наступить на змею. Прежде чем сесть отдохнуть на старый пень или повалившееся дерево, следует осмотреться, стукнуть по пню. Если вы неожиданно заметили ползущую змею, замрите, дайте ей возможность уйти. Избегайте резких, пугающих змею движений! Не убегайте от встретившейся змеи – существует опасность наступить на другую змею, не замеченную вами. Помните: опасна змея, которую вы не видите, обнаруженная змея представляет минимальную угрозу. В случае укуса необходимо обратиться за помощью в больницу.</vt:lpstr>
      <vt:lpstr>После каждой экскурсии или во время неё необходим осмотр на наличие на теле и одежде клещей.  Очень важно своевременное удаление присосавшихся клещей, которые в силу своих физиологических особенностей после присасывания к коже не сразу начинают питаться кровью. Поэтому при быстром их обнаружении и удалении уменьшается риск быть зараженным возбудителями инфекций, которые находятся в клеще.</vt:lpstr>
      <vt:lpstr>Если гроза застигнет в лесу,  то не следует прятаться под высокие деревья. Особенно опасны отдельно стоящие тополь, ель, сосна. Находясь в грозу на открытом месте, лучше лечь или присесть в яму, канаву.</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Антон</dc:creator>
  <cp:lastModifiedBy>Антон</cp:lastModifiedBy>
  <cp:revision>10</cp:revision>
  <dcterms:created xsi:type="dcterms:W3CDTF">2021-09-21T03:54:21Z</dcterms:created>
  <dcterms:modified xsi:type="dcterms:W3CDTF">2021-09-21T05:25:22Z</dcterms:modified>
</cp:coreProperties>
</file>